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 id="2147483727" r:id="rId5"/>
    <p:sldMasterId id="2147483734" r:id="rId6"/>
    <p:sldMasterId id="2147483741" r:id="rId7"/>
    <p:sldMasterId id="2147483799" r:id="rId8"/>
    <p:sldMasterId id="2147483755" r:id="rId9"/>
    <p:sldMasterId id="2147483813" r:id="rId10"/>
    <p:sldMasterId id="2147483777" r:id="rId11"/>
  </p:sldMasterIdLst>
  <p:notesMasterIdLst>
    <p:notesMasterId r:id="rId54"/>
  </p:notesMasterIdLst>
  <p:sldIdLst>
    <p:sldId id="2147479740" r:id="rId12"/>
    <p:sldId id="2147479737" r:id="rId13"/>
    <p:sldId id="2147479589" r:id="rId14"/>
    <p:sldId id="2147479585" r:id="rId15"/>
    <p:sldId id="2147479588" r:id="rId16"/>
    <p:sldId id="2147479603" r:id="rId17"/>
    <p:sldId id="2147479604" r:id="rId18"/>
    <p:sldId id="2147479617" r:id="rId19"/>
    <p:sldId id="2147479605" r:id="rId20"/>
    <p:sldId id="2147479591" r:id="rId21"/>
    <p:sldId id="2147479628" r:id="rId22"/>
    <p:sldId id="2147479627" r:id="rId23"/>
    <p:sldId id="2147479626" r:id="rId24"/>
    <p:sldId id="2147479633" r:id="rId25"/>
    <p:sldId id="2147479635" r:id="rId26"/>
    <p:sldId id="2147479670" r:id="rId27"/>
    <p:sldId id="2147479674" r:id="rId28"/>
    <p:sldId id="2147479663" r:id="rId29"/>
    <p:sldId id="2147479640" r:id="rId30"/>
    <p:sldId id="2147479636" r:id="rId31"/>
    <p:sldId id="2147479738" r:id="rId32"/>
    <p:sldId id="2147479651" r:id="rId33"/>
    <p:sldId id="2147479644" r:id="rId34"/>
    <p:sldId id="2147479694" r:id="rId35"/>
    <p:sldId id="2147479608" r:id="rId36"/>
    <p:sldId id="2147479598" r:id="rId37"/>
    <p:sldId id="2147479599" r:id="rId38"/>
    <p:sldId id="2147479686" r:id="rId39"/>
    <p:sldId id="2147479678" r:id="rId40"/>
    <p:sldId id="2147479733" r:id="rId41"/>
    <p:sldId id="2147479669" r:id="rId42"/>
    <p:sldId id="2147479660" r:id="rId43"/>
    <p:sldId id="2147479659" r:id="rId44"/>
    <p:sldId id="2147479729" r:id="rId45"/>
    <p:sldId id="2147479703" r:id="rId46"/>
    <p:sldId id="2147479700" r:id="rId47"/>
    <p:sldId id="2147479726" r:id="rId48"/>
    <p:sldId id="2147479722" r:id="rId49"/>
    <p:sldId id="2147479730" r:id="rId50"/>
    <p:sldId id="2147479727" r:id="rId51"/>
    <p:sldId id="2147479731" r:id="rId52"/>
    <p:sldId id="2147479732" r:id="rId5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36A8A859-11FA-4875-A6F2-BA8DB0F90854}">
          <p14:sldIdLst>
            <p14:sldId id="2147479740"/>
            <p14:sldId id="2147479737"/>
          </p14:sldIdLst>
        </p14:section>
        <p14:section name="Förebyggande" id="{E409BD29-B1CD-4EAA-9B1C-74C5DCB0EC66}">
          <p14:sldIdLst>
            <p14:sldId id="2147479589"/>
            <p14:sldId id="2147479585"/>
            <p14:sldId id="2147479588"/>
            <p14:sldId id="2147479603"/>
            <p14:sldId id="2147479604"/>
            <p14:sldId id="2147479617"/>
            <p14:sldId id="2147479605"/>
            <p14:sldId id="2147479591"/>
          </p14:sldIdLst>
        </p14:section>
        <p14:section name="Lätt tillgänglig" id="{FC1BD551-6E80-43D7-803A-1B19B054C2BC}">
          <p14:sldIdLst>
            <p14:sldId id="2147479628"/>
            <p14:sldId id="2147479627"/>
            <p14:sldId id="2147479626"/>
            <p14:sldId id="2147479633"/>
            <p14:sldId id="2147479635"/>
            <p14:sldId id="2147479670"/>
            <p14:sldId id="2147479674"/>
            <p14:sldId id="2147479663"/>
            <p14:sldId id="2147479640"/>
            <p14:sldId id="2147479636"/>
            <p14:sldId id="2147479738"/>
            <p14:sldId id="2147479651"/>
            <p14:sldId id="2147479644"/>
          </p14:sldIdLst>
        </p14:section>
        <p14:section name="Planering, Helhetssyn" id="{A5DBC03F-3CE5-49D3-A468-DA5E5A78AF8D}">
          <p14:sldIdLst>
            <p14:sldId id="2147479694"/>
            <p14:sldId id="2147479608"/>
            <p14:sldId id="2147479598"/>
            <p14:sldId id="2147479599"/>
            <p14:sldId id="2147479686"/>
            <p14:sldId id="2147479678"/>
          </p14:sldIdLst>
        </p14:section>
        <p14:section name="Minska administrativa sysslor öka socialt arbete" id="{18012A0B-4F8F-449F-B51C-A456764F6A56}">
          <p14:sldIdLst>
            <p14:sldId id="2147479733"/>
            <p14:sldId id="2147479669"/>
            <p14:sldId id="2147479660"/>
            <p14:sldId id="2147479659"/>
            <p14:sldId id="2147479729"/>
            <p14:sldId id="2147479703"/>
            <p14:sldId id="2147479700"/>
            <p14:sldId id="2147479726"/>
            <p14:sldId id="2147479722"/>
            <p14:sldId id="2147479730"/>
            <p14:sldId id="2147479727"/>
            <p14:sldId id="2147479731"/>
            <p14:sldId id="214747973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1D0"/>
    <a:srgbClr val="1A7267"/>
    <a:srgbClr val="00A39B"/>
    <a:srgbClr val="8E0826"/>
    <a:srgbClr val="A9CFE0"/>
    <a:srgbClr val="FFED00"/>
    <a:srgbClr val="EDD896"/>
    <a:srgbClr val="F6AD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Format med tema 2 - dekorfärg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9132" autoAdjust="0"/>
  </p:normalViewPr>
  <p:slideViewPr>
    <p:cSldViewPr snapToGrid="0">
      <p:cViewPr varScale="1">
        <p:scale>
          <a:sx n="84" d="100"/>
          <a:sy n="84" d="100"/>
        </p:scale>
        <p:origin x="1776" y="77"/>
      </p:cViewPr>
      <p:guideLst/>
    </p:cSldViewPr>
  </p:slideViewPr>
  <p:notesTextViewPr>
    <p:cViewPr>
      <p:scale>
        <a:sx n="1" d="1"/>
        <a:sy n="1" d="1"/>
      </p:scale>
      <p:origin x="0" y="0"/>
    </p:cViewPr>
  </p:notesTextViewPr>
  <p:sorterViewPr>
    <p:cViewPr>
      <p:scale>
        <a:sx n="100" d="100"/>
        <a:sy n="100" d="100"/>
      </p:scale>
      <p:origin x="0" y="-25332"/>
    </p:cViewPr>
  </p:sorterViewPr>
  <p:notesViewPr>
    <p:cSldViewPr snapToGrid="0">
      <p:cViewPr>
        <p:scale>
          <a:sx n="66" d="100"/>
          <a:sy n="66" d="100"/>
        </p:scale>
        <p:origin x="2080"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bildobjekt 3"/>
          <p:cNvSpPr>
            <a:spLocks noGrp="1" noRot="1" noChangeAspect="1"/>
          </p:cNvSpPr>
          <p:nvPr>
            <p:ph type="sldImg" idx="2"/>
          </p:nvPr>
        </p:nvSpPr>
        <p:spPr>
          <a:xfrm>
            <a:off x="685800" y="75799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015539"/>
            <a:ext cx="5486400" cy="3857913"/>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625639" y="8329086"/>
            <a:ext cx="2971800" cy="458787"/>
          </a:xfrm>
          <a:prstGeom prst="rect">
            <a:avLst/>
          </a:prstGeom>
        </p:spPr>
        <p:txBody>
          <a:bodyPr vert="horz" lIns="91440" tIns="45720" rIns="91440" bIns="45720" rtlCol="0" anchor="b"/>
          <a:lstStyle>
            <a:lvl1pPr algn="l">
              <a:defRPr sz="1000">
                <a:latin typeface="Franklin Gothic Book" panose="020B0503020102020204" pitchFamily="34" charset="0"/>
              </a:defRPr>
            </a:lvl1pPr>
          </a:lstStyle>
          <a:p>
            <a:fld id="{AB4215E9-F162-4B89-889F-CAEAD303BD48}" type="slidenum">
              <a:rPr lang="sv-SE" smtClean="0"/>
              <a:pPr/>
              <a:t>‹#›</a:t>
            </a:fld>
            <a:r>
              <a:rPr lang="sv-SE" dirty="0"/>
              <a:t>  /  </a:t>
            </a:r>
            <a:fld id="{853F8F3A-80B0-454E-BA88-EC5E1F20D3BD}" type="datetimeFigureOut">
              <a:rPr lang="sv-SE" smtClean="0"/>
              <a:pPr/>
              <a:t>2026-05-20</a:t>
            </a:fld>
            <a:endParaRPr lang="sv-SE" dirty="0"/>
          </a:p>
        </p:txBody>
      </p:sp>
      <p:pic>
        <p:nvPicPr>
          <p:cNvPr id="8" name="Bildobjekt 7">
            <a:extLst>
              <a:ext uri="{FF2B5EF4-FFF2-40B4-BE49-F238E27FC236}">
                <a16:creationId xmlns:a16="http://schemas.microsoft.com/office/drawing/2014/main" id="{7678590C-C57B-46C2-BFA5-7D107D377B12}"/>
              </a:ext>
            </a:extLst>
          </p:cNvPr>
          <p:cNvPicPr>
            <a:picLocks noChangeAspect="1"/>
          </p:cNvPicPr>
          <p:nvPr/>
        </p:nvPicPr>
        <p:blipFill rotWithShape="1">
          <a:blip r:embed="rId2">
            <a:extLst>
              <a:ext uri="{28A0092B-C50C-407E-A947-70E740481C1C}">
                <a14:useLocalDpi xmlns:a14="http://schemas.microsoft.com/office/drawing/2010/main" val="0"/>
              </a:ext>
            </a:extLst>
          </a:blip>
          <a:srcRect t="25255" b="31622"/>
          <a:stretch/>
        </p:blipFill>
        <p:spPr>
          <a:xfrm>
            <a:off x="4754880" y="8432669"/>
            <a:ext cx="1583359" cy="483310"/>
          </a:xfrm>
          <a:prstGeom prst="rect">
            <a:avLst/>
          </a:prstGeom>
        </p:spPr>
      </p:pic>
      <p:cxnSp>
        <p:nvCxnSpPr>
          <p:cNvPr id="9" name="Rak koppling 8">
            <a:extLst>
              <a:ext uri="{FF2B5EF4-FFF2-40B4-BE49-F238E27FC236}">
                <a16:creationId xmlns:a16="http://schemas.microsoft.com/office/drawing/2014/main" id="{AD1F6041-0B39-49BE-B579-48B8609B1EEA}"/>
              </a:ext>
            </a:extLst>
          </p:cNvPr>
          <p:cNvCxnSpPr>
            <a:cxnSpLocks/>
          </p:cNvCxnSpPr>
          <p:nvPr/>
        </p:nvCxnSpPr>
        <p:spPr>
          <a:xfrm>
            <a:off x="685800" y="8328714"/>
            <a:ext cx="54864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2546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ranklin Gothic Book" panose="020B0503020102020204" pitchFamily="34" charset="0"/>
        <a:ea typeface="+mn-ea"/>
        <a:cs typeface="+mn-cs"/>
      </a:defRPr>
    </a:lvl1pPr>
    <a:lvl2pPr marL="457200" algn="l" defTabSz="914400" rtl="0" eaLnBrk="1" latinLnBrk="0" hangingPunct="1">
      <a:defRPr sz="1200" kern="1200">
        <a:solidFill>
          <a:schemeClr val="tx1"/>
        </a:solidFill>
        <a:latin typeface="Franklin Gothic Book" panose="020B0503020102020204" pitchFamily="34" charset="0"/>
        <a:ea typeface="+mn-ea"/>
        <a:cs typeface="+mn-cs"/>
      </a:defRPr>
    </a:lvl2pPr>
    <a:lvl3pPr marL="914400" algn="l" defTabSz="914400" rtl="0" eaLnBrk="1" latinLnBrk="0" hangingPunct="1">
      <a:defRPr sz="1200" kern="1200">
        <a:solidFill>
          <a:schemeClr val="tx1"/>
        </a:solidFill>
        <a:latin typeface="Franklin Gothic Book" panose="020B0503020102020204" pitchFamily="34" charset="0"/>
        <a:ea typeface="+mn-ea"/>
        <a:cs typeface="+mn-cs"/>
      </a:defRPr>
    </a:lvl3pPr>
    <a:lvl4pPr marL="1371600" algn="l" defTabSz="914400" rtl="0" eaLnBrk="1" latinLnBrk="0" hangingPunct="1">
      <a:defRPr sz="1200" kern="1200">
        <a:solidFill>
          <a:schemeClr val="tx1"/>
        </a:solidFill>
        <a:latin typeface="Franklin Gothic Book" panose="020B0503020102020204" pitchFamily="34" charset="0"/>
        <a:ea typeface="+mn-ea"/>
        <a:cs typeface="+mn-cs"/>
      </a:defRPr>
    </a:lvl4pPr>
    <a:lvl5pPr marL="1828800" algn="l" defTabSz="914400" rtl="0" eaLnBrk="1" latinLnBrk="0" hangingPunct="1">
      <a:defRPr sz="120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757238"/>
            <a:ext cx="5486400" cy="3086100"/>
          </a:xfrm>
        </p:spPr>
      </p:sp>
      <p:sp>
        <p:nvSpPr>
          <p:cNvPr id="3" name="Platshållare för anteckningar 2"/>
          <p:cNvSpPr>
            <a:spLocks noGrp="1"/>
          </p:cNvSpPr>
          <p:nvPr>
            <p:ph type="body" idx="1"/>
          </p:nvPr>
        </p:nvSpPr>
        <p:spPr/>
        <p:txBody>
          <a:bodyPr/>
          <a:lstStyle/>
          <a:p>
            <a:r>
              <a:rPr lang="sv-SE"/>
              <a:t>Förebyggande</a:t>
            </a:r>
            <a:r>
              <a:rPr lang="sv-SE" sz="1200" b="1"/>
              <a:t>– </a:t>
            </a:r>
            <a:r>
              <a:rPr lang="sv-SE" sz="1200">
                <a:latin typeface="Franklin Gothic Book" panose="020B0503020102020204" pitchFamily="34" charset="0"/>
              </a:rPr>
              <a:t>syftet är att nå människor tidigare, innan problemen växt sig stora</a:t>
            </a:r>
          </a:p>
          <a:p>
            <a:r>
              <a:rPr lang="sv-SE" sz="1200">
                <a:latin typeface="Franklin Gothic Book" panose="020B0503020102020204" pitchFamily="34" charset="0"/>
              </a:rPr>
              <a:t>Nu läggs tonvikten på förebyggande, snarare än reaktiva åtgärder. </a:t>
            </a:r>
          </a:p>
          <a:p>
            <a:r>
              <a:rPr lang="sv-SE" sz="1200">
                <a:latin typeface="Franklin Gothic Book" panose="020B0503020102020204" pitchFamily="34" charset="0"/>
              </a:rPr>
              <a:t>Tanken är att göra en förflyttning från utredning och omfattande insatser i ett sent skede till att tidigt förebygga problem. </a:t>
            </a:r>
          </a:p>
          <a:p>
            <a:r>
              <a:rPr lang="sv-SE" sz="1200">
                <a:latin typeface="Franklin Gothic Book" panose="020B0503020102020204" pitchFamily="34" charset="0"/>
              </a:rPr>
              <a:t>Det förebyggande arbetet är också en fråga för hela kommunen, inte bara socialtjänsten. </a:t>
            </a:r>
          </a:p>
          <a:p>
            <a:endParaRPr lang="sv-SE"/>
          </a:p>
        </p:txBody>
      </p:sp>
      <p:sp>
        <p:nvSpPr>
          <p:cNvPr id="4" name="Platshållare för bildnummer 3"/>
          <p:cNvSpPr>
            <a:spLocks noGrp="1"/>
          </p:cNvSpPr>
          <p:nvPr>
            <p:ph type="sldNum" sz="quarter" idx="5"/>
          </p:nvPr>
        </p:nvSpPr>
        <p:spPr/>
        <p:txBody>
          <a:bodyPr/>
          <a:lstStyle/>
          <a:p>
            <a:fld id="{0052C685-049C-4F2A-94F6-4E2453BA722E}" type="slidenum">
              <a:rPr lang="sv-SE" smtClean="0"/>
              <a:t>3</a:t>
            </a:fld>
            <a:endParaRPr lang="sv-SE"/>
          </a:p>
        </p:txBody>
      </p:sp>
    </p:spTree>
    <p:extLst>
      <p:ext uri="{BB962C8B-B14F-4D97-AF65-F5344CB8AC3E}">
        <p14:creationId xmlns:p14="http://schemas.microsoft.com/office/powerpoint/2010/main" val="230685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5E8EA-5F2A-1764-3B7E-6EC6E980A54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BFC18F5-FA3B-3AC8-BFA7-7C215E952C08}"/>
              </a:ext>
            </a:extLst>
          </p:cNvPr>
          <p:cNvSpPr>
            <a:spLocks noGrp="1" noRot="1" noChangeAspect="1"/>
          </p:cNvSpPr>
          <p:nvPr>
            <p:ph type="sldImg"/>
          </p:nvPr>
        </p:nvSpPr>
        <p:spPr>
          <a:xfrm>
            <a:off x="685800" y="757238"/>
            <a:ext cx="5486400" cy="3086100"/>
          </a:xfrm>
        </p:spPr>
      </p:sp>
      <p:sp>
        <p:nvSpPr>
          <p:cNvPr id="3" name="Platshållare för anteckningar 2">
            <a:extLst>
              <a:ext uri="{FF2B5EF4-FFF2-40B4-BE49-F238E27FC236}">
                <a16:creationId xmlns:a16="http://schemas.microsoft.com/office/drawing/2014/main" id="{10353069-BD54-F9CC-A4F6-7101D73827EC}"/>
              </a:ext>
            </a:extLst>
          </p:cNvPr>
          <p:cNvSpPr>
            <a:spLocks noGrp="1"/>
          </p:cNvSpPr>
          <p:nvPr>
            <p:ph type="body" idx="1"/>
          </p:nvPr>
        </p:nvSpPr>
        <p:spPr/>
        <p:txBody>
          <a:bodyPr/>
          <a:lstStyle/>
          <a:p>
            <a:r>
              <a:rPr lang="sv-SE"/>
              <a:t>Förebyggande</a:t>
            </a:r>
            <a:r>
              <a:rPr lang="sv-SE" sz="1200" b="1"/>
              <a:t>– </a:t>
            </a:r>
            <a:r>
              <a:rPr lang="sv-SE" sz="1200">
                <a:latin typeface="Franklin Gothic Book" panose="020B0503020102020204" pitchFamily="34" charset="0"/>
              </a:rPr>
              <a:t>syftet är att nå människor tidigare, innan problemen växt sig stora</a:t>
            </a:r>
          </a:p>
          <a:p>
            <a:r>
              <a:rPr lang="sv-SE" sz="1200">
                <a:latin typeface="Franklin Gothic Book" panose="020B0503020102020204" pitchFamily="34" charset="0"/>
              </a:rPr>
              <a:t>Nu läggs tonvikten på förebyggande, snarare än reaktiva åtgärder. </a:t>
            </a:r>
          </a:p>
          <a:p>
            <a:r>
              <a:rPr lang="sv-SE" sz="1200">
                <a:latin typeface="Franklin Gothic Book" panose="020B0503020102020204" pitchFamily="34" charset="0"/>
              </a:rPr>
              <a:t>Tanken är att göra en förflyttning från utredning och omfattande insatser i ett sent skede till att tidigt förebygga problem. </a:t>
            </a:r>
          </a:p>
          <a:p>
            <a:r>
              <a:rPr lang="sv-SE" sz="1200">
                <a:latin typeface="Franklin Gothic Book" panose="020B0503020102020204" pitchFamily="34" charset="0"/>
              </a:rPr>
              <a:t>Det förebyggande arbetet är också en fråga för hela kommunen, inte bara socialtjänsten. </a:t>
            </a:r>
          </a:p>
          <a:p>
            <a:endParaRPr lang="sv-SE"/>
          </a:p>
        </p:txBody>
      </p:sp>
      <p:sp>
        <p:nvSpPr>
          <p:cNvPr id="4" name="Platshållare för bildnummer 3">
            <a:extLst>
              <a:ext uri="{FF2B5EF4-FFF2-40B4-BE49-F238E27FC236}">
                <a16:creationId xmlns:a16="http://schemas.microsoft.com/office/drawing/2014/main" id="{7A32A054-76D2-A434-ED1A-BC1767669A12}"/>
              </a:ext>
            </a:extLst>
          </p:cNvPr>
          <p:cNvSpPr>
            <a:spLocks noGrp="1"/>
          </p:cNvSpPr>
          <p:nvPr>
            <p:ph type="sldNum" sz="quarter" idx="5"/>
          </p:nvPr>
        </p:nvSpPr>
        <p:spPr/>
        <p:txBody>
          <a:bodyPr/>
          <a:lstStyle/>
          <a:p>
            <a:fld id="{0052C685-049C-4F2A-94F6-4E2453BA722E}" type="slidenum">
              <a:rPr lang="sv-SE" smtClean="0"/>
              <a:t>11</a:t>
            </a:fld>
            <a:endParaRPr lang="sv-SE"/>
          </a:p>
        </p:txBody>
      </p:sp>
    </p:spTree>
    <p:extLst>
      <p:ext uri="{BB962C8B-B14F-4D97-AF65-F5344CB8AC3E}">
        <p14:creationId xmlns:p14="http://schemas.microsoft.com/office/powerpoint/2010/main" val="301075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E17EE-2629-583E-2B55-5F6BC157232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075950-1499-AB1B-D6EC-0FF10E3E5168}"/>
              </a:ext>
            </a:extLst>
          </p:cNvPr>
          <p:cNvSpPr>
            <a:spLocks noGrp="1" noRot="1" noChangeAspect="1"/>
          </p:cNvSpPr>
          <p:nvPr>
            <p:ph type="sldImg"/>
          </p:nvPr>
        </p:nvSpPr>
        <p:spPr>
          <a:xfrm>
            <a:off x="685800" y="757238"/>
            <a:ext cx="5486400" cy="3086100"/>
          </a:xfrm>
        </p:spPr>
      </p:sp>
      <p:sp>
        <p:nvSpPr>
          <p:cNvPr id="3" name="Platshållare för anteckningar 2">
            <a:extLst>
              <a:ext uri="{FF2B5EF4-FFF2-40B4-BE49-F238E27FC236}">
                <a16:creationId xmlns:a16="http://schemas.microsoft.com/office/drawing/2014/main" id="{5A77AB78-3092-3255-93B8-31E474B3EB0F}"/>
              </a:ext>
            </a:extLst>
          </p:cNvPr>
          <p:cNvSpPr>
            <a:spLocks noGrp="1"/>
          </p:cNvSpPr>
          <p:nvPr>
            <p:ph type="body" idx="1"/>
          </p:nvPr>
        </p:nvSpPr>
        <p:spPr/>
        <p:txBody>
          <a:bodyPr/>
          <a:lstStyle/>
          <a:p>
            <a:r>
              <a:rPr lang="sv-SE"/>
              <a:t>Förebyggande</a:t>
            </a:r>
            <a:r>
              <a:rPr lang="sv-SE" sz="1200" b="1"/>
              <a:t>– </a:t>
            </a:r>
            <a:r>
              <a:rPr lang="sv-SE" sz="1200">
                <a:latin typeface="Franklin Gothic Book" panose="020B0503020102020204" pitchFamily="34" charset="0"/>
              </a:rPr>
              <a:t>syftet är att nå människor tidigare, innan problemen växt sig stora</a:t>
            </a:r>
          </a:p>
          <a:p>
            <a:r>
              <a:rPr lang="sv-SE" sz="1200">
                <a:latin typeface="Franklin Gothic Book" panose="020B0503020102020204" pitchFamily="34" charset="0"/>
              </a:rPr>
              <a:t>Nu läggs tonvikten på förebyggande, snarare än reaktiva åtgärder. </a:t>
            </a:r>
          </a:p>
          <a:p>
            <a:r>
              <a:rPr lang="sv-SE" sz="1200">
                <a:latin typeface="Franklin Gothic Book" panose="020B0503020102020204" pitchFamily="34" charset="0"/>
              </a:rPr>
              <a:t>Tanken är att göra en förflyttning från utredning och omfattande insatser i ett sent skede till att tidigt förebygga problem. </a:t>
            </a:r>
          </a:p>
          <a:p>
            <a:r>
              <a:rPr lang="sv-SE" sz="1200">
                <a:latin typeface="Franklin Gothic Book" panose="020B0503020102020204" pitchFamily="34" charset="0"/>
              </a:rPr>
              <a:t>Det förebyggande arbetet är också en fråga för hela kommunen, inte bara socialtjänsten. </a:t>
            </a:r>
          </a:p>
          <a:p>
            <a:endParaRPr lang="sv-SE"/>
          </a:p>
        </p:txBody>
      </p:sp>
      <p:sp>
        <p:nvSpPr>
          <p:cNvPr id="4" name="Platshållare för bildnummer 3">
            <a:extLst>
              <a:ext uri="{FF2B5EF4-FFF2-40B4-BE49-F238E27FC236}">
                <a16:creationId xmlns:a16="http://schemas.microsoft.com/office/drawing/2014/main" id="{74478396-8759-92FE-8F4A-0F3EF7C8CC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2C685-049C-4F2A-94F6-4E2453BA722E}"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3607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04008-817C-9DBB-83DF-31E71CFF3A8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A565A35-55C5-D3AC-62A3-44C4055FF25A}"/>
              </a:ext>
            </a:extLst>
          </p:cNvPr>
          <p:cNvSpPr>
            <a:spLocks noGrp="1" noRot="1" noChangeAspect="1"/>
          </p:cNvSpPr>
          <p:nvPr>
            <p:ph type="sldImg"/>
          </p:nvPr>
        </p:nvSpPr>
        <p:spPr>
          <a:xfrm>
            <a:off x="685800" y="757238"/>
            <a:ext cx="5486400" cy="3086100"/>
          </a:xfrm>
        </p:spPr>
      </p:sp>
      <p:sp>
        <p:nvSpPr>
          <p:cNvPr id="3" name="Platshållare för anteckningar 2">
            <a:extLst>
              <a:ext uri="{FF2B5EF4-FFF2-40B4-BE49-F238E27FC236}">
                <a16:creationId xmlns:a16="http://schemas.microsoft.com/office/drawing/2014/main" id="{5CAEC23C-67EA-2775-50E7-0C10246A3A2C}"/>
              </a:ext>
            </a:extLst>
          </p:cNvPr>
          <p:cNvSpPr>
            <a:spLocks noGrp="1"/>
          </p:cNvSpPr>
          <p:nvPr>
            <p:ph type="body" idx="1"/>
          </p:nvPr>
        </p:nvSpPr>
        <p:spPr/>
        <p:txBody>
          <a:bodyPr/>
          <a:lstStyle/>
          <a:p>
            <a:r>
              <a:rPr lang="sv-SE"/>
              <a:t>Förebyggande</a:t>
            </a:r>
            <a:r>
              <a:rPr lang="sv-SE" sz="1200" b="1"/>
              <a:t>– </a:t>
            </a:r>
            <a:r>
              <a:rPr lang="sv-SE" sz="1200">
                <a:latin typeface="Franklin Gothic Book" panose="020B0503020102020204" pitchFamily="34" charset="0"/>
              </a:rPr>
              <a:t>syftet är att nå människor tidigare, innan problemen växt sig stora</a:t>
            </a:r>
          </a:p>
          <a:p>
            <a:r>
              <a:rPr lang="sv-SE" sz="1200">
                <a:latin typeface="Franklin Gothic Book" panose="020B0503020102020204" pitchFamily="34" charset="0"/>
              </a:rPr>
              <a:t>Nu läggs tonvikten på förebyggande, snarare än reaktiva åtgärder. </a:t>
            </a:r>
          </a:p>
          <a:p>
            <a:r>
              <a:rPr lang="sv-SE" sz="1200">
                <a:latin typeface="Franklin Gothic Book" panose="020B0503020102020204" pitchFamily="34" charset="0"/>
              </a:rPr>
              <a:t>Tanken är att göra en förflyttning från utredning och omfattande insatser i ett sent skede till att tidigt förebygga problem. </a:t>
            </a:r>
          </a:p>
          <a:p>
            <a:r>
              <a:rPr lang="sv-SE" sz="1200">
                <a:latin typeface="Franklin Gothic Book" panose="020B0503020102020204" pitchFamily="34" charset="0"/>
              </a:rPr>
              <a:t>Det förebyggande arbetet är också en fråga för hela kommunen, inte bara socialtjänsten. </a:t>
            </a:r>
          </a:p>
          <a:p>
            <a:endParaRPr lang="sv-SE"/>
          </a:p>
        </p:txBody>
      </p:sp>
      <p:sp>
        <p:nvSpPr>
          <p:cNvPr id="4" name="Platshållare för bildnummer 3">
            <a:extLst>
              <a:ext uri="{FF2B5EF4-FFF2-40B4-BE49-F238E27FC236}">
                <a16:creationId xmlns:a16="http://schemas.microsoft.com/office/drawing/2014/main" id="{1DE87652-6DB5-4705-512D-C234884964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2C685-049C-4F2A-94F6-4E2453BA722E}"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3343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757238"/>
            <a:ext cx="5486400" cy="30861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052C685-049C-4F2A-94F6-4E2453BA722E}" type="slidenum">
              <a:rPr lang="sv-SE" smtClean="0"/>
              <a:t>34</a:t>
            </a:fld>
            <a:endParaRPr lang="sv-SE"/>
          </a:p>
        </p:txBody>
      </p:sp>
    </p:spTree>
    <p:extLst>
      <p:ext uri="{BB962C8B-B14F-4D97-AF65-F5344CB8AC3E}">
        <p14:creationId xmlns:p14="http://schemas.microsoft.com/office/powerpoint/2010/main" val="215325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25673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Bildobjekt 5" descr="Göteborgsregionens logotyp">
            <a:extLst>
              <a:ext uri="{FF2B5EF4-FFF2-40B4-BE49-F238E27FC236}">
                <a16:creationId xmlns:a16="http://schemas.microsoft.com/office/drawing/2014/main" id="{B5F31445-BF6F-451F-8BE2-B5D15CD06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7448" y="-85261"/>
            <a:ext cx="1861781" cy="1317840"/>
          </a:xfrm>
          <a:prstGeom prst="rect">
            <a:avLst/>
          </a:prstGeom>
        </p:spPr>
      </p:pic>
      <p:sp>
        <p:nvSpPr>
          <p:cNvPr id="5" name="Rubrik 1">
            <a:extLst>
              <a:ext uri="{FF2B5EF4-FFF2-40B4-BE49-F238E27FC236}">
                <a16:creationId xmlns:a16="http://schemas.microsoft.com/office/drawing/2014/main" id="{360EEB5C-5B3C-4E87-A767-0A4552A20E1E}"/>
              </a:ext>
            </a:extLst>
          </p:cNvPr>
          <p:cNvSpPr>
            <a:spLocks noGrp="1"/>
          </p:cNvSpPr>
          <p:nvPr>
            <p:ph type="ctrTitle" hasCustomPrompt="1"/>
          </p:nvPr>
        </p:nvSpPr>
        <p:spPr>
          <a:xfrm>
            <a:off x="2607546" y="978568"/>
            <a:ext cx="8074138" cy="2293774"/>
          </a:xfrm>
          <a:prstGeom prst="rect">
            <a:avLst/>
          </a:prstGeom>
        </p:spPr>
        <p:txBody>
          <a:bodyPr anchor="b" anchorCtr="0"/>
          <a:lstStyle>
            <a:lvl1pPr algn="l">
              <a:defRPr sz="5400">
                <a:solidFill>
                  <a:schemeClr val="bg1"/>
                </a:solidFill>
                <a:latin typeface="Franklin Gothic Medium" panose="020B0603020102020204" pitchFamily="34" charset="0"/>
              </a:defRPr>
            </a:lvl1pPr>
          </a:lstStyle>
          <a:p>
            <a:r>
              <a:rPr lang="sv-SE" dirty="0"/>
              <a:t>Titel på två eller max </a:t>
            </a:r>
            <a:br>
              <a:rPr lang="sv-SE" dirty="0"/>
            </a:br>
            <a:r>
              <a:rPr lang="sv-SE" dirty="0"/>
              <a:t>tre rader, 54p</a:t>
            </a:r>
          </a:p>
        </p:txBody>
      </p:sp>
      <p:sp>
        <p:nvSpPr>
          <p:cNvPr id="9" name="Platshållare för text 13">
            <a:extLst>
              <a:ext uri="{FF2B5EF4-FFF2-40B4-BE49-F238E27FC236}">
                <a16:creationId xmlns:a16="http://schemas.microsoft.com/office/drawing/2014/main" id="{DADBD2F1-357A-49B5-AABD-693430EC5F57}"/>
              </a:ext>
            </a:extLst>
          </p:cNvPr>
          <p:cNvSpPr>
            <a:spLocks noGrp="1"/>
          </p:cNvSpPr>
          <p:nvPr>
            <p:ph type="body" sz="quarter" idx="11" hasCustomPrompt="1"/>
          </p:nvPr>
        </p:nvSpPr>
        <p:spPr>
          <a:xfrm>
            <a:off x="2625122" y="3305393"/>
            <a:ext cx="8074138" cy="513924"/>
          </a:xfrm>
          <a:prstGeom prst="rect">
            <a:avLst/>
          </a:prstGeom>
        </p:spPr>
        <p:txBody>
          <a:bodyPr/>
          <a:lstStyle>
            <a:lvl1pPr marL="0" indent="0">
              <a:buNone/>
              <a:defRPr sz="2400">
                <a:solidFill>
                  <a:schemeClr val="bg1"/>
                </a:solidFill>
                <a:latin typeface="Franklin Gothic Medium" panose="020B0603020102020204" pitchFamily="34" charset="0"/>
              </a:defRPr>
            </a:lvl1pPr>
            <a:lvl2pPr marL="457200" indent="0">
              <a:buNone/>
              <a:defRPr sz="2400">
                <a:solidFill>
                  <a:schemeClr val="bg1"/>
                </a:solidFill>
                <a:latin typeface="Franklin Gothic Medium" panose="020B0603020102020204" pitchFamily="34" charset="0"/>
              </a:defRPr>
            </a:lvl2pPr>
            <a:lvl3pPr marL="914400" indent="0">
              <a:buNone/>
              <a:defRPr sz="2400">
                <a:solidFill>
                  <a:schemeClr val="bg1"/>
                </a:solidFill>
                <a:latin typeface="Franklin Gothic Medium" panose="020B0603020102020204" pitchFamily="34" charset="0"/>
              </a:defRPr>
            </a:lvl3pPr>
            <a:lvl4pPr marL="1371600" indent="0">
              <a:buNone/>
              <a:defRPr sz="2400">
                <a:solidFill>
                  <a:schemeClr val="bg1"/>
                </a:solidFill>
                <a:latin typeface="Franklin Gothic Medium" panose="020B0603020102020204" pitchFamily="34" charset="0"/>
              </a:defRPr>
            </a:lvl4pPr>
            <a:lvl5pPr marL="1828800" indent="0">
              <a:buNone/>
              <a:defRPr sz="2400">
                <a:solidFill>
                  <a:schemeClr val="bg1"/>
                </a:solidFill>
                <a:latin typeface="Franklin Gothic Medium" panose="020B0603020102020204" pitchFamily="34" charset="0"/>
              </a:defRPr>
            </a:lvl5pPr>
          </a:lstStyle>
          <a:p>
            <a:pPr lvl="0"/>
            <a:r>
              <a:rPr lang="sv-SE" dirty="0"/>
              <a:t>Underrubrik på max en rad kan finnas här, 24p</a:t>
            </a:r>
          </a:p>
        </p:txBody>
      </p:sp>
      <p:sp>
        <p:nvSpPr>
          <p:cNvPr id="7" name="Platshållare för text 13">
            <a:extLst>
              <a:ext uri="{FF2B5EF4-FFF2-40B4-BE49-F238E27FC236}">
                <a16:creationId xmlns:a16="http://schemas.microsoft.com/office/drawing/2014/main" id="{CDB7FAF0-2C3D-4C74-A130-F1615EBEC425}"/>
              </a:ext>
            </a:extLst>
          </p:cNvPr>
          <p:cNvSpPr>
            <a:spLocks noGrp="1"/>
          </p:cNvSpPr>
          <p:nvPr>
            <p:ph type="body" sz="quarter" idx="12" hasCustomPrompt="1"/>
          </p:nvPr>
        </p:nvSpPr>
        <p:spPr>
          <a:xfrm>
            <a:off x="2673097" y="4056622"/>
            <a:ext cx="7870725" cy="306279"/>
          </a:xfrm>
          <a:prstGeom prst="rect">
            <a:avLst/>
          </a:prstGeom>
        </p:spPr>
        <p:txBody>
          <a:bodyPr/>
          <a:lstStyle>
            <a:lvl1pPr marL="0" indent="0">
              <a:spcBef>
                <a:spcPts val="600"/>
              </a:spcBef>
              <a:buNone/>
              <a:defRPr sz="1800">
                <a:solidFill>
                  <a:schemeClr val="bg1"/>
                </a:solidFill>
                <a:latin typeface="Franklin Gothic Book" panose="020B0503020102020204" pitchFamily="34" charset="0"/>
              </a:defRPr>
            </a:lvl1pPr>
            <a:lvl2pPr marL="457200" indent="0">
              <a:buNone/>
              <a:defRPr sz="2400">
                <a:solidFill>
                  <a:schemeClr val="bg1"/>
                </a:solidFill>
                <a:latin typeface="Franklin Gothic Medium" panose="020B0603020102020204" pitchFamily="34" charset="0"/>
              </a:defRPr>
            </a:lvl2pPr>
            <a:lvl3pPr marL="914400" indent="0">
              <a:buNone/>
              <a:defRPr sz="2400">
                <a:solidFill>
                  <a:schemeClr val="bg1"/>
                </a:solidFill>
                <a:latin typeface="Franklin Gothic Medium" panose="020B0603020102020204" pitchFamily="34" charset="0"/>
              </a:defRPr>
            </a:lvl3pPr>
            <a:lvl4pPr marL="1371600" indent="0">
              <a:buNone/>
              <a:defRPr sz="2400">
                <a:solidFill>
                  <a:schemeClr val="bg1"/>
                </a:solidFill>
                <a:latin typeface="Franklin Gothic Medium" panose="020B0603020102020204" pitchFamily="34" charset="0"/>
              </a:defRPr>
            </a:lvl4pPr>
            <a:lvl5pPr marL="1828800" indent="0">
              <a:buNone/>
              <a:defRPr sz="2400">
                <a:solidFill>
                  <a:schemeClr val="bg1"/>
                </a:solidFill>
                <a:latin typeface="Franklin Gothic Medium" panose="020B0603020102020204" pitchFamily="34" charset="0"/>
              </a:defRPr>
            </a:lvl5pPr>
          </a:lstStyle>
          <a:p>
            <a:pPr lvl="0"/>
            <a:r>
              <a:rPr lang="sv-SE" dirty="0"/>
              <a:t>Sammanhang och datum då presentationen visas, 18p</a:t>
            </a:r>
          </a:p>
        </p:txBody>
      </p:sp>
      <p:sp>
        <p:nvSpPr>
          <p:cNvPr id="8" name="Platshållare för text 13">
            <a:extLst>
              <a:ext uri="{FF2B5EF4-FFF2-40B4-BE49-F238E27FC236}">
                <a16:creationId xmlns:a16="http://schemas.microsoft.com/office/drawing/2014/main" id="{68A9C94F-D8B4-44EF-90F8-0FF80335ABDF}"/>
              </a:ext>
            </a:extLst>
          </p:cNvPr>
          <p:cNvSpPr>
            <a:spLocks noGrp="1"/>
          </p:cNvSpPr>
          <p:nvPr>
            <p:ph type="body" sz="quarter" idx="13" hasCustomPrompt="1"/>
          </p:nvPr>
        </p:nvSpPr>
        <p:spPr>
          <a:xfrm>
            <a:off x="2676541" y="4440254"/>
            <a:ext cx="7867281" cy="408332"/>
          </a:xfrm>
          <a:prstGeom prst="rect">
            <a:avLst/>
          </a:prstGeom>
        </p:spPr>
        <p:txBody>
          <a:bodyPr/>
          <a:lstStyle>
            <a:lvl1pPr marL="0" indent="0">
              <a:spcBef>
                <a:spcPts val="600"/>
              </a:spcBef>
              <a:buNone/>
              <a:defRPr sz="1800">
                <a:solidFill>
                  <a:schemeClr val="bg1"/>
                </a:solidFill>
                <a:latin typeface="Franklin Gothic Book" panose="020B0503020102020204" pitchFamily="34" charset="0"/>
              </a:defRPr>
            </a:lvl1pPr>
            <a:lvl2pPr marL="457200" indent="0">
              <a:buNone/>
              <a:defRPr sz="2400">
                <a:solidFill>
                  <a:schemeClr val="bg1"/>
                </a:solidFill>
                <a:latin typeface="Franklin Gothic Medium" panose="020B0603020102020204" pitchFamily="34" charset="0"/>
              </a:defRPr>
            </a:lvl2pPr>
            <a:lvl3pPr marL="914400" indent="0">
              <a:buNone/>
              <a:defRPr sz="2400">
                <a:solidFill>
                  <a:schemeClr val="bg1"/>
                </a:solidFill>
                <a:latin typeface="Franklin Gothic Medium" panose="020B0603020102020204" pitchFamily="34" charset="0"/>
              </a:defRPr>
            </a:lvl3pPr>
            <a:lvl4pPr marL="1371600" indent="0">
              <a:buNone/>
              <a:defRPr sz="2400">
                <a:solidFill>
                  <a:schemeClr val="bg1"/>
                </a:solidFill>
                <a:latin typeface="Franklin Gothic Medium" panose="020B0603020102020204" pitchFamily="34" charset="0"/>
              </a:defRPr>
            </a:lvl4pPr>
            <a:lvl5pPr marL="1828800" indent="0">
              <a:buNone/>
              <a:defRPr sz="2400">
                <a:solidFill>
                  <a:schemeClr val="bg1"/>
                </a:solidFill>
                <a:latin typeface="Franklin Gothic Medium" panose="020B0603020102020204" pitchFamily="34" charset="0"/>
              </a:defRPr>
            </a:lvl5pPr>
          </a:lstStyle>
          <a:p>
            <a:pPr lvl="0"/>
            <a:r>
              <a:rPr lang="sv-SE" dirty="0"/>
              <a:t>Namn Efternamn, titel, 18p</a:t>
            </a:r>
          </a:p>
        </p:txBody>
      </p:sp>
    </p:spTree>
    <p:extLst>
      <p:ext uri="{BB962C8B-B14F-4D97-AF65-F5344CB8AC3E}">
        <p14:creationId xmlns:p14="http://schemas.microsoft.com/office/powerpoint/2010/main" val="195198509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Bildobjekt 3" descr="Göteborgsregionens logotyp">
            <a:extLst>
              <a:ext uri="{FF2B5EF4-FFF2-40B4-BE49-F238E27FC236}">
                <a16:creationId xmlns:a16="http://schemas.microsoft.com/office/drawing/2014/main" id="{764912F1-94EF-4A4B-9A1F-1B082AFE6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7448" y="-85261"/>
            <a:ext cx="1861781" cy="1317840"/>
          </a:xfrm>
          <a:prstGeom prst="rect">
            <a:avLst/>
          </a:prstGeom>
        </p:spPr>
      </p:pic>
      <p:sp>
        <p:nvSpPr>
          <p:cNvPr id="7" name="Rubrik 1">
            <a:extLst>
              <a:ext uri="{FF2B5EF4-FFF2-40B4-BE49-F238E27FC236}">
                <a16:creationId xmlns:a16="http://schemas.microsoft.com/office/drawing/2014/main" id="{1B507E48-30D7-478A-A6F8-543BB3EF8B2D}"/>
              </a:ext>
            </a:extLst>
          </p:cNvPr>
          <p:cNvSpPr>
            <a:spLocks noGrp="1"/>
          </p:cNvSpPr>
          <p:nvPr>
            <p:ph type="ctrTitle" hasCustomPrompt="1"/>
          </p:nvPr>
        </p:nvSpPr>
        <p:spPr>
          <a:xfrm>
            <a:off x="2489560" y="1106904"/>
            <a:ext cx="8074138" cy="2214854"/>
          </a:xfrm>
          <a:prstGeom prst="rect">
            <a:avLst/>
          </a:prstGeom>
        </p:spPr>
        <p:txBody>
          <a:bodyPr anchor="b" anchorCtr="0"/>
          <a:lstStyle>
            <a:lvl1pPr algn="l">
              <a:defRPr sz="5400">
                <a:solidFill>
                  <a:schemeClr val="bg1"/>
                </a:solidFill>
                <a:latin typeface="Franklin Gothic Medium" panose="020B0603020102020204" pitchFamily="34" charset="0"/>
              </a:defRPr>
            </a:lvl1pPr>
          </a:lstStyle>
          <a:p>
            <a:r>
              <a:rPr lang="sv-SE" dirty="0"/>
              <a:t>Titel på två eller max </a:t>
            </a:r>
            <a:br>
              <a:rPr lang="sv-SE" dirty="0"/>
            </a:br>
            <a:r>
              <a:rPr lang="sv-SE" dirty="0"/>
              <a:t>tre rader, 54p</a:t>
            </a:r>
          </a:p>
        </p:txBody>
      </p:sp>
      <p:sp>
        <p:nvSpPr>
          <p:cNvPr id="8" name="Platshållare för text 13">
            <a:extLst>
              <a:ext uri="{FF2B5EF4-FFF2-40B4-BE49-F238E27FC236}">
                <a16:creationId xmlns:a16="http://schemas.microsoft.com/office/drawing/2014/main" id="{E6E99FE6-9EB0-444C-A7A8-C069F9575F4A}"/>
              </a:ext>
            </a:extLst>
          </p:cNvPr>
          <p:cNvSpPr>
            <a:spLocks noGrp="1"/>
          </p:cNvSpPr>
          <p:nvPr>
            <p:ph type="body" sz="quarter" idx="11" hasCustomPrompt="1"/>
          </p:nvPr>
        </p:nvSpPr>
        <p:spPr>
          <a:xfrm>
            <a:off x="2507136" y="3354809"/>
            <a:ext cx="8074138" cy="513924"/>
          </a:xfrm>
          <a:prstGeom prst="rect">
            <a:avLst/>
          </a:prstGeom>
        </p:spPr>
        <p:txBody>
          <a:bodyPr/>
          <a:lstStyle>
            <a:lvl1pPr marL="0" indent="0">
              <a:buNone/>
              <a:defRPr sz="2400">
                <a:solidFill>
                  <a:schemeClr val="bg1"/>
                </a:solidFill>
                <a:latin typeface="Franklin Gothic Medium" panose="020B0603020102020204" pitchFamily="34" charset="0"/>
              </a:defRPr>
            </a:lvl1pPr>
            <a:lvl2pPr marL="457200" indent="0">
              <a:buNone/>
              <a:defRPr sz="2400">
                <a:solidFill>
                  <a:schemeClr val="bg1"/>
                </a:solidFill>
                <a:latin typeface="Franklin Gothic Medium" panose="020B0603020102020204" pitchFamily="34" charset="0"/>
              </a:defRPr>
            </a:lvl2pPr>
            <a:lvl3pPr marL="914400" indent="0">
              <a:buNone/>
              <a:defRPr sz="2400">
                <a:solidFill>
                  <a:schemeClr val="bg1"/>
                </a:solidFill>
                <a:latin typeface="Franklin Gothic Medium" panose="020B0603020102020204" pitchFamily="34" charset="0"/>
              </a:defRPr>
            </a:lvl3pPr>
            <a:lvl4pPr marL="1371600" indent="0">
              <a:buNone/>
              <a:defRPr sz="2400">
                <a:solidFill>
                  <a:schemeClr val="bg1"/>
                </a:solidFill>
                <a:latin typeface="Franklin Gothic Medium" panose="020B0603020102020204" pitchFamily="34" charset="0"/>
              </a:defRPr>
            </a:lvl4pPr>
            <a:lvl5pPr marL="1828800" indent="0">
              <a:buNone/>
              <a:defRPr sz="2400">
                <a:solidFill>
                  <a:schemeClr val="bg1"/>
                </a:solidFill>
                <a:latin typeface="Franklin Gothic Medium" panose="020B0603020102020204" pitchFamily="34" charset="0"/>
              </a:defRPr>
            </a:lvl5pPr>
          </a:lstStyle>
          <a:p>
            <a:pPr lvl="0"/>
            <a:r>
              <a:rPr lang="sv-SE" dirty="0"/>
              <a:t>Underrubrik på max en rad kan finnas här, 24p</a:t>
            </a:r>
          </a:p>
        </p:txBody>
      </p:sp>
      <p:sp>
        <p:nvSpPr>
          <p:cNvPr id="11" name="Platshållare för text 13">
            <a:extLst>
              <a:ext uri="{FF2B5EF4-FFF2-40B4-BE49-F238E27FC236}">
                <a16:creationId xmlns:a16="http://schemas.microsoft.com/office/drawing/2014/main" id="{EA564876-FFEF-4B3C-85FB-CBD1BC1686E3}"/>
              </a:ext>
            </a:extLst>
          </p:cNvPr>
          <p:cNvSpPr>
            <a:spLocks noGrp="1"/>
          </p:cNvSpPr>
          <p:nvPr>
            <p:ph type="body" sz="quarter" idx="12" hasCustomPrompt="1"/>
          </p:nvPr>
        </p:nvSpPr>
        <p:spPr>
          <a:xfrm>
            <a:off x="2494422" y="3988581"/>
            <a:ext cx="8074138" cy="306279"/>
          </a:xfrm>
          <a:prstGeom prst="rect">
            <a:avLst/>
          </a:prstGeom>
        </p:spPr>
        <p:txBody>
          <a:bodyPr/>
          <a:lstStyle>
            <a:lvl1pPr marL="0" indent="0">
              <a:spcBef>
                <a:spcPts val="600"/>
              </a:spcBef>
              <a:buNone/>
              <a:defRPr sz="1800">
                <a:solidFill>
                  <a:schemeClr val="bg1"/>
                </a:solidFill>
                <a:latin typeface="Franklin Gothic Book" panose="020B0503020102020204" pitchFamily="34" charset="0"/>
              </a:defRPr>
            </a:lvl1pPr>
            <a:lvl2pPr marL="457200" indent="0">
              <a:buNone/>
              <a:defRPr sz="2400">
                <a:solidFill>
                  <a:schemeClr val="bg1"/>
                </a:solidFill>
                <a:latin typeface="Franklin Gothic Medium" panose="020B0603020102020204" pitchFamily="34" charset="0"/>
              </a:defRPr>
            </a:lvl2pPr>
            <a:lvl3pPr marL="914400" indent="0">
              <a:buNone/>
              <a:defRPr sz="2400">
                <a:solidFill>
                  <a:schemeClr val="bg1"/>
                </a:solidFill>
                <a:latin typeface="Franklin Gothic Medium" panose="020B0603020102020204" pitchFamily="34" charset="0"/>
              </a:defRPr>
            </a:lvl3pPr>
            <a:lvl4pPr marL="1371600" indent="0">
              <a:buNone/>
              <a:defRPr sz="2400">
                <a:solidFill>
                  <a:schemeClr val="bg1"/>
                </a:solidFill>
                <a:latin typeface="Franklin Gothic Medium" panose="020B0603020102020204" pitchFamily="34" charset="0"/>
              </a:defRPr>
            </a:lvl4pPr>
            <a:lvl5pPr marL="1828800" indent="0">
              <a:buNone/>
              <a:defRPr sz="2400">
                <a:solidFill>
                  <a:schemeClr val="bg1"/>
                </a:solidFill>
                <a:latin typeface="Franklin Gothic Medium" panose="020B0603020102020204" pitchFamily="34" charset="0"/>
              </a:defRPr>
            </a:lvl5pPr>
          </a:lstStyle>
          <a:p>
            <a:pPr lvl="0"/>
            <a:r>
              <a:rPr lang="sv-SE" dirty="0"/>
              <a:t>Sammanhang och datum då presentationen visas, 18p</a:t>
            </a:r>
          </a:p>
        </p:txBody>
      </p:sp>
      <p:sp>
        <p:nvSpPr>
          <p:cNvPr id="12" name="Platshållare för text 13">
            <a:extLst>
              <a:ext uri="{FF2B5EF4-FFF2-40B4-BE49-F238E27FC236}">
                <a16:creationId xmlns:a16="http://schemas.microsoft.com/office/drawing/2014/main" id="{48AD57AD-6FE1-4AC4-AD76-B3D1221BD8D8}"/>
              </a:ext>
            </a:extLst>
          </p:cNvPr>
          <p:cNvSpPr>
            <a:spLocks noGrp="1"/>
          </p:cNvSpPr>
          <p:nvPr>
            <p:ph type="body" sz="quarter" idx="13" hasCustomPrompt="1"/>
          </p:nvPr>
        </p:nvSpPr>
        <p:spPr>
          <a:xfrm>
            <a:off x="2497866" y="4372213"/>
            <a:ext cx="8074138" cy="408332"/>
          </a:xfrm>
          <a:prstGeom prst="rect">
            <a:avLst/>
          </a:prstGeom>
        </p:spPr>
        <p:txBody>
          <a:bodyPr/>
          <a:lstStyle>
            <a:lvl1pPr marL="0" indent="0">
              <a:spcBef>
                <a:spcPts val="600"/>
              </a:spcBef>
              <a:buNone/>
              <a:defRPr sz="1800">
                <a:solidFill>
                  <a:schemeClr val="bg1"/>
                </a:solidFill>
                <a:latin typeface="Franklin Gothic Book" panose="020B0503020102020204" pitchFamily="34" charset="0"/>
              </a:defRPr>
            </a:lvl1pPr>
            <a:lvl2pPr marL="457200" indent="0">
              <a:buNone/>
              <a:defRPr sz="2400">
                <a:solidFill>
                  <a:schemeClr val="bg1"/>
                </a:solidFill>
                <a:latin typeface="Franklin Gothic Medium" panose="020B0603020102020204" pitchFamily="34" charset="0"/>
              </a:defRPr>
            </a:lvl2pPr>
            <a:lvl3pPr marL="914400" indent="0">
              <a:buNone/>
              <a:defRPr sz="2400">
                <a:solidFill>
                  <a:schemeClr val="bg1"/>
                </a:solidFill>
                <a:latin typeface="Franklin Gothic Medium" panose="020B0603020102020204" pitchFamily="34" charset="0"/>
              </a:defRPr>
            </a:lvl3pPr>
            <a:lvl4pPr marL="1371600" indent="0">
              <a:buNone/>
              <a:defRPr sz="2400">
                <a:solidFill>
                  <a:schemeClr val="bg1"/>
                </a:solidFill>
                <a:latin typeface="Franklin Gothic Medium" panose="020B0603020102020204" pitchFamily="34" charset="0"/>
              </a:defRPr>
            </a:lvl4pPr>
            <a:lvl5pPr marL="1828800" indent="0">
              <a:buNone/>
              <a:defRPr sz="2400">
                <a:solidFill>
                  <a:schemeClr val="bg1"/>
                </a:solidFill>
                <a:latin typeface="Franklin Gothic Medium" panose="020B0603020102020204" pitchFamily="34" charset="0"/>
              </a:defRPr>
            </a:lvl5pPr>
          </a:lstStyle>
          <a:p>
            <a:pPr lvl="0"/>
            <a:r>
              <a:rPr lang="sv-SE" dirty="0"/>
              <a:t>Namn Efternamn, titel, 18p</a:t>
            </a:r>
          </a:p>
        </p:txBody>
      </p:sp>
    </p:spTree>
    <p:extLst>
      <p:ext uri="{BB962C8B-B14F-4D97-AF65-F5344CB8AC3E}">
        <p14:creationId xmlns:p14="http://schemas.microsoft.com/office/powerpoint/2010/main" val="273497587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Bildobjekt 3" descr="Göteborgsregionens logotyp">
            <a:extLst>
              <a:ext uri="{FF2B5EF4-FFF2-40B4-BE49-F238E27FC236}">
                <a16:creationId xmlns:a16="http://schemas.microsoft.com/office/drawing/2014/main" id="{CBFF3CC9-04C9-4607-8E42-9CB5AE184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3771" y="-57613"/>
            <a:ext cx="1765846" cy="1249934"/>
          </a:xfrm>
          <a:prstGeom prst="rect">
            <a:avLst/>
          </a:prstGeom>
        </p:spPr>
      </p:pic>
      <p:sp>
        <p:nvSpPr>
          <p:cNvPr id="6" name="Rubrik 1">
            <a:extLst>
              <a:ext uri="{FF2B5EF4-FFF2-40B4-BE49-F238E27FC236}">
                <a16:creationId xmlns:a16="http://schemas.microsoft.com/office/drawing/2014/main" id="{24A6E2CB-31D0-4959-91F9-9DCC93EACFEF}"/>
              </a:ext>
            </a:extLst>
          </p:cNvPr>
          <p:cNvSpPr>
            <a:spLocks noGrp="1"/>
          </p:cNvSpPr>
          <p:nvPr>
            <p:ph type="ctrTitle" hasCustomPrompt="1"/>
          </p:nvPr>
        </p:nvSpPr>
        <p:spPr>
          <a:xfrm>
            <a:off x="2445316" y="1577938"/>
            <a:ext cx="7906595" cy="2357564"/>
          </a:xfrm>
          <a:prstGeom prst="rect">
            <a:avLst/>
          </a:prstGeom>
        </p:spPr>
        <p:txBody>
          <a:bodyPr anchor="b" anchorCtr="0"/>
          <a:lstStyle>
            <a:lvl1pPr algn="l">
              <a:defRPr sz="5400">
                <a:solidFill>
                  <a:schemeClr val="tx1"/>
                </a:solidFill>
                <a:latin typeface="Franklin Gothic Medium" panose="020B0603020102020204" pitchFamily="34" charset="0"/>
              </a:defRPr>
            </a:lvl1pPr>
          </a:lstStyle>
          <a:p>
            <a:r>
              <a:rPr lang="sv-SE" dirty="0"/>
              <a:t>Titel på två eller max </a:t>
            </a:r>
            <a:br>
              <a:rPr lang="sv-SE" dirty="0"/>
            </a:br>
            <a:r>
              <a:rPr lang="sv-SE" dirty="0"/>
              <a:t>tre rader, 54p</a:t>
            </a:r>
          </a:p>
        </p:txBody>
      </p:sp>
      <p:sp>
        <p:nvSpPr>
          <p:cNvPr id="8" name="Platshållare för text 13">
            <a:extLst>
              <a:ext uri="{FF2B5EF4-FFF2-40B4-BE49-F238E27FC236}">
                <a16:creationId xmlns:a16="http://schemas.microsoft.com/office/drawing/2014/main" id="{845BD7D6-6EB8-4101-910E-E25E036C3365}"/>
              </a:ext>
            </a:extLst>
          </p:cNvPr>
          <p:cNvSpPr>
            <a:spLocks noGrp="1"/>
          </p:cNvSpPr>
          <p:nvPr>
            <p:ph type="body" sz="quarter" idx="11" hasCustomPrompt="1"/>
          </p:nvPr>
        </p:nvSpPr>
        <p:spPr>
          <a:xfrm>
            <a:off x="2462892" y="3968552"/>
            <a:ext cx="7906595" cy="513924"/>
          </a:xfrm>
          <a:prstGeom prst="rect">
            <a:avLst/>
          </a:prstGeom>
        </p:spPr>
        <p:txBody>
          <a:bodyPr/>
          <a:lstStyle>
            <a:lvl1pPr marL="0" indent="0">
              <a:buNone/>
              <a:defRPr sz="2400">
                <a:solidFill>
                  <a:schemeClr val="tx1"/>
                </a:solidFill>
                <a:latin typeface="Franklin Gothic Medium" panose="020B0603020102020204" pitchFamily="34" charset="0"/>
              </a:defRPr>
            </a:lvl1pPr>
            <a:lvl2pPr marL="457200" indent="0">
              <a:buNone/>
              <a:defRPr sz="2400">
                <a:solidFill>
                  <a:schemeClr val="bg1"/>
                </a:solidFill>
                <a:latin typeface="Franklin Gothic Medium" panose="020B0603020102020204" pitchFamily="34" charset="0"/>
              </a:defRPr>
            </a:lvl2pPr>
            <a:lvl3pPr marL="914400" indent="0">
              <a:buNone/>
              <a:defRPr sz="2400">
                <a:solidFill>
                  <a:schemeClr val="bg1"/>
                </a:solidFill>
                <a:latin typeface="Franklin Gothic Medium" panose="020B0603020102020204" pitchFamily="34" charset="0"/>
              </a:defRPr>
            </a:lvl3pPr>
            <a:lvl4pPr marL="1371600" indent="0">
              <a:buNone/>
              <a:defRPr sz="2400">
                <a:solidFill>
                  <a:schemeClr val="bg1"/>
                </a:solidFill>
                <a:latin typeface="Franklin Gothic Medium" panose="020B0603020102020204" pitchFamily="34" charset="0"/>
              </a:defRPr>
            </a:lvl4pPr>
            <a:lvl5pPr marL="1828800" indent="0">
              <a:buNone/>
              <a:defRPr sz="2400">
                <a:solidFill>
                  <a:schemeClr val="bg1"/>
                </a:solidFill>
                <a:latin typeface="Franklin Gothic Medium" panose="020B0603020102020204" pitchFamily="34" charset="0"/>
              </a:defRPr>
            </a:lvl5pPr>
          </a:lstStyle>
          <a:p>
            <a:pPr lvl="0"/>
            <a:r>
              <a:rPr lang="sv-SE" dirty="0"/>
              <a:t>Underrubrik på max en rad kan finnas här, 24p</a:t>
            </a:r>
          </a:p>
        </p:txBody>
      </p:sp>
      <p:sp>
        <p:nvSpPr>
          <p:cNvPr id="7" name="Platshållare för text 13">
            <a:extLst>
              <a:ext uri="{FF2B5EF4-FFF2-40B4-BE49-F238E27FC236}">
                <a16:creationId xmlns:a16="http://schemas.microsoft.com/office/drawing/2014/main" id="{EDF4B922-C4A0-493F-A497-3FFEAE7C827E}"/>
              </a:ext>
            </a:extLst>
          </p:cNvPr>
          <p:cNvSpPr>
            <a:spLocks noGrp="1"/>
          </p:cNvSpPr>
          <p:nvPr>
            <p:ph type="body" sz="quarter" idx="12" hasCustomPrompt="1"/>
          </p:nvPr>
        </p:nvSpPr>
        <p:spPr>
          <a:xfrm>
            <a:off x="2462892" y="4600393"/>
            <a:ext cx="7670879" cy="306279"/>
          </a:xfrm>
          <a:prstGeom prst="rect">
            <a:avLst/>
          </a:prstGeom>
        </p:spPr>
        <p:txBody>
          <a:bodyPr/>
          <a:lstStyle>
            <a:lvl1pPr marL="0" indent="0">
              <a:spcBef>
                <a:spcPts val="600"/>
              </a:spcBef>
              <a:buNone/>
              <a:defRPr sz="1800">
                <a:solidFill>
                  <a:schemeClr val="tx1"/>
                </a:solidFill>
                <a:latin typeface="Franklin Gothic Book" panose="020B0503020102020204" pitchFamily="34" charset="0"/>
              </a:defRPr>
            </a:lvl1pPr>
            <a:lvl2pPr marL="457200" indent="0">
              <a:buNone/>
              <a:defRPr sz="2400">
                <a:solidFill>
                  <a:schemeClr val="bg1"/>
                </a:solidFill>
                <a:latin typeface="Franklin Gothic Medium" panose="020B0603020102020204" pitchFamily="34" charset="0"/>
              </a:defRPr>
            </a:lvl2pPr>
            <a:lvl3pPr marL="914400" indent="0">
              <a:buNone/>
              <a:defRPr sz="2400">
                <a:solidFill>
                  <a:schemeClr val="bg1"/>
                </a:solidFill>
                <a:latin typeface="Franklin Gothic Medium" panose="020B0603020102020204" pitchFamily="34" charset="0"/>
              </a:defRPr>
            </a:lvl3pPr>
            <a:lvl4pPr marL="1371600" indent="0">
              <a:buNone/>
              <a:defRPr sz="2400">
                <a:solidFill>
                  <a:schemeClr val="bg1"/>
                </a:solidFill>
                <a:latin typeface="Franklin Gothic Medium" panose="020B0603020102020204" pitchFamily="34" charset="0"/>
              </a:defRPr>
            </a:lvl4pPr>
            <a:lvl5pPr marL="1828800" indent="0">
              <a:buNone/>
              <a:defRPr sz="2400">
                <a:solidFill>
                  <a:schemeClr val="bg1"/>
                </a:solidFill>
                <a:latin typeface="Franklin Gothic Medium" panose="020B0603020102020204" pitchFamily="34" charset="0"/>
              </a:defRPr>
            </a:lvl5pPr>
          </a:lstStyle>
          <a:p>
            <a:pPr lvl="0"/>
            <a:r>
              <a:rPr lang="sv-SE" dirty="0"/>
              <a:t>Sammanhang och datum då presentationen visas, 18p</a:t>
            </a:r>
          </a:p>
        </p:txBody>
      </p:sp>
      <p:sp>
        <p:nvSpPr>
          <p:cNvPr id="11" name="Platshållare för text 13">
            <a:extLst>
              <a:ext uri="{FF2B5EF4-FFF2-40B4-BE49-F238E27FC236}">
                <a16:creationId xmlns:a16="http://schemas.microsoft.com/office/drawing/2014/main" id="{9C389E0C-1F23-4BA0-A7E5-2660005A05FD}"/>
              </a:ext>
            </a:extLst>
          </p:cNvPr>
          <p:cNvSpPr>
            <a:spLocks noGrp="1"/>
          </p:cNvSpPr>
          <p:nvPr>
            <p:ph type="body" sz="quarter" idx="13" hasCustomPrompt="1"/>
          </p:nvPr>
        </p:nvSpPr>
        <p:spPr>
          <a:xfrm>
            <a:off x="2466336" y="4984025"/>
            <a:ext cx="7667435" cy="408332"/>
          </a:xfrm>
          <a:prstGeom prst="rect">
            <a:avLst/>
          </a:prstGeom>
        </p:spPr>
        <p:txBody>
          <a:bodyPr/>
          <a:lstStyle>
            <a:lvl1pPr marL="0" indent="0">
              <a:spcBef>
                <a:spcPts val="600"/>
              </a:spcBef>
              <a:buNone/>
              <a:defRPr sz="1800">
                <a:solidFill>
                  <a:schemeClr val="tx1"/>
                </a:solidFill>
                <a:latin typeface="Franklin Gothic Book" panose="020B0503020102020204" pitchFamily="34" charset="0"/>
              </a:defRPr>
            </a:lvl1pPr>
            <a:lvl2pPr marL="457200" indent="0">
              <a:buNone/>
              <a:defRPr sz="2400">
                <a:solidFill>
                  <a:schemeClr val="bg1"/>
                </a:solidFill>
                <a:latin typeface="Franklin Gothic Medium" panose="020B0603020102020204" pitchFamily="34" charset="0"/>
              </a:defRPr>
            </a:lvl2pPr>
            <a:lvl3pPr marL="914400" indent="0">
              <a:buNone/>
              <a:defRPr sz="2400">
                <a:solidFill>
                  <a:schemeClr val="bg1"/>
                </a:solidFill>
                <a:latin typeface="Franklin Gothic Medium" panose="020B0603020102020204" pitchFamily="34" charset="0"/>
              </a:defRPr>
            </a:lvl3pPr>
            <a:lvl4pPr marL="1371600" indent="0">
              <a:buNone/>
              <a:defRPr sz="2400">
                <a:solidFill>
                  <a:schemeClr val="bg1"/>
                </a:solidFill>
                <a:latin typeface="Franklin Gothic Medium" panose="020B0603020102020204" pitchFamily="34" charset="0"/>
              </a:defRPr>
            </a:lvl4pPr>
            <a:lvl5pPr marL="1828800" indent="0">
              <a:buNone/>
              <a:defRPr sz="2400">
                <a:solidFill>
                  <a:schemeClr val="bg1"/>
                </a:solidFill>
                <a:latin typeface="Franklin Gothic Medium" panose="020B0603020102020204" pitchFamily="34" charset="0"/>
              </a:defRPr>
            </a:lvl5pPr>
          </a:lstStyle>
          <a:p>
            <a:pPr lvl="0"/>
            <a:r>
              <a:rPr lang="sv-SE" dirty="0"/>
              <a:t>Namn Efternamn, titel, 18p</a:t>
            </a:r>
          </a:p>
        </p:txBody>
      </p:sp>
    </p:spTree>
    <p:extLst>
      <p:ext uri="{BB962C8B-B14F-4D97-AF65-F5344CB8AC3E}">
        <p14:creationId xmlns:p14="http://schemas.microsoft.com/office/powerpoint/2010/main" val="237652937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Om G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Bildobjekt 3" descr="Göteborgsregionens logotyp">
            <a:extLst>
              <a:ext uri="{FF2B5EF4-FFF2-40B4-BE49-F238E27FC236}">
                <a16:creationId xmlns:a16="http://schemas.microsoft.com/office/drawing/2014/main" id="{87DDBB4F-493A-4B0A-9E37-D9CF21D42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3771" y="-57613"/>
            <a:ext cx="1765846" cy="1249934"/>
          </a:xfrm>
          <a:prstGeom prst="rect">
            <a:avLst/>
          </a:prstGeom>
        </p:spPr>
      </p:pic>
      <p:pic>
        <p:nvPicPr>
          <p:cNvPr id="7" name="Bild 5">
            <a:extLst>
              <a:ext uri="{FF2B5EF4-FFF2-40B4-BE49-F238E27FC236}">
                <a16:creationId xmlns:a16="http://schemas.microsoft.com/office/drawing/2014/main" id="{1784A30B-EA0F-44D7-93CC-9D9AD8BDB49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636" y="1954353"/>
            <a:ext cx="2145294" cy="3091927"/>
          </a:xfrm>
          <a:prstGeom prst="rect">
            <a:avLst/>
          </a:prstGeom>
        </p:spPr>
      </p:pic>
      <p:sp>
        <p:nvSpPr>
          <p:cNvPr id="8" name="Underrubrik 2">
            <a:extLst>
              <a:ext uri="{FF2B5EF4-FFF2-40B4-BE49-F238E27FC236}">
                <a16:creationId xmlns:a16="http://schemas.microsoft.com/office/drawing/2014/main" id="{DED66DC6-6FBE-40E8-B6C1-2BA75B4FC37D}"/>
              </a:ext>
            </a:extLst>
          </p:cNvPr>
          <p:cNvSpPr txBox="1">
            <a:spLocks/>
          </p:cNvSpPr>
          <p:nvPr userDrawn="1"/>
        </p:nvSpPr>
        <p:spPr>
          <a:xfrm>
            <a:off x="4310759" y="1717397"/>
            <a:ext cx="6848731" cy="27977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Medium" panose="020B06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2600"/>
              </a:lnSpc>
            </a:pPr>
            <a:r>
              <a:rPr lang="sv-SE" sz="2000" b="0" baseline="0" dirty="0">
                <a:solidFill>
                  <a:schemeClr val="tx1"/>
                </a:solidFill>
                <a:latin typeface="Franklin Gothic Medium" panose="020B0603020102020204" pitchFamily="34" charset="0"/>
              </a:rPr>
              <a:t>Göteborgsregionen (GR) består av 13 kommuner </a:t>
            </a:r>
            <a:br>
              <a:rPr lang="sv-SE" sz="2000" b="0" baseline="0" dirty="0">
                <a:solidFill>
                  <a:schemeClr val="tx1"/>
                </a:solidFill>
                <a:latin typeface="Franklin Gothic Medium" panose="020B0603020102020204" pitchFamily="34" charset="0"/>
              </a:rPr>
            </a:br>
            <a:r>
              <a:rPr lang="sv-SE" sz="2000" b="0" baseline="0" dirty="0">
                <a:solidFill>
                  <a:schemeClr val="tx1"/>
                </a:solidFill>
                <a:latin typeface="Franklin Gothic Medium" panose="020B0603020102020204" pitchFamily="34" charset="0"/>
              </a:rPr>
              <a:t>som har valt att jobba tillsammans. </a:t>
            </a:r>
          </a:p>
          <a:p>
            <a:pPr algn="l">
              <a:lnSpc>
                <a:spcPts val="2600"/>
              </a:lnSpc>
            </a:pPr>
            <a:r>
              <a:rPr lang="sv-SE" sz="2000" b="0" baseline="0" dirty="0">
                <a:solidFill>
                  <a:schemeClr val="tx1"/>
                </a:solidFill>
                <a:latin typeface="Franklin Gothic Medium" panose="020B0603020102020204" pitchFamily="34" charset="0"/>
              </a:rPr>
              <a:t>Vi driver utvecklingsprojekt, har myndighetsuppdrag, </a:t>
            </a:r>
            <a:br>
              <a:rPr lang="sv-SE" sz="2000" b="0" baseline="0" dirty="0">
                <a:solidFill>
                  <a:schemeClr val="tx1"/>
                </a:solidFill>
                <a:latin typeface="Franklin Gothic Medium" panose="020B0603020102020204" pitchFamily="34" charset="0"/>
              </a:rPr>
            </a:br>
            <a:r>
              <a:rPr lang="sv-SE" sz="2000" b="0" baseline="0" dirty="0">
                <a:solidFill>
                  <a:schemeClr val="tx1"/>
                </a:solidFill>
                <a:latin typeface="Franklin Gothic Medium" panose="020B0603020102020204" pitchFamily="34" charset="0"/>
              </a:rPr>
              <a:t>forskar, ordnar utbildningar och är storstadsregionens </a:t>
            </a:r>
            <a:br>
              <a:rPr lang="sv-SE" sz="2000" b="0" baseline="0" dirty="0">
                <a:solidFill>
                  <a:schemeClr val="tx1"/>
                </a:solidFill>
                <a:latin typeface="Franklin Gothic Medium" panose="020B0603020102020204" pitchFamily="34" charset="0"/>
              </a:rPr>
            </a:br>
            <a:r>
              <a:rPr lang="sv-SE" sz="2000" b="0" baseline="0" dirty="0">
                <a:solidFill>
                  <a:schemeClr val="tx1"/>
                </a:solidFill>
                <a:latin typeface="Franklin Gothic Medium" panose="020B0603020102020204" pitchFamily="34" charset="0"/>
              </a:rPr>
              <a:t>röst i Västsverige, bland mycket annat.</a:t>
            </a:r>
          </a:p>
          <a:p>
            <a:pPr algn="l">
              <a:lnSpc>
                <a:spcPts val="2600"/>
              </a:lnSpc>
            </a:pPr>
            <a:r>
              <a:rPr lang="sv-SE" sz="2000" b="0" baseline="0" dirty="0">
                <a:solidFill>
                  <a:schemeClr val="tx1"/>
                </a:solidFill>
                <a:latin typeface="Franklin Gothic Medium" panose="020B0603020102020204" pitchFamily="34" charset="0"/>
              </a:rPr>
              <a:t>I våra nätverk träffas politiker och tjänstepersoner </a:t>
            </a:r>
            <a:br>
              <a:rPr lang="sv-SE" sz="2000" b="0" baseline="0" dirty="0">
                <a:solidFill>
                  <a:schemeClr val="tx1"/>
                </a:solidFill>
                <a:latin typeface="Franklin Gothic Medium" panose="020B0603020102020204" pitchFamily="34" charset="0"/>
              </a:rPr>
            </a:br>
            <a:r>
              <a:rPr lang="sv-SE" sz="2000" b="0" baseline="0" dirty="0">
                <a:solidFill>
                  <a:schemeClr val="tx1"/>
                </a:solidFill>
                <a:latin typeface="Franklin Gothic Medium" panose="020B0603020102020204" pitchFamily="34" charset="0"/>
              </a:rPr>
              <a:t>för att utbyta erfarenheter, bolla idéer och besluta om gemensamma satsningar. </a:t>
            </a:r>
          </a:p>
          <a:p>
            <a:pPr algn="l">
              <a:lnSpc>
                <a:spcPts val="2600"/>
              </a:lnSpc>
            </a:pPr>
            <a:r>
              <a:rPr lang="sv-SE" sz="2000" b="0" baseline="0" dirty="0">
                <a:solidFill>
                  <a:schemeClr val="tx1"/>
                </a:solidFill>
                <a:latin typeface="Franklin Gothic Medium" panose="020B0603020102020204" pitchFamily="34" charset="0"/>
              </a:rPr>
              <a:t>Allt för att regionens en miljon invånare ska få </a:t>
            </a:r>
            <a:br>
              <a:rPr lang="sv-SE" sz="2000" b="0" baseline="0" dirty="0">
                <a:solidFill>
                  <a:schemeClr val="tx1"/>
                </a:solidFill>
                <a:latin typeface="Franklin Gothic Medium" panose="020B0603020102020204" pitchFamily="34" charset="0"/>
              </a:rPr>
            </a:br>
            <a:r>
              <a:rPr lang="sv-SE" sz="2000" b="0" baseline="0" dirty="0">
                <a:solidFill>
                  <a:schemeClr val="tx1"/>
                </a:solidFill>
                <a:latin typeface="Franklin Gothic Medium" panose="020B0603020102020204" pitchFamily="34" charset="0"/>
              </a:rPr>
              <a:t>ett så bra liv som möjligt.</a:t>
            </a:r>
          </a:p>
        </p:txBody>
      </p:sp>
    </p:spTree>
    <p:extLst>
      <p:ext uri="{BB962C8B-B14F-4D97-AF65-F5344CB8AC3E}">
        <p14:creationId xmlns:p14="http://schemas.microsoft.com/office/powerpoint/2010/main" val="196913035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Om G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ildobjekt 6" descr="Göteborgsregionens logotyp">
            <a:extLst>
              <a:ext uri="{FF2B5EF4-FFF2-40B4-BE49-F238E27FC236}">
                <a16:creationId xmlns:a16="http://schemas.microsoft.com/office/drawing/2014/main" id="{A102FB4E-97C7-4F23-962F-81A34F2EF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7448" y="-85261"/>
            <a:ext cx="1861781" cy="1317840"/>
          </a:xfrm>
          <a:prstGeom prst="rect">
            <a:avLst/>
          </a:prstGeom>
        </p:spPr>
      </p:pic>
      <p:pic>
        <p:nvPicPr>
          <p:cNvPr id="6" name="Bild 5">
            <a:extLst>
              <a:ext uri="{FF2B5EF4-FFF2-40B4-BE49-F238E27FC236}">
                <a16:creationId xmlns:a16="http://schemas.microsoft.com/office/drawing/2014/main" id="{F0DBE871-7378-421E-ACDC-41EAA0E7AA0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636" y="1954353"/>
            <a:ext cx="2145293" cy="3091927"/>
          </a:xfrm>
          <a:prstGeom prst="rect">
            <a:avLst/>
          </a:prstGeom>
        </p:spPr>
      </p:pic>
      <p:sp>
        <p:nvSpPr>
          <p:cNvPr id="8" name="Underrubrik 2">
            <a:extLst>
              <a:ext uri="{FF2B5EF4-FFF2-40B4-BE49-F238E27FC236}">
                <a16:creationId xmlns:a16="http://schemas.microsoft.com/office/drawing/2014/main" id="{F76B4A0C-74B5-4992-A3E0-3DCBACEB5966}"/>
              </a:ext>
            </a:extLst>
          </p:cNvPr>
          <p:cNvSpPr txBox="1">
            <a:spLocks/>
          </p:cNvSpPr>
          <p:nvPr userDrawn="1"/>
        </p:nvSpPr>
        <p:spPr>
          <a:xfrm>
            <a:off x="4310759" y="1717397"/>
            <a:ext cx="6848731" cy="27977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Medium" panose="020B06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2600"/>
              </a:lnSpc>
            </a:pPr>
            <a:r>
              <a:rPr lang="sv-SE" sz="2000" b="0" baseline="0" dirty="0">
                <a:solidFill>
                  <a:schemeClr val="bg1"/>
                </a:solidFill>
                <a:latin typeface="Franklin Gothic Medium" panose="020B0603020102020204" pitchFamily="34" charset="0"/>
              </a:rPr>
              <a:t>Göteborgsregionen (GR) består av 13 kommuner </a:t>
            </a:r>
            <a:br>
              <a:rPr lang="sv-SE" sz="2000" b="0" baseline="0" dirty="0">
                <a:solidFill>
                  <a:schemeClr val="bg1"/>
                </a:solidFill>
                <a:latin typeface="Franklin Gothic Medium" panose="020B0603020102020204" pitchFamily="34" charset="0"/>
              </a:rPr>
            </a:br>
            <a:r>
              <a:rPr lang="sv-SE" sz="2000" b="0" baseline="0" dirty="0">
                <a:solidFill>
                  <a:schemeClr val="bg1"/>
                </a:solidFill>
                <a:latin typeface="Franklin Gothic Medium" panose="020B0603020102020204" pitchFamily="34" charset="0"/>
              </a:rPr>
              <a:t>som har valt att jobba tillsammans. </a:t>
            </a:r>
          </a:p>
          <a:p>
            <a:pPr algn="l">
              <a:lnSpc>
                <a:spcPts val="2600"/>
              </a:lnSpc>
            </a:pPr>
            <a:r>
              <a:rPr lang="sv-SE" sz="2000" b="0" baseline="0" dirty="0">
                <a:solidFill>
                  <a:schemeClr val="bg1"/>
                </a:solidFill>
                <a:latin typeface="Franklin Gothic Medium" panose="020B0603020102020204" pitchFamily="34" charset="0"/>
              </a:rPr>
              <a:t>Vi driver utvecklingsprojekt, har myndighetsuppdrag, </a:t>
            </a:r>
            <a:br>
              <a:rPr lang="sv-SE" sz="2000" b="0" baseline="0" dirty="0">
                <a:solidFill>
                  <a:schemeClr val="bg1"/>
                </a:solidFill>
                <a:latin typeface="Franklin Gothic Medium" panose="020B0603020102020204" pitchFamily="34" charset="0"/>
              </a:rPr>
            </a:br>
            <a:r>
              <a:rPr lang="sv-SE" sz="2000" b="0" baseline="0" dirty="0">
                <a:solidFill>
                  <a:schemeClr val="bg1"/>
                </a:solidFill>
                <a:latin typeface="Franklin Gothic Medium" panose="020B0603020102020204" pitchFamily="34" charset="0"/>
              </a:rPr>
              <a:t>forskar, ordnar utbildningar och är storstadsregionens </a:t>
            </a:r>
            <a:br>
              <a:rPr lang="sv-SE" sz="2000" b="0" baseline="0" dirty="0">
                <a:solidFill>
                  <a:schemeClr val="bg1"/>
                </a:solidFill>
                <a:latin typeface="Franklin Gothic Medium" panose="020B0603020102020204" pitchFamily="34" charset="0"/>
              </a:rPr>
            </a:br>
            <a:r>
              <a:rPr lang="sv-SE" sz="2000" b="0" baseline="0" dirty="0">
                <a:solidFill>
                  <a:schemeClr val="bg1"/>
                </a:solidFill>
                <a:latin typeface="Franklin Gothic Medium" panose="020B0603020102020204" pitchFamily="34" charset="0"/>
              </a:rPr>
              <a:t>röst i Västsverige, bland mycket annat.</a:t>
            </a:r>
          </a:p>
          <a:p>
            <a:pPr algn="l">
              <a:lnSpc>
                <a:spcPts val="2600"/>
              </a:lnSpc>
            </a:pPr>
            <a:r>
              <a:rPr lang="sv-SE" sz="2000" b="0" baseline="0" dirty="0">
                <a:solidFill>
                  <a:schemeClr val="bg1"/>
                </a:solidFill>
                <a:latin typeface="Franklin Gothic Medium" panose="020B0603020102020204" pitchFamily="34" charset="0"/>
              </a:rPr>
              <a:t>I våra nätverk träffas politiker och tjänstepersoner </a:t>
            </a:r>
            <a:br>
              <a:rPr lang="sv-SE" sz="2000" b="0" baseline="0" dirty="0">
                <a:solidFill>
                  <a:schemeClr val="bg1"/>
                </a:solidFill>
                <a:latin typeface="Franklin Gothic Medium" panose="020B0603020102020204" pitchFamily="34" charset="0"/>
              </a:rPr>
            </a:br>
            <a:r>
              <a:rPr lang="sv-SE" sz="2000" b="0" baseline="0" dirty="0">
                <a:solidFill>
                  <a:schemeClr val="bg1"/>
                </a:solidFill>
                <a:latin typeface="Franklin Gothic Medium" panose="020B0603020102020204" pitchFamily="34" charset="0"/>
              </a:rPr>
              <a:t>för att utbyta erfarenheter, bolla idéer och besluta om gemensamma satsningar. </a:t>
            </a:r>
          </a:p>
          <a:p>
            <a:pPr algn="l">
              <a:lnSpc>
                <a:spcPts val="2600"/>
              </a:lnSpc>
            </a:pPr>
            <a:r>
              <a:rPr lang="sv-SE" sz="2000" b="0" baseline="0" dirty="0">
                <a:solidFill>
                  <a:schemeClr val="bg1"/>
                </a:solidFill>
                <a:latin typeface="Franklin Gothic Medium" panose="020B0603020102020204" pitchFamily="34" charset="0"/>
              </a:rPr>
              <a:t>Allt för att regionens en miljon invånare ska få </a:t>
            </a:r>
            <a:br>
              <a:rPr lang="sv-SE" sz="2000" b="0" baseline="0" dirty="0">
                <a:solidFill>
                  <a:schemeClr val="bg1"/>
                </a:solidFill>
                <a:latin typeface="Franklin Gothic Medium" panose="020B0603020102020204" pitchFamily="34" charset="0"/>
              </a:rPr>
            </a:br>
            <a:r>
              <a:rPr lang="sv-SE" sz="2000" b="0" baseline="0" dirty="0">
                <a:solidFill>
                  <a:schemeClr val="bg1"/>
                </a:solidFill>
                <a:latin typeface="Franklin Gothic Medium" panose="020B0603020102020204" pitchFamily="34" charset="0"/>
              </a:rPr>
              <a:t>ett så bra liv som möjligt.</a:t>
            </a:r>
          </a:p>
        </p:txBody>
      </p:sp>
    </p:spTree>
    <p:extLst>
      <p:ext uri="{BB962C8B-B14F-4D97-AF65-F5344CB8AC3E}">
        <p14:creationId xmlns:p14="http://schemas.microsoft.com/office/powerpoint/2010/main" val="76014910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Om G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Bildobjekt 3" descr="Göteborgsregionens logotyp">
            <a:extLst>
              <a:ext uri="{FF2B5EF4-FFF2-40B4-BE49-F238E27FC236}">
                <a16:creationId xmlns:a16="http://schemas.microsoft.com/office/drawing/2014/main" id="{6666A17E-BDCE-441B-832B-2A40CDBD0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3771" y="-57613"/>
            <a:ext cx="1765846" cy="1249934"/>
          </a:xfrm>
          <a:prstGeom prst="rect">
            <a:avLst/>
          </a:prstGeom>
        </p:spPr>
      </p:pic>
      <p:pic>
        <p:nvPicPr>
          <p:cNvPr id="6" name="Bild 5">
            <a:extLst>
              <a:ext uri="{FF2B5EF4-FFF2-40B4-BE49-F238E27FC236}">
                <a16:creationId xmlns:a16="http://schemas.microsoft.com/office/drawing/2014/main" id="{9C67332A-6D7E-466A-BD4C-5308D692CDD1}"/>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636" y="1954353"/>
            <a:ext cx="2145294" cy="3091927"/>
          </a:xfrm>
          <a:prstGeom prst="rect">
            <a:avLst/>
          </a:prstGeom>
        </p:spPr>
      </p:pic>
      <p:sp>
        <p:nvSpPr>
          <p:cNvPr id="7" name="Underrubrik 2">
            <a:extLst>
              <a:ext uri="{FF2B5EF4-FFF2-40B4-BE49-F238E27FC236}">
                <a16:creationId xmlns:a16="http://schemas.microsoft.com/office/drawing/2014/main" id="{543F10D0-FD4E-4C90-A6B1-08EB4AF1E46D}"/>
              </a:ext>
            </a:extLst>
          </p:cNvPr>
          <p:cNvSpPr txBox="1">
            <a:spLocks/>
          </p:cNvSpPr>
          <p:nvPr userDrawn="1"/>
        </p:nvSpPr>
        <p:spPr>
          <a:xfrm>
            <a:off x="4310759" y="1717397"/>
            <a:ext cx="6848731" cy="27977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Medium" panose="020B06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2600"/>
              </a:lnSpc>
            </a:pPr>
            <a:r>
              <a:rPr lang="sv-SE" sz="2000" b="0" baseline="0" dirty="0">
                <a:solidFill>
                  <a:schemeClr val="tx1"/>
                </a:solidFill>
                <a:latin typeface="Franklin Gothic Medium" panose="020B0603020102020204" pitchFamily="34" charset="0"/>
              </a:rPr>
              <a:t>Göteborgsregionen (GR) består av 13 kommuner </a:t>
            </a:r>
            <a:br>
              <a:rPr lang="sv-SE" sz="2000" b="0" baseline="0" dirty="0">
                <a:solidFill>
                  <a:schemeClr val="tx1"/>
                </a:solidFill>
                <a:latin typeface="Franklin Gothic Medium" panose="020B0603020102020204" pitchFamily="34" charset="0"/>
              </a:rPr>
            </a:br>
            <a:r>
              <a:rPr lang="sv-SE" sz="2000" b="0" baseline="0" dirty="0">
                <a:solidFill>
                  <a:schemeClr val="tx1"/>
                </a:solidFill>
                <a:latin typeface="Franklin Gothic Medium" panose="020B0603020102020204" pitchFamily="34" charset="0"/>
              </a:rPr>
              <a:t>som har valt att jobba tillsammans. </a:t>
            </a:r>
          </a:p>
          <a:p>
            <a:pPr algn="l">
              <a:lnSpc>
                <a:spcPts val="2600"/>
              </a:lnSpc>
            </a:pPr>
            <a:r>
              <a:rPr lang="sv-SE" sz="2000" b="0" baseline="0" dirty="0">
                <a:solidFill>
                  <a:schemeClr val="tx1"/>
                </a:solidFill>
                <a:latin typeface="Franklin Gothic Medium" panose="020B0603020102020204" pitchFamily="34" charset="0"/>
              </a:rPr>
              <a:t>Vi driver utvecklingsprojekt, har myndighetsuppdrag, </a:t>
            </a:r>
            <a:br>
              <a:rPr lang="sv-SE" sz="2000" b="0" baseline="0" dirty="0">
                <a:solidFill>
                  <a:schemeClr val="tx1"/>
                </a:solidFill>
                <a:latin typeface="Franklin Gothic Medium" panose="020B0603020102020204" pitchFamily="34" charset="0"/>
              </a:rPr>
            </a:br>
            <a:r>
              <a:rPr lang="sv-SE" sz="2000" b="0" baseline="0" dirty="0">
                <a:solidFill>
                  <a:schemeClr val="tx1"/>
                </a:solidFill>
                <a:latin typeface="Franklin Gothic Medium" panose="020B0603020102020204" pitchFamily="34" charset="0"/>
              </a:rPr>
              <a:t>forskar, ordnar utbildningar och är storstadsregionens </a:t>
            </a:r>
            <a:br>
              <a:rPr lang="sv-SE" sz="2000" b="0" baseline="0" dirty="0">
                <a:solidFill>
                  <a:schemeClr val="tx1"/>
                </a:solidFill>
                <a:latin typeface="Franklin Gothic Medium" panose="020B0603020102020204" pitchFamily="34" charset="0"/>
              </a:rPr>
            </a:br>
            <a:r>
              <a:rPr lang="sv-SE" sz="2000" b="0" baseline="0" dirty="0">
                <a:solidFill>
                  <a:schemeClr val="tx1"/>
                </a:solidFill>
                <a:latin typeface="Franklin Gothic Medium" panose="020B0603020102020204" pitchFamily="34" charset="0"/>
              </a:rPr>
              <a:t>röst i Västsverige, bland mycket annat.</a:t>
            </a:r>
          </a:p>
          <a:p>
            <a:pPr algn="l">
              <a:lnSpc>
                <a:spcPts val="2600"/>
              </a:lnSpc>
            </a:pPr>
            <a:r>
              <a:rPr lang="sv-SE" sz="2000" b="0" baseline="0" dirty="0">
                <a:solidFill>
                  <a:schemeClr val="tx1"/>
                </a:solidFill>
                <a:latin typeface="Franklin Gothic Medium" panose="020B0603020102020204" pitchFamily="34" charset="0"/>
              </a:rPr>
              <a:t>I våra nätverk träffas politiker och tjänstepersoner </a:t>
            </a:r>
            <a:br>
              <a:rPr lang="sv-SE" sz="2000" b="0" baseline="0" dirty="0">
                <a:solidFill>
                  <a:schemeClr val="tx1"/>
                </a:solidFill>
                <a:latin typeface="Franklin Gothic Medium" panose="020B0603020102020204" pitchFamily="34" charset="0"/>
              </a:rPr>
            </a:br>
            <a:r>
              <a:rPr lang="sv-SE" sz="2000" b="0" baseline="0" dirty="0">
                <a:solidFill>
                  <a:schemeClr val="tx1"/>
                </a:solidFill>
                <a:latin typeface="Franklin Gothic Medium" panose="020B0603020102020204" pitchFamily="34" charset="0"/>
              </a:rPr>
              <a:t>för att utbyta erfarenheter, bolla idéer och besluta om gemensamma satsningar. </a:t>
            </a:r>
          </a:p>
          <a:p>
            <a:pPr algn="l">
              <a:lnSpc>
                <a:spcPts val="2600"/>
              </a:lnSpc>
            </a:pPr>
            <a:r>
              <a:rPr lang="sv-SE" sz="2000" b="0" baseline="0" dirty="0">
                <a:solidFill>
                  <a:schemeClr val="tx1"/>
                </a:solidFill>
                <a:latin typeface="Franklin Gothic Medium" panose="020B0603020102020204" pitchFamily="34" charset="0"/>
              </a:rPr>
              <a:t>Allt för att regionens en miljon invånare ska få </a:t>
            </a:r>
            <a:br>
              <a:rPr lang="sv-SE" sz="2000" b="0" baseline="0" dirty="0">
                <a:solidFill>
                  <a:schemeClr val="tx1"/>
                </a:solidFill>
                <a:latin typeface="Franklin Gothic Medium" panose="020B0603020102020204" pitchFamily="34" charset="0"/>
              </a:rPr>
            </a:br>
            <a:r>
              <a:rPr lang="sv-SE" sz="2000" b="0" baseline="0" dirty="0">
                <a:solidFill>
                  <a:schemeClr val="tx1"/>
                </a:solidFill>
                <a:latin typeface="Franklin Gothic Medium" panose="020B0603020102020204" pitchFamily="34" charset="0"/>
              </a:rPr>
              <a:t>ett så bra liv som möjligt.</a:t>
            </a:r>
          </a:p>
        </p:txBody>
      </p:sp>
    </p:spTree>
    <p:extLst>
      <p:ext uri="{BB962C8B-B14F-4D97-AF65-F5344CB8AC3E}">
        <p14:creationId xmlns:p14="http://schemas.microsoft.com/office/powerpoint/2010/main" val="376645606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 Om G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Bildobjekt 5" descr="Göteborgsregionens logotyp">
            <a:extLst>
              <a:ext uri="{FF2B5EF4-FFF2-40B4-BE49-F238E27FC236}">
                <a16:creationId xmlns:a16="http://schemas.microsoft.com/office/drawing/2014/main" id="{B5F31445-BF6F-451F-8BE2-B5D15CD06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7448" y="-85261"/>
            <a:ext cx="1861781" cy="1317840"/>
          </a:xfrm>
          <a:prstGeom prst="rect">
            <a:avLst/>
          </a:prstGeom>
        </p:spPr>
      </p:pic>
      <p:pic>
        <p:nvPicPr>
          <p:cNvPr id="5" name="Bild 5">
            <a:extLst>
              <a:ext uri="{FF2B5EF4-FFF2-40B4-BE49-F238E27FC236}">
                <a16:creationId xmlns:a16="http://schemas.microsoft.com/office/drawing/2014/main" id="{79F7993C-6732-4D6F-B90B-DA5840F54433}"/>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636" y="1954353"/>
            <a:ext cx="2145293" cy="3091927"/>
          </a:xfrm>
          <a:prstGeom prst="rect">
            <a:avLst/>
          </a:prstGeom>
        </p:spPr>
      </p:pic>
      <p:sp>
        <p:nvSpPr>
          <p:cNvPr id="9" name="Underrubrik 2">
            <a:extLst>
              <a:ext uri="{FF2B5EF4-FFF2-40B4-BE49-F238E27FC236}">
                <a16:creationId xmlns:a16="http://schemas.microsoft.com/office/drawing/2014/main" id="{ACD36B38-6B31-4B4E-9A18-EE4EA85B500E}"/>
              </a:ext>
            </a:extLst>
          </p:cNvPr>
          <p:cNvSpPr txBox="1">
            <a:spLocks/>
          </p:cNvSpPr>
          <p:nvPr userDrawn="1"/>
        </p:nvSpPr>
        <p:spPr>
          <a:xfrm>
            <a:off x="4310759" y="1717397"/>
            <a:ext cx="6848731" cy="27977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Medium" panose="020B06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2600"/>
              </a:lnSpc>
            </a:pPr>
            <a:r>
              <a:rPr lang="sv-SE" sz="2000" b="0" baseline="0" dirty="0">
                <a:solidFill>
                  <a:schemeClr val="bg1"/>
                </a:solidFill>
                <a:latin typeface="Franklin Gothic Medium" panose="020B0603020102020204" pitchFamily="34" charset="0"/>
              </a:rPr>
              <a:t>Göteborgsregionen (GR) består av 13 kommuner </a:t>
            </a:r>
            <a:br>
              <a:rPr lang="sv-SE" sz="2000" b="0" baseline="0" dirty="0">
                <a:solidFill>
                  <a:schemeClr val="bg1"/>
                </a:solidFill>
                <a:latin typeface="Franklin Gothic Medium" panose="020B0603020102020204" pitchFamily="34" charset="0"/>
              </a:rPr>
            </a:br>
            <a:r>
              <a:rPr lang="sv-SE" sz="2000" b="0" baseline="0" dirty="0">
                <a:solidFill>
                  <a:schemeClr val="bg1"/>
                </a:solidFill>
                <a:latin typeface="Franklin Gothic Medium" panose="020B0603020102020204" pitchFamily="34" charset="0"/>
              </a:rPr>
              <a:t>som har valt att jobba tillsammans. </a:t>
            </a:r>
          </a:p>
          <a:p>
            <a:pPr algn="l">
              <a:lnSpc>
                <a:spcPts val="2600"/>
              </a:lnSpc>
            </a:pPr>
            <a:r>
              <a:rPr lang="sv-SE" sz="2000" b="0" baseline="0" dirty="0">
                <a:solidFill>
                  <a:schemeClr val="bg1"/>
                </a:solidFill>
                <a:latin typeface="Franklin Gothic Medium" panose="020B0603020102020204" pitchFamily="34" charset="0"/>
              </a:rPr>
              <a:t>Vi driver utvecklingsprojekt, har myndighetsuppdrag, </a:t>
            </a:r>
            <a:br>
              <a:rPr lang="sv-SE" sz="2000" b="0" baseline="0" dirty="0">
                <a:solidFill>
                  <a:schemeClr val="bg1"/>
                </a:solidFill>
                <a:latin typeface="Franklin Gothic Medium" panose="020B0603020102020204" pitchFamily="34" charset="0"/>
              </a:rPr>
            </a:br>
            <a:r>
              <a:rPr lang="sv-SE" sz="2000" b="0" baseline="0" dirty="0">
                <a:solidFill>
                  <a:schemeClr val="bg1"/>
                </a:solidFill>
                <a:latin typeface="Franklin Gothic Medium" panose="020B0603020102020204" pitchFamily="34" charset="0"/>
              </a:rPr>
              <a:t>forskar, ordnar utbildningar och är storstadsregionens </a:t>
            </a:r>
            <a:br>
              <a:rPr lang="sv-SE" sz="2000" b="0" baseline="0" dirty="0">
                <a:solidFill>
                  <a:schemeClr val="bg1"/>
                </a:solidFill>
                <a:latin typeface="Franklin Gothic Medium" panose="020B0603020102020204" pitchFamily="34" charset="0"/>
              </a:rPr>
            </a:br>
            <a:r>
              <a:rPr lang="sv-SE" sz="2000" b="0" baseline="0" dirty="0">
                <a:solidFill>
                  <a:schemeClr val="bg1"/>
                </a:solidFill>
                <a:latin typeface="Franklin Gothic Medium" panose="020B0603020102020204" pitchFamily="34" charset="0"/>
              </a:rPr>
              <a:t>röst i Västsverige, bland mycket annat.</a:t>
            </a:r>
          </a:p>
          <a:p>
            <a:pPr algn="l">
              <a:lnSpc>
                <a:spcPts val="2600"/>
              </a:lnSpc>
            </a:pPr>
            <a:r>
              <a:rPr lang="sv-SE" sz="2000" b="0" baseline="0" dirty="0">
                <a:solidFill>
                  <a:schemeClr val="bg1"/>
                </a:solidFill>
                <a:latin typeface="Franklin Gothic Medium" panose="020B0603020102020204" pitchFamily="34" charset="0"/>
              </a:rPr>
              <a:t>I våra nätverk träffas politiker och tjänstepersoner </a:t>
            </a:r>
            <a:br>
              <a:rPr lang="sv-SE" sz="2000" b="0" baseline="0" dirty="0">
                <a:solidFill>
                  <a:schemeClr val="bg1"/>
                </a:solidFill>
                <a:latin typeface="Franklin Gothic Medium" panose="020B0603020102020204" pitchFamily="34" charset="0"/>
              </a:rPr>
            </a:br>
            <a:r>
              <a:rPr lang="sv-SE" sz="2000" b="0" baseline="0" dirty="0">
                <a:solidFill>
                  <a:schemeClr val="bg1"/>
                </a:solidFill>
                <a:latin typeface="Franklin Gothic Medium" panose="020B0603020102020204" pitchFamily="34" charset="0"/>
              </a:rPr>
              <a:t>för att utbyta erfarenheter, bolla idéer och besluta om gemensamma satsningar. </a:t>
            </a:r>
          </a:p>
          <a:p>
            <a:pPr algn="l">
              <a:lnSpc>
                <a:spcPts val="2600"/>
              </a:lnSpc>
            </a:pPr>
            <a:r>
              <a:rPr lang="sv-SE" sz="2000" b="0" baseline="0" dirty="0">
                <a:solidFill>
                  <a:schemeClr val="bg1"/>
                </a:solidFill>
                <a:latin typeface="Franklin Gothic Medium" panose="020B0603020102020204" pitchFamily="34" charset="0"/>
              </a:rPr>
              <a:t>Allt för att regionens en miljon invånare ska få </a:t>
            </a:r>
            <a:br>
              <a:rPr lang="sv-SE" sz="2000" b="0" baseline="0" dirty="0">
                <a:solidFill>
                  <a:schemeClr val="bg1"/>
                </a:solidFill>
                <a:latin typeface="Franklin Gothic Medium" panose="020B0603020102020204" pitchFamily="34" charset="0"/>
              </a:rPr>
            </a:br>
            <a:r>
              <a:rPr lang="sv-SE" sz="2000" b="0" baseline="0" dirty="0">
                <a:solidFill>
                  <a:schemeClr val="bg1"/>
                </a:solidFill>
                <a:latin typeface="Franklin Gothic Medium" panose="020B0603020102020204" pitchFamily="34" charset="0"/>
              </a:rPr>
              <a:t>ett så bra liv som möjligt.</a:t>
            </a:r>
          </a:p>
        </p:txBody>
      </p:sp>
    </p:spTree>
    <p:extLst>
      <p:ext uri="{BB962C8B-B14F-4D97-AF65-F5344CB8AC3E}">
        <p14:creationId xmlns:p14="http://schemas.microsoft.com/office/powerpoint/2010/main" val="365607843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 Om G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Bildobjekt 3" descr="Göteborgsregionens logotyp">
            <a:extLst>
              <a:ext uri="{FF2B5EF4-FFF2-40B4-BE49-F238E27FC236}">
                <a16:creationId xmlns:a16="http://schemas.microsoft.com/office/drawing/2014/main" id="{764912F1-94EF-4A4B-9A1F-1B082AFE6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7448" y="-85261"/>
            <a:ext cx="1861781" cy="1317840"/>
          </a:xfrm>
          <a:prstGeom prst="rect">
            <a:avLst/>
          </a:prstGeom>
        </p:spPr>
      </p:pic>
      <p:pic>
        <p:nvPicPr>
          <p:cNvPr id="7" name="Bild 5">
            <a:extLst>
              <a:ext uri="{FF2B5EF4-FFF2-40B4-BE49-F238E27FC236}">
                <a16:creationId xmlns:a16="http://schemas.microsoft.com/office/drawing/2014/main" id="{5CFC4B2D-E34A-4AF3-B108-549CBBF5F16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636" y="1954353"/>
            <a:ext cx="2145293" cy="3091927"/>
          </a:xfrm>
          <a:prstGeom prst="rect">
            <a:avLst/>
          </a:prstGeom>
        </p:spPr>
      </p:pic>
      <p:sp>
        <p:nvSpPr>
          <p:cNvPr id="8" name="Underrubrik 2">
            <a:extLst>
              <a:ext uri="{FF2B5EF4-FFF2-40B4-BE49-F238E27FC236}">
                <a16:creationId xmlns:a16="http://schemas.microsoft.com/office/drawing/2014/main" id="{756B30F0-2C29-4716-BF1E-68763396987F}"/>
              </a:ext>
            </a:extLst>
          </p:cNvPr>
          <p:cNvSpPr txBox="1">
            <a:spLocks/>
          </p:cNvSpPr>
          <p:nvPr userDrawn="1"/>
        </p:nvSpPr>
        <p:spPr>
          <a:xfrm>
            <a:off x="4310759" y="1717397"/>
            <a:ext cx="6848731" cy="27977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Medium" panose="020B06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2600"/>
              </a:lnSpc>
            </a:pPr>
            <a:r>
              <a:rPr lang="sv-SE" sz="2000" b="0" baseline="0" dirty="0">
                <a:solidFill>
                  <a:schemeClr val="bg1"/>
                </a:solidFill>
                <a:latin typeface="Franklin Gothic Medium" panose="020B0603020102020204" pitchFamily="34" charset="0"/>
              </a:rPr>
              <a:t>Göteborgsregionen (GR) består av 13 kommuner </a:t>
            </a:r>
            <a:br>
              <a:rPr lang="sv-SE" sz="2000" b="0" baseline="0" dirty="0">
                <a:solidFill>
                  <a:schemeClr val="bg1"/>
                </a:solidFill>
                <a:latin typeface="Franklin Gothic Medium" panose="020B0603020102020204" pitchFamily="34" charset="0"/>
              </a:rPr>
            </a:br>
            <a:r>
              <a:rPr lang="sv-SE" sz="2000" b="0" baseline="0" dirty="0">
                <a:solidFill>
                  <a:schemeClr val="bg1"/>
                </a:solidFill>
                <a:latin typeface="Franklin Gothic Medium" panose="020B0603020102020204" pitchFamily="34" charset="0"/>
              </a:rPr>
              <a:t>som har valt att jobba tillsammans. </a:t>
            </a:r>
          </a:p>
          <a:p>
            <a:pPr algn="l">
              <a:lnSpc>
                <a:spcPts val="2600"/>
              </a:lnSpc>
            </a:pPr>
            <a:r>
              <a:rPr lang="sv-SE" sz="2000" b="0" baseline="0" dirty="0">
                <a:solidFill>
                  <a:schemeClr val="bg1"/>
                </a:solidFill>
                <a:latin typeface="Franklin Gothic Medium" panose="020B0603020102020204" pitchFamily="34" charset="0"/>
              </a:rPr>
              <a:t>Vi driver utvecklingsprojekt, har myndighetsuppdrag, </a:t>
            </a:r>
            <a:br>
              <a:rPr lang="sv-SE" sz="2000" b="0" baseline="0" dirty="0">
                <a:solidFill>
                  <a:schemeClr val="bg1"/>
                </a:solidFill>
                <a:latin typeface="Franklin Gothic Medium" panose="020B0603020102020204" pitchFamily="34" charset="0"/>
              </a:rPr>
            </a:br>
            <a:r>
              <a:rPr lang="sv-SE" sz="2000" b="0" baseline="0" dirty="0">
                <a:solidFill>
                  <a:schemeClr val="bg1"/>
                </a:solidFill>
                <a:latin typeface="Franklin Gothic Medium" panose="020B0603020102020204" pitchFamily="34" charset="0"/>
              </a:rPr>
              <a:t>forskar, ordnar utbildningar och är storstadsregionens </a:t>
            </a:r>
            <a:br>
              <a:rPr lang="sv-SE" sz="2000" b="0" baseline="0" dirty="0">
                <a:solidFill>
                  <a:schemeClr val="bg1"/>
                </a:solidFill>
                <a:latin typeface="Franklin Gothic Medium" panose="020B0603020102020204" pitchFamily="34" charset="0"/>
              </a:rPr>
            </a:br>
            <a:r>
              <a:rPr lang="sv-SE" sz="2000" b="0" baseline="0" dirty="0">
                <a:solidFill>
                  <a:schemeClr val="bg1"/>
                </a:solidFill>
                <a:latin typeface="Franklin Gothic Medium" panose="020B0603020102020204" pitchFamily="34" charset="0"/>
              </a:rPr>
              <a:t>röst i Västsverige, bland mycket annat.</a:t>
            </a:r>
          </a:p>
          <a:p>
            <a:pPr algn="l">
              <a:lnSpc>
                <a:spcPts val="2600"/>
              </a:lnSpc>
            </a:pPr>
            <a:r>
              <a:rPr lang="sv-SE" sz="2000" b="0" baseline="0" dirty="0">
                <a:solidFill>
                  <a:schemeClr val="bg1"/>
                </a:solidFill>
                <a:latin typeface="Franklin Gothic Medium" panose="020B0603020102020204" pitchFamily="34" charset="0"/>
              </a:rPr>
              <a:t>I våra nätverk träffas politiker och tjänstepersoner </a:t>
            </a:r>
            <a:br>
              <a:rPr lang="sv-SE" sz="2000" b="0" baseline="0" dirty="0">
                <a:solidFill>
                  <a:schemeClr val="bg1"/>
                </a:solidFill>
                <a:latin typeface="Franklin Gothic Medium" panose="020B0603020102020204" pitchFamily="34" charset="0"/>
              </a:rPr>
            </a:br>
            <a:r>
              <a:rPr lang="sv-SE" sz="2000" b="0" baseline="0" dirty="0">
                <a:solidFill>
                  <a:schemeClr val="bg1"/>
                </a:solidFill>
                <a:latin typeface="Franklin Gothic Medium" panose="020B0603020102020204" pitchFamily="34" charset="0"/>
              </a:rPr>
              <a:t>för att utbyta erfarenheter, bolla idéer och besluta om gemensamma satsningar. </a:t>
            </a:r>
          </a:p>
          <a:p>
            <a:pPr algn="l">
              <a:lnSpc>
                <a:spcPts val="2600"/>
              </a:lnSpc>
            </a:pPr>
            <a:r>
              <a:rPr lang="sv-SE" sz="2000" b="0" baseline="0" dirty="0">
                <a:solidFill>
                  <a:schemeClr val="bg1"/>
                </a:solidFill>
                <a:latin typeface="Franklin Gothic Medium" panose="020B0603020102020204" pitchFamily="34" charset="0"/>
              </a:rPr>
              <a:t>Allt för att regionens en miljon invånare ska få </a:t>
            </a:r>
            <a:br>
              <a:rPr lang="sv-SE" sz="2000" b="0" baseline="0" dirty="0">
                <a:solidFill>
                  <a:schemeClr val="bg1"/>
                </a:solidFill>
                <a:latin typeface="Franklin Gothic Medium" panose="020B0603020102020204" pitchFamily="34" charset="0"/>
              </a:rPr>
            </a:br>
            <a:r>
              <a:rPr lang="sv-SE" sz="2000" b="0" baseline="0" dirty="0">
                <a:solidFill>
                  <a:schemeClr val="bg1"/>
                </a:solidFill>
                <a:latin typeface="Franklin Gothic Medium" panose="020B0603020102020204" pitchFamily="34" charset="0"/>
              </a:rPr>
              <a:t>ett så bra liv som möjligt.</a:t>
            </a:r>
          </a:p>
        </p:txBody>
      </p:sp>
    </p:spTree>
    <p:extLst>
      <p:ext uri="{BB962C8B-B14F-4D97-AF65-F5344CB8AC3E}">
        <p14:creationId xmlns:p14="http://schemas.microsoft.com/office/powerpoint/2010/main" val="101662407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 Om G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Bildobjekt 3" descr="Göteborgsregionens logotyp">
            <a:extLst>
              <a:ext uri="{FF2B5EF4-FFF2-40B4-BE49-F238E27FC236}">
                <a16:creationId xmlns:a16="http://schemas.microsoft.com/office/drawing/2014/main" id="{CBFF3CC9-04C9-4607-8E42-9CB5AE184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3771" y="-57613"/>
            <a:ext cx="1765846" cy="1249934"/>
          </a:xfrm>
          <a:prstGeom prst="rect">
            <a:avLst/>
          </a:prstGeom>
        </p:spPr>
      </p:pic>
      <p:pic>
        <p:nvPicPr>
          <p:cNvPr id="7" name="Bild 5">
            <a:extLst>
              <a:ext uri="{FF2B5EF4-FFF2-40B4-BE49-F238E27FC236}">
                <a16:creationId xmlns:a16="http://schemas.microsoft.com/office/drawing/2014/main" id="{818DEB93-47CB-406C-B034-E7AC94102A8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636" y="1954353"/>
            <a:ext cx="2145294" cy="3091927"/>
          </a:xfrm>
          <a:prstGeom prst="rect">
            <a:avLst/>
          </a:prstGeom>
        </p:spPr>
      </p:pic>
      <p:sp>
        <p:nvSpPr>
          <p:cNvPr id="8" name="Underrubrik 2">
            <a:extLst>
              <a:ext uri="{FF2B5EF4-FFF2-40B4-BE49-F238E27FC236}">
                <a16:creationId xmlns:a16="http://schemas.microsoft.com/office/drawing/2014/main" id="{6E63B446-D157-41D4-B675-D7DD0C9ABC43}"/>
              </a:ext>
            </a:extLst>
          </p:cNvPr>
          <p:cNvSpPr txBox="1">
            <a:spLocks/>
          </p:cNvSpPr>
          <p:nvPr userDrawn="1"/>
        </p:nvSpPr>
        <p:spPr>
          <a:xfrm>
            <a:off x="4310759" y="1717397"/>
            <a:ext cx="6848731" cy="279772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Medium" panose="020B06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2600"/>
              </a:lnSpc>
            </a:pPr>
            <a:r>
              <a:rPr lang="sv-SE" sz="2000" b="0" baseline="0" dirty="0">
                <a:solidFill>
                  <a:schemeClr val="tx1"/>
                </a:solidFill>
                <a:latin typeface="Franklin Gothic Medium" panose="020B0603020102020204" pitchFamily="34" charset="0"/>
              </a:rPr>
              <a:t>Göteborgsregionen (GR) består av 13 kommuner </a:t>
            </a:r>
            <a:br>
              <a:rPr lang="sv-SE" sz="2000" b="0" baseline="0" dirty="0">
                <a:solidFill>
                  <a:schemeClr val="tx1"/>
                </a:solidFill>
                <a:latin typeface="Franklin Gothic Medium" panose="020B0603020102020204" pitchFamily="34" charset="0"/>
              </a:rPr>
            </a:br>
            <a:r>
              <a:rPr lang="sv-SE" sz="2000" b="0" baseline="0" dirty="0">
                <a:solidFill>
                  <a:schemeClr val="tx1"/>
                </a:solidFill>
                <a:latin typeface="Franklin Gothic Medium" panose="020B0603020102020204" pitchFamily="34" charset="0"/>
              </a:rPr>
              <a:t>som har valt att jobba tillsammans. </a:t>
            </a:r>
          </a:p>
          <a:p>
            <a:pPr algn="l">
              <a:lnSpc>
                <a:spcPts val="2600"/>
              </a:lnSpc>
            </a:pPr>
            <a:r>
              <a:rPr lang="sv-SE" sz="2000" b="0" baseline="0" dirty="0">
                <a:solidFill>
                  <a:schemeClr val="tx1"/>
                </a:solidFill>
                <a:latin typeface="Franklin Gothic Medium" panose="020B0603020102020204" pitchFamily="34" charset="0"/>
              </a:rPr>
              <a:t>Vi driver utvecklingsprojekt, har myndighetsuppdrag, </a:t>
            </a:r>
            <a:br>
              <a:rPr lang="sv-SE" sz="2000" b="0" baseline="0" dirty="0">
                <a:solidFill>
                  <a:schemeClr val="tx1"/>
                </a:solidFill>
                <a:latin typeface="Franklin Gothic Medium" panose="020B0603020102020204" pitchFamily="34" charset="0"/>
              </a:rPr>
            </a:br>
            <a:r>
              <a:rPr lang="sv-SE" sz="2000" b="0" baseline="0" dirty="0">
                <a:solidFill>
                  <a:schemeClr val="tx1"/>
                </a:solidFill>
                <a:latin typeface="Franklin Gothic Medium" panose="020B0603020102020204" pitchFamily="34" charset="0"/>
              </a:rPr>
              <a:t>forskar, ordnar utbildningar och är storstadsregionens </a:t>
            </a:r>
            <a:br>
              <a:rPr lang="sv-SE" sz="2000" b="0" baseline="0" dirty="0">
                <a:solidFill>
                  <a:schemeClr val="tx1"/>
                </a:solidFill>
                <a:latin typeface="Franklin Gothic Medium" panose="020B0603020102020204" pitchFamily="34" charset="0"/>
              </a:rPr>
            </a:br>
            <a:r>
              <a:rPr lang="sv-SE" sz="2000" b="0" baseline="0" dirty="0">
                <a:solidFill>
                  <a:schemeClr val="tx1"/>
                </a:solidFill>
                <a:latin typeface="Franklin Gothic Medium" panose="020B0603020102020204" pitchFamily="34" charset="0"/>
              </a:rPr>
              <a:t>röst i Västsverige, bland mycket annat.</a:t>
            </a:r>
          </a:p>
          <a:p>
            <a:pPr algn="l">
              <a:lnSpc>
                <a:spcPts val="2600"/>
              </a:lnSpc>
            </a:pPr>
            <a:r>
              <a:rPr lang="sv-SE" sz="2000" b="0" baseline="0" dirty="0">
                <a:solidFill>
                  <a:schemeClr val="tx1"/>
                </a:solidFill>
                <a:latin typeface="Franklin Gothic Medium" panose="020B0603020102020204" pitchFamily="34" charset="0"/>
              </a:rPr>
              <a:t>I våra nätverk träffas politiker och tjänstepersoner </a:t>
            </a:r>
            <a:br>
              <a:rPr lang="sv-SE" sz="2000" b="0" baseline="0" dirty="0">
                <a:solidFill>
                  <a:schemeClr val="tx1"/>
                </a:solidFill>
                <a:latin typeface="Franklin Gothic Medium" panose="020B0603020102020204" pitchFamily="34" charset="0"/>
              </a:rPr>
            </a:br>
            <a:r>
              <a:rPr lang="sv-SE" sz="2000" b="0" baseline="0" dirty="0">
                <a:solidFill>
                  <a:schemeClr val="tx1"/>
                </a:solidFill>
                <a:latin typeface="Franklin Gothic Medium" panose="020B0603020102020204" pitchFamily="34" charset="0"/>
              </a:rPr>
              <a:t>för att utbyta erfarenheter, bolla idéer och besluta om gemensamma satsningar. </a:t>
            </a:r>
          </a:p>
          <a:p>
            <a:pPr algn="l">
              <a:lnSpc>
                <a:spcPts val="2600"/>
              </a:lnSpc>
            </a:pPr>
            <a:r>
              <a:rPr lang="sv-SE" sz="2000" b="0" baseline="0" dirty="0">
                <a:solidFill>
                  <a:schemeClr val="tx1"/>
                </a:solidFill>
                <a:latin typeface="Franklin Gothic Medium" panose="020B0603020102020204" pitchFamily="34" charset="0"/>
              </a:rPr>
              <a:t>Allt för att regionens en miljon invånare ska få </a:t>
            </a:r>
            <a:br>
              <a:rPr lang="sv-SE" sz="2000" b="0" baseline="0" dirty="0">
                <a:solidFill>
                  <a:schemeClr val="tx1"/>
                </a:solidFill>
                <a:latin typeface="Franklin Gothic Medium" panose="020B0603020102020204" pitchFamily="34" charset="0"/>
              </a:rPr>
            </a:br>
            <a:r>
              <a:rPr lang="sv-SE" sz="2000" b="0" baseline="0" dirty="0">
                <a:solidFill>
                  <a:schemeClr val="tx1"/>
                </a:solidFill>
                <a:latin typeface="Franklin Gothic Medium" panose="020B0603020102020204" pitchFamily="34" charset="0"/>
              </a:rPr>
              <a:t>ett så bra liv som möjligt.</a:t>
            </a:r>
          </a:p>
        </p:txBody>
      </p:sp>
    </p:spTree>
    <p:extLst>
      <p:ext uri="{BB962C8B-B14F-4D97-AF65-F5344CB8AC3E}">
        <p14:creationId xmlns:p14="http://schemas.microsoft.com/office/powerpoint/2010/main" val="145385338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03C2C6E9-41A6-44C1-8A0A-DF20F4457D7A}"/>
              </a:ext>
            </a:extLst>
          </p:cNvPr>
          <p:cNvSpPr>
            <a:spLocks noGrp="1"/>
          </p:cNvSpPr>
          <p:nvPr>
            <p:ph type="ctrTitle" hasCustomPrompt="1"/>
          </p:nvPr>
        </p:nvSpPr>
        <p:spPr>
          <a:xfrm>
            <a:off x="3891121" y="2630905"/>
            <a:ext cx="7331061" cy="2273804"/>
          </a:xfrm>
          <a:prstGeom prst="rect">
            <a:avLst/>
          </a:prstGeom>
        </p:spPr>
        <p:txBody>
          <a:bodyPr anchor="b" anchorCtr="0"/>
          <a:lstStyle>
            <a:lvl1pPr algn="l">
              <a:defRPr sz="4800">
                <a:solidFill>
                  <a:schemeClr val="tx1"/>
                </a:solidFill>
                <a:latin typeface="Franklin Gothic Medium" panose="020B0603020102020204" pitchFamily="34" charset="0"/>
              </a:defRPr>
            </a:lvl1pPr>
          </a:lstStyle>
          <a:p>
            <a:r>
              <a:rPr lang="sv-SE" sz="4800" dirty="0"/>
              <a:t>Kapitelindelning på två eller max tre rader, 48 p</a:t>
            </a:r>
          </a:p>
        </p:txBody>
      </p:sp>
    </p:spTree>
    <p:extLst>
      <p:ext uri="{BB962C8B-B14F-4D97-AF65-F5344CB8AC3E}">
        <p14:creationId xmlns:p14="http://schemas.microsoft.com/office/powerpoint/2010/main" val="149391100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43132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AFD7338-CB35-4B00-84D6-E35EC105B196}"/>
              </a:ext>
            </a:extLst>
          </p:cNvPr>
          <p:cNvSpPr>
            <a:spLocks noGrp="1"/>
          </p:cNvSpPr>
          <p:nvPr>
            <p:ph type="ctrTitle" hasCustomPrompt="1"/>
          </p:nvPr>
        </p:nvSpPr>
        <p:spPr>
          <a:xfrm>
            <a:off x="3891121" y="2630905"/>
            <a:ext cx="7331061" cy="2273804"/>
          </a:xfrm>
          <a:prstGeom prst="rect">
            <a:avLst/>
          </a:prstGeom>
        </p:spPr>
        <p:txBody>
          <a:bodyPr anchor="b" anchorCtr="0"/>
          <a:lstStyle>
            <a:lvl1pPr algn="l">
              <a:defRPr sz="4800">
                <a:solidFill>
                  <a:schemeClr val="tx1"/>
                </a:solidFill>
                <a:latin typeface="Franklin Gothic Medium" panose="020B0603020102020204" pitchFamily="34" charset="0"/>
              </a:defRPr>
            </a:lvl1pPr>
          </a:lstStyle>
          <a:p>
            <a:r>
              <a:rPr lang="sv-SE" sz="4800" dirty="0"/>
              <a:t>Kapitelindelning på två eller max tre rader, 48 p</a:t>
            </a:r>
          </a:p>
        </p:txBody>
      </p:sp>
    </p:spTree>
    <p:extLst>
      <p:ext uri="{BB962C8B-B14F-4D97-AF65-F5344CB8AC3E}">
        <p14:creationId xmlns:p14="http://schemas.microsoft.com/office/powerpoint/2010/main" val="418988138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119442A5-F2DA-41AE-AACD-AB135B3AC577}"/>
              </a:ext>
            </a:extLst>
          </p:cNvPr>
          <p:cNvSpPr>
            <a:spLocks noGrp="1"/>
          </p:cNvSpPr>
          <p:nvPr>
            <p:ph type="ctrTitle" hasCustomPrompt="1"/>
          </p:nvPr>
        </p:nvSpPr>
        <p:spPr>
          <a:xfrm>
            <a:off x="3891121" y="2630905"/>
            <a:ext cx="7331061" cy="2273804"/>
          </a:xfrm>
          <a:prstGeom prst="rect">
            <a:avLst/>
          </a:prstGeom>
        </p:spPr>
        <p:txBody>
          <a:bodyPr anchor="b" anchorCtr="0"/>
          <a:lstStyle>
            <a:lvl1pPr algn="l">
              <a:defRPr sz="4800">
                <a:solidFill>
                  <a:schemeClr val="tx1"/>
                </a:solidFill>
                <a:latin typeface="Franklin Gothic Medium" panose="020B0603020102020204" pitchFamily="34" charset="0"/>
              </a:defRPr>
            </a:lvl1pPr>
          </a:lstStyle>
          <a:p>
            <a:r>
              <a:rPr lang="sv-SE" sz="4800" dirty="0"/>
              <a:t>Kapitelindelning på två eller max tre rader, 48 p</a:t>
            </a:r>
          </a:p>
        </p:txBody>
      </p:sp>
    </p:spTree>
    <p:extLst>
      <p:ext uri="{BB962C8B-B14F-4D97-AF65-F5344CB8AC3E}">
        <p14:creationId xmlns:p14="http://schemas.microsoft.com/office/powerpoint/2010/main" val="138422979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BBFAD7C2-CE8F-4628-9CC6-5FB0CF6B6FF9}"/>
              </a:ext>
            </a:extLst>
          </p:cNvPr>
          <p:cNvSpPr>
            <a:spLocks noGrp="1"/>
          </p:cNvSpPr>
          <p:nvPr>
            <p:ph type="ctrTitle" hasCustomPrompt="1"/>
          </p:nvPr>
        </p:nvSpPr>
        <p:spPr>
          <a:xfrm>
            <a:off x="3891121" y="2630905"/>
            <a:ext cx="7331061" cy="2273804"/>
          </a:xfrm>
          <a:prstGeom prst="rect">
            <a:avLst/>
          </a:prstGeom>
        </p:spPr>
        <p:txBody>
          <a:bodyPr anchor="b" anchorCtr="0"/>
          <a:lstStyle>
            <a:lvl1pPr algn="l">
              <a:defRPr sz="4800">
                <a:solidFill>
                  <a:schemeClr val="tx1"/>
                </a:solidFill>
                <a:latin typeface="Franklin Gothic Medium" panose="020B0603020102020204" pitchFamily="34" charset="0"/>
              </a:defRPr>
            </a:lvl1pPr>
          </a:lstStyle>
          <a:p>
            <a:r>
              <a:rPr lang="sv-SE" sz="4800" dirty="0"/>
              <a:t>Kapitelindelning på två eller max tre rader, 48 p</a:t>
            </a:r>
          </a:p>
        </p:txBody>
      </p:sp>
    </p:spTree>
    <p:extLst>
      <p:ext uri="{BB962C8B-B14F-4D97-AF65-F5344CB8AC3E}">
        <p14:creationId xmlns:p14="http://schemas.microsoft.com/office/powerpoint/2010/main" val="60595558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073A2A5-5976-4D52-B68F-513BCFEB76C9}"/>
              </a:ext>
            </a:extLst>
          </p:cNvPr>
          <p:cNvSpPr>
            <a:spLocks noGrp="1"/>
          </p:cNvSpPr>
          <p:nvPr>
            <p:ph type="ctrTitle" hasCustomPrompt="1"/>
          </p:nvPr>
        </p:nvSpPr>
        <p:spPr>
          <a:xfrm>
            <a:off x="3891121" y="2630905"/>
            <a:ext cx="7331061" cy="2273804"/>
          </a:xfrm>
          <a:prstGeom prst="rect">
            <a:avLst/>
          </a:prstGeom>
        </p:spPr>
        <p:txBody>
          <a:bodyPr anchor="b" anchorCtr="0"/>
          <a:lstStyle>
            <a:lvl1pPr algn="l">
              <a:defRPr sz="4800">
                <a:solidFill>
                  <a:schemeClr val="tx1"/>
                </a:solidFill>
                <a:latin typeface="Franklin Gothic Medium" panose="020B0603020102020204" pitchFamily="34" charset="0"/>
              </a:defRPr>
            </a:lvl1pPr>
          </a:lstStyle>
          <a:p>
            <a:r>
              <a:rPr lang="sv-SE" sz="4800" dirty="0"/>
              <a:t>Kapitelindelning på två eller max tre rader, 48 p</a:t>
            </a:r>
          </a:p>
        </p:txBody>
      </p:sp>
    </p:spTree>
    <p:extLst>
      <p:ext uri="{BB962C8B-B14F-4D97-AF65-F5344CB8AC3E}">
        <p14:creationId xmlns:p14="http://schemas.microsoft.com/office/powerpoint/2010/main" val="408716438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Kap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5978E5C1-09B6-4731-BF8E-EB63BF91D88E}"/>
              </a:ext>
            </a:extLst>
          </p:cNvPr>
          <p:cNvSpPr>
            <a:spLocks noGrp="1"/>
          </p:cNvSpPr>
          <p:nvPr>
            <p:ph type="ctrTitle" hasCustomPrompt="1"/>
          </p:nvPr>
        </p:nvSpPr>
        <p:spPr>
          <a:xfrm>
            <a:off x="3891121" y="2630905"/>
            <a:ext cx="7331061" cy="2273804"/>
          </a:xfrm>
          <a:prstGeom prst="rect">
            <a:avLst/>
          </a:prstGeom>
        </p:spPr>
        <p:txBody>
          <a:bodyPr anchor="b" anchorCtr="0"/>
          <a:lstStyle>
            <a:lvl1pPr algn="l">
              <a:defRPr sz="4400">
                <a:solidFill>
                  <a:schemeClr val="tx1"/>
                </a:solidFill>
                <a:latin typeface="Franklin Gothic Medium" panose="020B0603020102020204" pitchFamily="34" charset="0"/>
              </a:defRPr>
            </a:lvl1pPr>
          </a:lstStyle>
          <a:p>
            <a:r>
              <a:rPr lang="sv-SE" sz="4800" dirty="0"/>
              <a:t>Kapitelindelning på två eller max tre rader, 48 p</a:t>
            </a:r>
          </a:p>
        </p:txBody>
      </p:sp>
    </p:spTree>
    <p:extLst>
      <p:ext uri="{BB962C8B-B14F-4D97-AF65-F5344CB8AC3E}">
        <p14:creationId xmlns:p14="http://schemas.microsoft.com/office/powerpoint/2010/main" val="161321151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Höjdpunkter">
    <p:bg>
      <p:bgPr>
        <a:solidFill>
          <a:srgbClr val="F6AD90"/>
        </a:solidFill>
        <a:effectLst/>
      </p:bgPr>
    </p:bg>
    <p:spTree>
      <p:nvGrpSpPr>
        <p:cNvPr id="1" name=""/>
        <p:cNvGrpSpPr/>
        <p:nvPr/>
      </p:nvGrpSpPr>
      <p:grpSpPr>
        <a:xfrm>
          <a:off x="0" y="0"/>
          <a:ext cx="0" cy="0"/>
          <a:chOff x="0" y="0"/>
          <a:chExt cx="0" cy="0"/>
        </a:xfrm>
      </p:grpSpPr>
      <p:pic>
        <p:nvPicPr>
          <p:cNvPr id="14" name="Bildobjekt 13" descr="Göteborgsregionens logotyp">
            <a:extLst>
              <a:ext uri="{FF2B5EF4-FFF2-40B4-BE49-F238E27FC236}">
                <a16:creationId xmlns:a16="http://schemas.microsoft.com/office/drawing/2014/main" id="{ADD88BE7-EF2D-43A8-9A77-8D097D1CC3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1437" y="5756159"/>
            <a:ext cx="1765846" cy="1249934"/>
          </a:xfrm>
          <a:prstGeom prst="rect">
            <a:avLst/>
          </a:prstGeom>
        </p:spPr>
      </p:pic>
      <p:cxnSp>
        <p:nvCxnSpPr>
          <p:cNvPr id="15" name="Rak koppling 14">
            <a:extLst>
              <a:ext uri="{FF2B5EF4-FFF2-40B4-BE49-F238E27FC236}">
                <a16:creationId xmlns:a16="http://schemas.microsoft.com/office/drawing/2014/main" id="{C87CF425-1615-4295-A328-F19ED34FD60C}"/>
              </a:ext>
              <a:ext uri="{C183D7F6-B498-43B3-948B-1728B52AA6E4}">
                <adec:decorative xmlns:adec="http://schemas.microsoft.com/office/drawing/2017/decorative" val="1"/>
              </a:ext>
            </a:extLst>
          </p:cNvPr>
          <p:cNvCxnSpPr>
            <a:cxnSpLocks/>
          </p:cNvCxnSpPr>
          <p:nvPr userDrawn="1"/>
        </p:nvCxnSpPr>
        <p:spPr>
          <a:xfrm>
            <a:off x="773723" y="5921300"/>
            <a:ext cx="10635175" cy="0"/>
          </a:xfrm>
          <a:prstGeom prst="line">
            <a:avLst/>
          </a:prstGeom>
        </p:spPr>
        <p:style>
          <a:lnRef idx="1">
            <a:schemeClr val="dk1"/>
          </a:lnRef>
          <a:fillRef idx="0">
            <a:schemeClr val="dk1"/>
          </a:fillRef>
          <a:effectRef idx="0">
            <a:schemeClr val="dk1"/>
          </a:effectRef>
          <a:fontRef idx="minor">
            <a:schemeClr val="tx1"/>
          </a:fontRef>
        </p:style>
      </p:cxnSp>
      <p:sp>
        <p:nvSpPr>
          <p:cNvPr id="7" name="Rubrik 1">
            <a:extLst>
              <a:ext uri="{FF2B5EF4-FFF2-40B4-BE49-F238E27FC236}">
                <a16:creationId xmlns:a16="http://schemas.microsoft.com/office/drawing/2014/main" id="{120AF09B-F968-4004-B99C-4264B0E28B53}"/>
              </a:ext>
            </a:extLst>
          </p:cNvPr>
          <p:cNvSpPr>
            <a:spLocks noGrp="1"/>
          </p:cNvSpPr>
          <p:nvPr>
            <p:ph type="ctrTitle" hasCustomPrompt="1"/>
          </p:nvPr>
        </p:nvSpPr>
        <p:spPr>
          <a:xfrm>
            <a:off x="2341584" y="2007909"/>
            <a:ext cx="7331061" cy="1421091"/>
          </a:xfrm>
          <a:prstGeom prst="rect">
            <a:avLst/>
          </a:prstGeom>
        </p:spPr>
        <p:txBody>
          <a:bodyPr anchor="b" anchorCtr="0"/>
          <a:lstStyle>
            <a:lvl1pPr marL="0" marR="0" indent="0" algn="l" defTabSz="914400" rtl="0" eaLnBrk="1" fontAlgn="auto" latinLnBrk="0" hangingPunct="1">
              <a:lnSpc>
                <a:spcPct val="90000"/>
              </a:lnSpc>
              <a:spcBef>
                <a:spcPct val="0"/>
              </a:spcBef>
              <a:spcAft>
                <a:spcPts val="0"/>
              </a:spcAft>
              <a:buClrTx/>
              <a:buSzTx/>
              <a:buFontTx/>
              <a:buNone/>
              <a:tabLst/>
              <a:defRPr sz="4800">
                <a:solidFill>
                  <a:schemeClr val="tx1"/>
                </a:solidFill>
                <a:latin typeface="Franklin Gothic Medium" panose="020B06030201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SE" dirty="0"/>
              <a:t>Höjdpunkter kan du lyfta fram på en färgad platta</a:t>
            </a:r>
          </a:p>
        </p:txBody>
      </p:sp>
      <p:sp>
        <p:nvSpPr>
          <p:cNvPr id="8" name="Platshållare för text 2">
            <a:extLst>
              <a:ext uri="{FF2B5EF4-FFF2-40B4-BE49-F238E27FC236}">
                <a16:creationId xmlns:a16="http://schemas.microsoft.com/office/drawing/2014/main" id="{A7C11C69-663C-4726-87EF-B4FE75ED77F4}"/>
              </a:ext>
            </a:extLst>
          </p:cNvPr>
          <p:cNvSpPr>
            <a:spLocks noGrp="1"/>
          </p:cNvSpPr>
          <p:nvPr>
            <p:ph type="body" sz="quarter" idx="13" hasCustomPrompt="1"/>
          </p:nvPr>
        </p:nvSpPr>
        <p:spPr>
          <a:xfrm>
            <a:off x="2341583" y="3443748"/>
            <a:ext cx="7881663" cy="523519"/>
          </a:xfrm>
          <a:prstGeom prst="rect">
            <a:avLst/>
          </a:prstGeom>
        </p:spPr>
        <p:txBody>
          <a:bodyPr/>
          <a:lstStyle>
            <a:lvl1pPr marL="0" indent="0">
              <a:buNone/>
              <a:defRPr sz="2200">
                <a:latin typeface="Franklin Gothic Book" panose="020B0503020102020204" pitchFamily="34" charset="0"/>
              </a:defRPr>
            </a:lvl1pPr>
          </a:lstStyle>
          <a:p>
            <a:r>
              <a:rPr lang="sv-SE" dirty="0"/>
              <a:t>Korta texter, t.ex. siffror eller frågor till publiken</a:t>
            </a:r>
          </a:p>
        </p:txBody>
      </p:sp>
    </p:spTree>
    <p:extLst>
      <p:ext uri="{BB962C8B-B14F-4D97-AF65-F5344CB8AC3E}">
        <p14:creationId xmlns:p14="http://schemas.microsoft.com/office/powerpoint/2010/main" val="2271678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Höjdpunkter">
    <p:bg>
      <p:bgPr>
        <a:solidFill>
          <a:srgbClr val="EDD896"/>
        </a:solidFill>
        <a:effectLst/>
      </p:bgPr>
    </p:bg>
    <p:spTree>
      <p:nvGrpSpPr>
        <p:cNvPr id="1" name=""/>
        <p:cNvGrpSpPr/>
        <p:nvPr/>
      </p:nvGrpSpPr>
      <p:grpSpPr>
        <a:xfrm>
          <a:off x="0" y="0"/>
          <a:ext cx="0" cy="0"/>
          <a:chOff x="0" y="0"/>
          <a:chExt cx="0" cy="0"/>
        </a:xfrm>
      </p:grpSpPr>
      <p:pic>
        <p:nvPicPr>
          <p:cNvPr id="6" name="Bildobjekt 5" descr="Göteborgsregionens logotyp">
            <a:extLst>
              <a:ext uri="{FF2B5EF4-FFF2-40B4-BE49-F238E27FC236}">
                <a16:creationId xmlns:a16="http://schemas.microsoft.com/office/drawing/2014/main" id="{31B4C27B-863C-45F4-80A5-7FD69833CB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1437" y="5756159"/>
            <a:ext cx="1765846" cy="1249934"/>
          </a:xfrm>
          <a:prstGeom prst="rect">
            <a:avLst/>
          </a:prstGeom>
        </p:spPr>
      </p:pic>
      <p:cxnSp>
        <p:nvCxnSpPr>
          <p:cNvPr id="7" name="Rak koppling 6">
            <a:extLst>
              <a:ext uri="{FF2B5EF4-FFF2-40B4-BE49-F238E27FC236}">
                <a16:creationId xmlns:a16="http://schemas.microsoft.com/office/drawing/2014/main" id="{CC5F43A6-507F-4F70-8ED7-3020DE1B4CDA}"/>
              </a:ext>
              <a:ext uri="{C183D7F6-B498-43B3-948B-1728B52AA6E4}">
                <adec:decorative xmlns:adec="http://schemas.microsoft.com/office/drawing/2017/decorative" val="1"/>
              </a:ext>
            </a:extLst>
          </p:cNvPr>
          <p:cNvCxnSpPr>
            <a:cxnSpLocks/>
          </p:cNvCxnSpPr>
          <p:nvPr userDrawn="1"/>
        </p:nvCxnSpPr>
        <p:spPr>
          <a:xfrm>
            <a:off x="773723" y="5921300"/>
            <a:ext cx="10635175" cy="0"/>
          </a:xfrm>
          <a:prstGeom prst="line">
            <a:avLst/>
          </a:prstGeom>
        </p:spPr>
        <p:style>
          <a:lnRef idx="1">
            <a:schemeClr val="dk1"/>
          </a:lnRef>
          <a:fillRef idx="0">
            <a:schemeClr val="dk1"/>
          </a:fillRef>
          <a:effectRef idx="0">
            <a:schemeClr val="dk1"/>
          </a:effectRef>
          <a:fontRef idx="minor">
            <a:schemeClr val="tx1"/>
          </a:fontRef>
        </p:style>
      </p:cxnSp>
      <p:sp>
        <p:nvSpPr>
          <p:cNvPr id="8" name="Rubrik 1">
            <a:extLst>
              <a:ext uri="{FF2B5EF4-FFF2-40B4-BE49-F238E27FC236}">
                <a16:creationId xmlns:a16="http://schemas.microsoft.com/office/drawing/2014/main" id="{3BD34C93-1FE7-40DE-B59E-540BD1AFE72B}"/>
              </a:ext>
            </a:extLst>
          </p:cNvPr>
          <p:cNvSpPr>
            <a:spLocks noGrp="1"/>
          </p:cNvSpPr>
          <p:nvPr>
            <p:ph type="ctrTitle" hasCustomPrompt="1"/>
          </p:nvPr>
        </p:nvSpPr>
        <p:spPr>
          <a:xfrm>
            <a:off x="2341584" y="2007909"/>
            <a:ext cx="7331061" cy="1421091"/>
          </a:xfrm>
          <a:prstGeom prst="rect">
            <a:avLst/>
          </a:prstGeom>
        </p:spPr>
        <p:txBody>
          <a:bodyPr anchor="b" anchorCtr="0"/>
          <a:lstStyle>
            <a:lvl1pPr marL="0" marR="0" indent="0" algn="l" defTabSz="914400" rtl="0" eaLnBrk="1" fontAlgn="auto" latinLnBrk="0" hangingPunct="1">
              <a:lnSpc>
                <a:spcPct val="90000"/>
              </a:lnSpc>
              <a:spcBef>
                <a:spcPct val="0"/>
              </a:spcBef>
              <a:spcAft>
                <a:spcPts val="0"/>
              </a:spcAft>
              <a:buClrTx/>
              <a:buSzTx/>
              <a:buFontTx/>
              <a:buNone/>
              <a:tabLst/>
              <a:defRPr sz="4800">
                <a:solidFill>
                  <a:schemeClr val="tx1"/>
                </a:solidFill>
                <a:latin typeface="Franklin Gothic Medium" panose="020B06030201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SE" dirty="0"/>
              <a:t>Höjdpunkter kan du lyfta fram på en färgad platta</a:t>
            </a:r>
          </a:p>
        </p:txBody>
      </p:sp>
      <p:sp>
        <p:nvSpPr>
          <p:cNvPr id="11" name="Platshållare för text 2">
            <a:extLst>
              <a:ext uri="{FF2B5EF4-FFF2-40B4-BE49-F238E27FC236}">
                <a16:creationId xmlns:a16="http://schemas.microsoft.com/office/drawing/2014/main" id="{B9A1D6E0-29CD-4165-B4CA-F6C3BC0CAD8F}"/>
              </a:ext>
            </a:extLst>
          </p:cNvPr>
          <p:cNvSpPr>
            <a:spLocks noGrp="1"/>
          </p:cNvSpPr>
          <p:nvPr>
            <p:ph type="body" sz="quarter" idx="13" hasCustomPrompt="1"/>
          </p:nvPr>
        </p:nvSpPr>
        <p:spPr>
          <a:xfrm>
            <a:off x="2341583" y="3443748"/>
            <a:ext cx="7881663" cy="523519"/>
          </a:xfrm>
          <a:prstGeom prst="rect">
            <a:avLst/>
          </a:prstGeom>
        </p:spPr>
        <p:txBody>
          <a:bodyPr/>
          <a:lstStyle>
            <a:lvl1pPr marL="0" indent="0">
              <a:buNone/>
              <a:defRPr sz="2200">
                <a:latin typeface="Franklin Gothic Book" panose="020B0503020102020204" pitchFamily="34" charset="0"/>
              </a:defRPr>
            </a:lvl1pPr>
          </a:lstStyle>
          <a:p>
            <a:r>
              <a:rPr lang="sv-SE" dirty="0"/>
              <a:t>Korta texter, t.ex. siffror eller frågor till publiken</a:t>
            </a:r>
          </a:p>
        </p:txBody>
      </p:sp>
    </p:spTree>
    <p:extLst>
      <p:ext uri="{BB962C8B-B14F-4D97-AF65-F5344CB8AC3E}">
        <p14:creationId xmlns:p14="http://schemas.microsoft.com/office/powerpoint/2010/main" val="2328444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Höjdpunkter">
    <p:bg>
      <p:bgPr>
        <a:solidFill>
          <a:srgbClr val="FFED00"/>
        </a:solidFill>
        <a:effectLst/>
      </p:bgPr>
    </p:bg>
    <p:spTree>
      <p:nvGrpSpPr>
        <p:cNvPr id="1" name=""/>
        <p:cNvGrpSpPr/>
        <p:nvPr/>
      </p:nvGrpSpPr>
      <p:grpSpPr>
        <a:xfrm>
          <a:off x="0" y="0"/>
          <a:ext cx="0" cy="0"/>
          <a:chOff x="0" y="0"/>
          <a:chExt cx="0" cy="0"/>
        </a:xfrm>
      </p:grpSpPr>
      <p:pic>
        <p:nvPicPr>
          <p:cNvPr id="6" name="Bildobjekt 5" descr="Göteborgsregionens logotyp">
            <a:extLst>
              <a:ext uri="{FF2B5EF4-FFF2-40B4-BE49-F238E27FC236}">
                <a16:creationId xmlns:a16="http://schemas.microsoft.com/office/drawing/2014/main" id="{99ADDF15-7503-4130-9171-ADE00CAFB5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1437" y="5756159"/>
            <a:ext cx="1765846" cy="1249934"/>
          </a:xfrm>
          <a:prstGeom prst="rect">
            <a:avLst/>
          </a:prstGeom>
        </p:spPr>
      </p:pic>
      <p:cxnSp>
        <p:nvCxnSpPr>
          <p:cNvPr id="7" name="Rak koppling 6">
            <a:extLst>
              <a:ext uri="{FF2B5EF4-FFF2-40B4-BE49-F238E27FC236}">
                <a16:creationId xmlns:a16="http://schemas.microsoft.com/office/drawing/2014/main" id="{7C6CC956-F115-469A-BC51-BBB832421AB1}"/>
              </a:ext>
              <a:ext uri="{C183D7F6-B498-43B3-948B-1728B52AA6E4}">
                <adec:decorative xmlns:adec="http://schemas.microsoft.com/office/drawing/2017/decorative" val="1"/>
              </a:ext>
            </a:extLst>
          </p:cNvPr>
          <p:cNvCxnSpPr>
            <a:cxnSpLocks/>
          </p:cNvCxnSpPr>
          <p:nvPr userDrawn="1"/>
        </p:nvCxnSpPr>
        <p:spPr>
          <a:xfrm>
            <a:off x="773723" y="5921300"/>
            <a:ext cx="10635175" cy="0"/>
          </a:xfrm>
          <a:prstGeom prst="line">
            <a:avLst/>
          </a:prstGeom>
        </p:spPr>
        <p:style>
          <a:lnRef idx="1">
            <a:schemeClr val="dk1"/>
          </a:lnRef>
          <a:fillRef idx="0">
            <a:schemeClr val="dk1"/>
          </a:fillRef>
          <a:effectRef idx="0">
            <a:schemeClr val="dk1"/>
          </a:effectRef>
          <a:fontRef idx="minor">
            <a:schemeClr val="tx1"/>
          </a:fontRef>
        </p:style>
      </p:cxnSp>
      <p:sp>
        <p:nvSpPr>
          <p:cNvPr id="9" name="Rubrik 1">
            <a:extLst>
              <a:ext uri="{FF2B5EF4-FFF2-40B4-BE49-F238E27FC236}">
                <a16:creationId xmlns:a16="http://schemas.microsoft.com/office/drawing/2014/main" id="{261E77E8-0953-4957-80EA-EB6B592D79A5}"/>
              </a:ext>
            </a:extLst>
          </p:cNvPr>
          <p:cNvSpPr>
            <a:spLocks noGrp="1"/>
          </p:cNvSpPr>
          <p:nvPr>
            <p:ph type="ctrTitle" hasCustomPrompt="1"/>
          </p:nvPr>
        </p:nvSpPr>
        <p:spPr>
          <a:xfrm>
            <a:off x="2341584" y="2007909"/>
            <a:ext cx="7331061" cy="1421091"/>
          </a:xfrm>
          <a:prstGeom prst="rect">
            <a:avLst/>
          </a:prstGeom>
        </p:spPr>
        <p:txBody>
          <a:bodyPr anchor="b" anchorCtr="0"/>
          <a:lstStyle>
            <a:lvl1pPr marL="0" marR="0" indent="0" algn="l" defTabSz="914400" rtl="0" eaLnBrk="1" fontAlgn="auto" latinLnBrk="0" hangingPunct="1">
              <a:lnSpc>
                <a:spcPct val="90000"/>
              </a:lnSpc>
              <a:spcBef>
                <a:spcPct val="0"/>
              </a:spcBef>
              <a:spcAft>
                <a:spcPts val="0"/>
              </a:spcAft>
              <a:buClrTx/>
              <a:buSzTx/>
              <a:buFontTx/>
              <a:buNone/>
              <a:tabLst/>
              <a:defRPr sz="4800">
                <a:solidFill>
                  <a:schemeClr val="tx1"/>
                </a:solidFill>
                <a:latin typeface="Franklin Gothic Medium" panose="020B06030201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SE" dirty="0"/>
              <a:t>Höjdpunkter kan du lyfta fram på en färgad platta</a:t>
            </a:r>
          </a:p>
        </p:txBody>
      </p:sp>
      <p:sp>
        <p:nvSpPr>
          <p:cNvPr id="10" name="Platshållare för text 2">
            <a:extLst>
              <a:ext uri="{FF2B5EF4-FFF2-40B4-BE49-F238E27FC236}">
                <a16:creationId xmlns:a16="http://schemas.microsoft.com/office/drawing/2014/main" id="{2A57F156-AD40-4944-BB44-B066D106BB59}"/>
              </a:ext>
            </a:extLst>
          </p:cNvPr>
          <p:cNvSpPr>
            <a:spLocks noGrp="1"/>
          </p:cNvSpPr>
          <p:nvPr>
            <p:ph type="body" sz="quarter" idx="13" hasCustomPrompt="1"/>
          </p:nvPr>
        </p:nvSpPr>
        <p:spPr>
          <a:xfrm>
            <a:off x="2341583" y="3443748"/>
            <a:ext cx="7881663" cy="523519"/>
          </a:xfrm>
          <a:prstGeom prst="rect">
            <a:avLst/>
          </a:prstGeom>
        </p:spPr>
        <p:txBody>
          <a:bodyPr/>
          <a:lstStyle>
            <a:lvl1pPr marL="0" indent="0">
              <a:buNone/>
              <a:defRPr sz="2200">
                <a:latin typeface="Franklin Gothic Book" panose="020B0503020102020204" pitchFamily="34" charset="0"/>
              </a:defRPr>
            </a:lvl1pPr>
          </a:lstStyle>
          <a:p>
            <a:r>
              <a:rPr lang="sv-SE" dirty="0"/>
              <a:t>Korta texter, t.ex. siffror eller frågor till publiken</a:t>
            </a:r>
          </a:p>
        </p:txBody>
      </p:sp>
    </p:spTree>
    <p:extLst>
      <p:ext uri="{BB962C8B-B14F-4D97-AF65-F5344CB8AC3E}">
        <p14:creationId xmlns:p14="http://schemas.microsoft.com/office/powerpoint/2010/main" val="1984642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Höjdpunkter">
    <p:bg>
      <p:bgPr>
        <a:solidFill>
          <a:srgbClr val="EBD1D0"/>
        </a:solidFill>
        <a:effectLst/>
      </p:bgPr>
    </p:bg>
    <p:spTree>
      <p:nvGrpSpPr>
        <p:cNvPr id="1" name=""/>
        <p:cNvGrpSpPr/>
        <p:nvPr/>
      </p:nvGrpSpPr>
      <p:grpSpPr>
        <a:xfrm>
          <a:off x="0" y="0"/>
          <a:ext cx="0" cy="0"/>
          <a:chOff x="0" y="0"/>
          <a:chExt cx="0" cy="0"/>
        </a:xfrm>
      </p:grpSpPr>
      <p:pic>
        <p:nvPicPr>
          <p:cNvPr id="6" name="Bildobjekt 5" descr="Göteborgsregionens logotyp">
            <a:extLst>
              <a:ext uri="{FF2B5EF4-FFF2-40B4-BE49-F238E27FC236}">
                <a16:creationId xmlns:a16="http://schemas.microsoft.com/office/drawing/2014/main" id="{48F4BAE1-A9D1-4845-ABAC-E2E14B9FAC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1437" y="5756159"/>
            <a:ext cx="1765846" cy="1249934"/>
          </a:xfrm>
          <a:prstGeom prst="rect">
            <a:avLst/>
          </a:prstGeom>
        </p:spPr>
      </p:pic>
      <p:cxnSp>
        <p:nvCxnSpPr>
          <p:cNvPr id="7" name="Rak koppling 6">
            <a:extLst>
              <a:ext uri="{FF2B5EF4-FFF2-40B4-BE49-F238E27FC236}">
                <a16:creationId xmlns:a16="http://schemas.microsoft.com/office/drawing/2014/main" id="{8341FC9C-6D6A-475F-BF89-B52C227ED954}"/>
              </a:ext>
              <a:ext uri="{C183D7F6-B498-43B3-948B-1728B52AA6E4}">
                <adec:decorative xmlns:adec="http://schemas.microsoft.com/office/drawing/2017/decorative" val="1"/>
              </a:ext>
            </a:extLst>
          </p:cNvPr>
          <p:cNvCxnSpPr>
            <a:cxnSpLocks/>
          </p:cNvCxnSpPr>
          <p:nvPr userDrawn="1"/>
        </p:nvCxnSpPr>
        <p:spPr>
          <a:xfrm>
            <a:off x="773723" y="5921300"/>
            <a:ext cx="10635175" cy="0"/>
          </a:xfrm>
          <a:prstGeom prst="line">
            <a:avLst/>
          </a:prstGeom>
        </p:spPr>
        <p:style>
          <a:lnRef idx="1">
            <a:schemeClr val="dk1"/>
          </a:lnRef>
          <a:fillRef idx="0">
            <a:schemeClr val="dk1"/>
          </a:fillRef>
          <a:effectRef idx="0">
            <a:schemeClr val="dk1"/>
          </a:effectRef>
          <a:fontRef idx="minor">
            <a:schemeClr val="tx1"/>
          </a:fontRef>
        </p:style>
      </p:cxnSp>
      <p:sp>
        <p:nvSpPr>
          <p:cNvPr id="9" name="Rubrik 1">
            <a:extLst>
              <a:ext uri="{FF2B5EF4-FFF2-40B4-BE49-F238E27FC236}">
                <a16:creationId xmlns:a16="http://schemas.microsoft.com/office/drawing/2014/main" id="{F7955402-0598-41FD-9CAA-E486A0BDC1EA}"/>
              </a:ext>
            </a:extLst>
          </p:cNvPr>
          <p:cNvSpPr>
            <a:spLocks noGrp="1"/>
          </p:cNvSpPr>
          <p:nvPr>
            <p:ph type="ctrTitle" hasCustomPrompt="1"/>
          </p:nvPr>
        </p:nvSpPr>
        <p:spPr>
          <a:xfrm>
            <a:off x="2341584" y="2007909"/>
            <a:ext cx="7331061" cy="1421091"/>
          </a:xfrm>
          <a:prstGeom prst="rect">
            <a:avLst/>
          </a:prstGeom>
        </p:spPr>
        <p:txBody>
          <a:bodyPr anchor="b" anchorCtr="0"/>
          <a:lstStyle>
            <a:lvl1pPr marL="0" marR="0" indent="0" algn="l" defTabSz="914400" rtl="0" eaLnBrk="1" fontAlgn="auto" latinLnBrk="0" hangingPunct="1">
              <a:lnSpc>
                <a:spcPct val="90000"/>
              </a:lnSpc>
              <a:spcBef>
                <a:spcPct val="0"/>
              </a:spcBef>
              <a:spcAft>
                <a:spcPts val="0"/>
              </a:spcAft>
              <a:buClrTx/>
              <a:buSzTx/>
              <a:buFontTx/>
              <a:buNone/>
              <a:tabLst/>
              <a:defRPr sz="4800">
                <a:solidFill>
                  <a:schemeClr val="tx1"/>
                </a:solidFill>
                <a:latin typeface="Franklin Gothic Medium" panose="020B06030201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SE" dirty="0"/>
              <a:t>Höjdpunkter kan du lyfta fram på en färgad platta</a:t>
            </a:r>
          </a:p>
        </p:txBody>
      </p:sp>
      <p:sp>
        <p:nvSpPr>
          <p:cNvPr id="10" name="Platshållare för text 2">
            <a:extLst>
              <a:ext uri="{FF2B5EF4-FFF2-40B4-BE49-F238E27FC236}">
                <a16:creationId xmlns:a16="http://schemas.microsoft.com/office/drawing/2014/main" id="{D5E9AA3A-A55E-4B4B-B1DE-4E3CCFE7FCC8}"/>
              </a:ext>
            </a:extLst>
          </p:cNvPr>
          <p:cNvSpPr>
            <a:spLocks noGrp="1"/>
          </p:cNvSpPr>
          <p:nvPr>
            <p:ph type="body" sz="quarter" idx="13" hasCustomPrompt="1"/>
          </p:nvPr>
        </p:nvSpPr>
        <p:spPr>
          <a:xfrm>
            <a:off x="2341583" y="3443748"/>
            <a:ext cx="7881663" cy="523519"/>
          </a:xfrm>
          <a:prstGeom prst="rect">
            <a:avLst/>
          </a:prstGeom>
        </p:spPr>
        <p:txBody>
          <a:bodyPr/>
          <a:lstStyle>
            <a:lvl1pPr marL="0" indent="0">
              <a:buNone/>
              <a:defRPr sz="2200">
                <a:latin typeface="Franklin Gothic Book" panose="020B0503020102020204" pitchFamily="34" charset="0"/>
              </a:defRPr>
            </a:lvl1pPr>
          </a:lstStyle>
          <a:p>
            <a:r>
              <a:rPr lang="sv-SE" dirty="0"/>
              <a:t>Korta texter, t.ex. siffror eller frågor till publiken</a:t>
            </a:r>
          </a:p>
        </p:txBody>
      </p:sp>
    </p:spTree>
    <p:extLst>
      <p:ext uri="{BB962C8B-B14F-4D97-AF65-F5344CB8AC3E}">
        <p14:creationId xmlns:p14="http://schemas.microsoft.com/office/powerpoint/2010/main" val="1718934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Höjdpunkter">
    <p:bg>
      <p:bgPr>
        <a:solidFill>
          <a:srgbClr val="A9CFE0"/>
        </a:solidFill>
        <a:effectLst/>
      </p:bgPr>
    </p:bg>
    <p:spTree>
      <p:nvGrpSpPr>
        <p:cNvPr id="1" name=""/>
        <p:cNvGrpSpPr/>
        <p:nvPr/>
      </p:nvGrpSpPr>
      <p:grpSpPr>
        <a:xfrm>
          <a:off x="0" y="0"/>
          <a:ext cx="0" cy="0"/>
          <a:chOff x="0" y="0"/>
          <a:chExt cx="0" cy="0"/>
        </a:xfrm>
      </p:grpSpPr>
      <p:pic>
        <p:nvPicPr>
          <p:cNvPr id="6" name="Bildobjekt 5" descr="Göteborgsregionens logotyp">
            <a:extLst>
              <a:ext uri="{FF2B5EF4-FFF2-40B4-BE49-F238E27FC236}">
                <a16:creationId xmlns:a16="http://schemas.microsoft.com/office/drawing/2014/main" id="{8AF81BBE-E87C-4728-944E-E356721ED4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1437" y="5756159"/>
            <a:ext cx="1765846" cy="1249934"/>
          </a:xfrm>
          <a:prstGeom prst="rect">
            <a:avLst/>
          </a:prstGeom>
        </p:spPr>
      </p:pic>
      <p:cxnSp>
        <p:nvCxnSpPr>
          <p:cNvPr id="7" name="Rak koppling 6">
            <a:extLst>
              <a:ext uri="{FF2B5EF4-FFF2-40B4-BE49-F238E27FC236}">
                <a16:creationId xmlns:a16="http://schemas.microsoft.com/office/drawing/2014/main" id="{30DA6B90-A7A8-4EE5-8DD9-70571D7D3795}"/>
              </a:ext>
              <a:ext uri="{C183D7F6-B498-43B3-948B-1728B52AA6E4}">
                <adec:decorative xmlns:adec="http://schemas.microsoft.com/office/drawing/2017/decorative" val="1"/>
              </a:ext>
            </a:extLst>
          </p:cNvPr>
          <p:cNvCxnSpPr>
            <a:cxnSpLocks/>
          </p:cNvCxnSpPr>
          <p:nvPr userDrawn="1"/>
        </p:nvCxnSpPr>
        <p:spPr>
          <a:xfrm>
            <a:off x="773723" y="5921300"/>
            <a:ext cx="10635175" cy="0"/>
          </a:xfrm>
          <a:prstGeom prst="line">
            <a:avLst/>
          </a:prstGeom>
        </p:spPr>
        <p:style>
          <a:lnRef idx="1">
            <a:schemeClr val="dk1"/>
          </a:lnRef>
          <a:fillRef idx="0">
            <a:schemeClr val="dk1"/>
          </a:fillRef>
          <a:effectRef idx="0">
            <a:schemeClr val="dk1"/>
          </a:effectRef>
          <a:fontRef idx="minor">
            <a:schemeClr val="tx1"/>
          </a:fontRef>
        </p:style>
      </p:cxnSp>
      <p:sp>
        <p:nvSpPr>
          <p:cNvPr id="9" name="Rubrik 1">
            <a:extLst>
              <a:ext uri="{FF2B5EF4-FFF2-40B4-BE49-F238E27FC236}">
                <a16:creationId xmlns:a16="http://schemas.microsoft.com/office/drawing/2014/main" id="{1196869B-8C15-4F9D-8437-F540AC069039}"/>
              </a:ext>
            </a:extLst>
          </p:cNvPr>
          <p:cNvSpPr>
            <a:spLocks noGrp="1"/>
          </p:cNvSpPr>
          <p:nvPr>
            <p:ph type="ctrTitle" hasCustomPrompt="1"/>
          </p:nvPr>
        </p:nvSpPr>
        <p:spPr>
          <a:xfrm>
            <a:off x="2341584" y="2007909"/>
            <a:ext cx="7331061" cy="1421091"/>
          </a:xfrm>
          <a:prstGeom prst="rect">
            <a:avLst/>
          </a:prstGeom>
        </p:spPr>
        <p:txBody>
          <a:bodyPr anchor="b" anchorCtr="0"/>
          <a:lstStyle>
            <a:lvl1pPr marL="0" marR="0" indent="0" algn="l" defTabSz="914400" rtl="0" eaLnBrk="1" fontAlgn="auto" latinLnBrk="0" hangingPunct="1">
              <a:lnSpc>
                <a:spcPct val="90000"/>
              </a:lnSpc>
              <a:spcBef>
                <a:spcPct val="0"/>
              </a:spcBef>
              <a:spcAft>
                <a:spcPts val="0"/>
              </a:spcAft>
              <a:buClrTx/>
              <a:buSzTx/>
              <a:buFontTx/>
              <a:buNone/>
              <a:tabLst/>
              <a:defRPr sz="4800">
                <a:solidFill>
                  <a:schemeClr val="tx1"/>
                </a:solidFill>
                <a:latin typeface="Franklin Gothic Medium" panose="020B06030201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SE" dirty="0"/>
              <a:t>Höjdpunkter kan du lyfta fram på en färgad platta</a:t>
            </a:r>
          </a:p>
        </p:txBody>
      </p:sp>
      <p:sp>
        <p:nvSpPr>
          <p:cNvPr id="10" name="Platshållare för text 2">
            <a:extLst>
              <a:ext uri="{FF2B5EF4-FFF2-40B4-BE49-F238E27FC236}">
                <a16:creationId xmlns:a16="http://schemas.microsoft.com/office/drawing/2014/main" id="{128DDA2E-D026-4950-9D23-DFDD391689DF}"/>
              </a:ext>
            </a:extLst>
          </p:cNvPr>
          <p:cNvSpPr>
            <a:spLocks noGrp="1"/>
          </p:cNvSpPr>
          <p:nvPr>
            <p:ph type="body" sz="quarter" idx="13" hasCustomPrompt="1"/>
          </p:nvPr>
        </p:nvSpPr>
        <p:spPr>
          <a:xfrm>
            <a:off x="2341583" y="3443748"/>
            <a:ext cx="7881663" cy="523519"/>
          </a:xfrm>
          <a:prstGeom prst="rect">
            <a:avLst/>
          </a:prstGeom>
        </p:spPr>
        <p:txBody>
          <a:bodyPr/>
          <a:lstStyle>
            <a:lvl1pPr marL="0" indent="0">
              <a:buNone/>
              <a:defRPr sz="2200">
                <a:latin typeface="Franklin Gothic Book" panose="020B0503020102020204" pitchFamily="34" charset="0"/>
              </a:defRPr>
            </a:lvl1pPr>
          </a:lstStyle>
          <a:p>
            <a:r>
              <a:rPr lang="sv-SE" dirty="0"/>
              <a:t>Korta texter, t.ex. siffror eller frågor till publiken</a:t>
            </a:r>
          </a:p>
        </p:txBody>
      </p:sp>
    </p:spTree>
    <p:extLst>
      <p:ext uri="{BB962C8B-B14F-4D97-AF65-F5344CB8AC3E}">
        <p14:creationId xmlns:p14="http://schemas.microsoft.com/office/powerpoint/2010/main" val="44097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99685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Höjdpunkter">
    <p:bg>
      <p:bgPr>
        <a:solidFill>
          <a:srgbClr val="8E0826"/>
        </a:solidFill>
        <a:effectLst/>
      </p:bgPr>
    </p:bg>
    <p:spTree>
      <p:nvGrpSpPr>
        <p:cNvPr id="1" name=""/>
        <p:cNvGrpSpPr/>
        <p:nvPr/>
      </p:nvGrpSpPr>
      <p:grpSpPr>
        <a:xfrm>
          <a:off x="0" y="0"/>
          <a:ext cx="0" cy="0"/>
          <a:chOff x="0" y="0"/>
          <a:chExt cx="0" cy="0"/>
        </a:xfrm>
      </p:grpSpPr>
      <p:pic>
        <p:nvPicPr>
          <p:cNvPr id="4" name="Bildobjekt 3" descr="Göteborgsregionens logotyp">
            <a:extLst>
              <a:ext uri="{FF2B5EF4-FFF2-40B4-BE49-F238E27FC236}">
                <a16:creationId xmlns:a16="http://schemas.microsoft.com/office/drawing/2014/main" id="{C08F6798-2B80-452E-AE89-B063FBDA5C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2949" y="5722206"/>
            <a:ext cx="1861781" cy="1317840"/>
          </a:xfrm>
          <a:prstGeom prst="rect">
            <a:avLst/>
          </a:prstGeom>
        </p:spPr>
      </p:pic>
      <p:cxnSp>
        <p:nvCxnSpPr>
          <p:cNvPr id="3" name="Rak koppling 2">
            <a:extLst>
              <a:ext uri="{FF2B5EF4-FFF2-40B4-BE49-F238E27FC236}">
                <a16:creationId xmlns:a16="http://schemas.microsoft.com/office/drawing/2014/main" id="{AD2DBA4F-AD5A-44CD-A702-7CFC60E01BCD}"/>
              </a:ext>
              <a:ext uri="{C183D7F6-B498-43B3-948B-1728B52AA6E4}">
                <adec:decorative xmlns:adec="http://schemas.microsoft.com/office/drawing/2017/decorative" val="1"/>
              </a:ext>
            </a:extLst>
          </p:cNvPr>
          <p:cNvCxnSpPr>
            <a:cxnSpLocks/>
          </p:cNvCxnSpPr>
          <p:nvPr userDrawn="1"/>
        </p:nvCxnSpPr>
        <p:spPr>
          <a:xfrm>
            <a:off x="773723" y="5921300"/>
            <a:ext cx="1063517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6" name="Rubrik 1">
            <a:extLst>
              <a:ext uri="{FF2B5EF4-FFF2-40B4-BE49-F238E27FC236}">
                <a16:creationId xmlns:a16="http://schemas.microsoft.com/office/drawing/2014/main" id="{936E6F85-2BDD-427B-98D4-A314EA0817EB}"/>
              </a:ext>
            </a:extLst>
          </p:cNvPr>
          <p:cNvSpPr>
            <a:spLocks noGrp="1"/>
          </p:cNvSpPr>
          <p:nvPr>
            <p:ph type="ctrTitle" hasCustomPrompt="1"/>
          </p:nvPr>
        </p:nvSpPr>
        <p:spPr>
          <a:xfrm>
            <a:off x="2341584" y="2007909"/>
            <a:ext cx="7331061" cy="1421091"/>
          </a:xfrm>
          <a:prstGeom prst="rect">
            <a:avLst/>
          </a:prstGeom>
        </p:spPr>
        <p:txBody>
          <a:bodyPr anchor="b" anchorCtr="0"/>
          <a:lstStyle>
            <a:lvl1pPr marL="0" marR="0" indent="0" algn="l" defTabSz="914400" rtl="0" eaLnBrk="1" fontAlgn="auto" latinLnBrk="0" hangingPunct="1">
              <a:lnSpc>
                <a:spcPct val="90000"/>
              </a:lnSpc>
              <a:spcBef>
                <a:spcPct val="0"/>
              </a:spcBef>
              <a:spcAft>
                <a:spcPts val="0"/>
              </a:spcAft>
              <a:buClrTx/>
              <a:buSzTx/>
              <a:buFontTx/>
              <a:buNone/>
              <a:tabLst/>
              <a:defRPr sz="4800">
                <a:solidFill>
                  <a:schemeClr val="bg1"/>
                </a:solidFill>
                <a:latin typeface="Franklin Gothic Medium" panose="020B06030201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SE" dirty="0"/>
              <a:t>Höjdpunkter kan du lyfta fram på en färgad platta</a:t>
            </a:r>
          </a:p>
        </p:txBody>
      </p:sp>
      <p:sp>
        <p:nvSpPr>
          <p:cNvPr id="8" name="Platshållare för text 2">
            <a:extLst>
              <a:ext uri="{FF2B5EF4-FFF2-40B4-BE49-F238E27FC236}">
                <a16:creationId xmlns:a16="http://schemas.microsoft.com/office/drawing/2014/main" id="{9F1D912E-5A91-49EB-BC15-D821C44E687D}"/>
              </a:ext>
            </a:extLst>
          </p:cNvPr>
          <p:cNvSpPr>
            <a:spLocks noGrp="1"/>
          </p:cNvSpPr>
          <p:nvPr>
            <p:ph type="body" sz="quarter" idx="13" hasCustomPrompt="1"/>
          </p:nvPr>
        </p:nvSpPr>
        <p:spPr>
          <a:xfrm>
            <a:off x="2341583" y="3443748"/>
            <a:ext cx="7881663" cy="523519"/>
          </a:xfrm>
          <a:prstGeom prst="rect">
            <a:avLst/>
          </a:prstGeom>
        </p:spPr>
        <p:txBody>
          <a:bodyPr/>
          <a:lstStyle>
            <a:lvl1pPr marL="0" indent="0">
              <a:buNone/>
              <a:defRPr sz="2200">
                <a:solidFill>
                  <a:schemeClr val="bg1"/>
                </a:solidFill>
                <a:latin typeface="Franklin Gothic Book" panose="020B0503020102020204" pitchFamily="34" charset="0"/>
              </a:defRPr>
            </a:lvl1pPr>
          </a:lstStyle>
          <a:p>
            <a:r>
              <a:rPr lang="sv-SE" dirty="0"/>
              <a:t>Korta texter, t.ex. siffror eller frågor till publiken</a:t>
            </a:r>
          </a:p>
        </p:txBody>
      </p:sp>
    </p:spTree>
    <p:extLst>
      <p:ext uri="{BB962C8B-B14F-4D97-AF65-F5344CB8AC3E}">
        <p14:creationId xmlns:p14="http://schemas.microsoft.com/office/powerpoint/2010/main" val="601471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 Höjdpunkter">
    <p:bg>
      <p:bgPr>
        <a:solidFill>
          <a:srgbClr val="1A7267"/>
        </a:solidFill>
        <a:effectLst/>
      </p:bgPr>
    </p:bg>
    <p:spTree>
      <p:nvGrpSpPr>
        <p:cNvPr id="1" name=""/>
        <p:cNvGrpSpPr/>
        <p:nvPr/>
      </p:nvGrpSpPr>
      <p:grpSpPr>
        <a:xfrm>
          <a:off x="0" y="0"/>
          <a:ext cx="0" cy="0"/>
          <a:chOff x="0" y="0"/>
          <a:chExt cx="0" cy="0"/>
        </a:xfrm>
      </p:grpSpPr>
      <p:pic>
        <p:nvPicPr>
          <p:cNvPr id="4" name="Bildobjekt 3" descr="Göteborgsregionens logotyp">
            <a:extLst>
              <a:ext uri="{FF2B5EF4-FFF2-40B4-BE49-F238E27FC236}">
                <a16:creationId xmlns:a16="http://schemas.microsoft.com/office/drawing/2014/main" id="{13EEE344-11D3-4778-9335-5B0596B1BB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2949" y="5722206"/>
            <a:ext cx="1861781" cy="1317840"/>
          </a:xfrm>
          <a:prstGeom prst="rect">
            <a:avLst/>
          </a:prstGeom>
        </p:spPr>
      </p:pic>
      <p:cxnSp>
        <p:nvCxnSpPr>
          <p:cNvPr id="5" name="Rak koppling 4">
            <a:extLst>
              <a:ext uri="{FF2B5EF4-FFF2-40B4-BE49-F238E27FC236}">
                <a16:creationId xmlns:a16="http://schemas.microsoft.com/office/drawing/2014/main" id="{D857E9AD-C5BE-41E3-B030-5B2B242311F7}"/>
              </a:ext>
              <a:ext uri="{C183D7F6-B498-43B3-948B-1728B52AA6E4}">
                <adec:decorative xmlns:adec="http://schemas.microsoft.com/office/drawing/2017/decorative" val="1"/>
              </a:ext>
            </a:extLst>
          </p:cNvPr>
          <p:cNvCxnSpPr>
            <a:cxnSpLocks/>
          </p:cNvCxnSpPr>
          <p:nvPr userDrawn="1"/>
        </p:nvCxnSpPr>
        <p:spPr>
          <a:xfrm>
            <a:off x="773723" y="5921300"/>
            <a:ext cx="1063517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7" name="Rubrik 1">
            <a:extLst>
              <a:ext uri="{FF2B5EF4-FFF2-40B4-BE49-F238E27FC236}">
                <a16:creationId xmlns:a16="http://schemas.microsoft.com/office/drawing/2014/main" id="{071BAD6C-0D47-4008-9C72-A7FEC36AC608}"/>
              </a:ext>
            </a:extLst>
          </p:cNvPr>
          <p:cNvSpPr>
            <a:spLocks noGrp="1"/>
          </p:cNvSpPr>
          <p:nvPr>
            <p:ph type="ctrTitle" hasCustomPrompt="1"/>
          </p:nvPr>
        </p:nvSpPr>
        <p:spPr>
          <a:xfrm>
            <a:off x="2341584" y="2007909"/>
            <a:ext cx="7331061" cy="1421091"/>
          </a:xfrm>
          <a:prstGeom prst="rect">
            <a:avLst/>
          </a:prstGeom>
        </p:spPr>
        <p:txBody>
          <a:bodyPr anchor="b" anchorCtr="0"/>
          <a:lstStyle>
            <a:lvl1pPr marL="0" marR="0" indent="0" algn="l" defTabSz="914400" rtl="0" eaLnBrk="1" fontAlgn="auto" latinLnBrk="0" hangingPunct="1">
              <a:lnSpc>
                <a:spcPct val="90000"/>
              </a:lnSpc>
              <a:spcBef>
                <a:spcPct val="0"/>
              </a:spcBef>
              <a:spcAft>
                <a:spcPts val="0"/>
              </a:spcAft>
              <a:buClrTx/>
              <a:buSzTx/>
              <a:buFontTx/>
              <a:buNone/>
              <a:tabLst/>
              <a:defRPr sz="4800">
                <a:solidFill>
                  <a:schemeClr val="bg1"/>
                </a:solidFill>
                <a:latin typeface="Franklin Gothic Medium" panose="020B06030201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SE" dirty="0"/>
              <a:t>Höjdpunkter kan du lyfta fram på en färgad platta</a:t>
            </a:r>
          </a:p>
        </p:txBody>
      </p:sp>
      <p:sp>
        <p:nvSpPr>
          <p:cNvPr id="9" name="Platshållare för text 2">
            <a:extLst>
              <a:ext uri="{FF2B5EF4-FFF2-40B4-BE49-F238E27FC236}">
                <a16:creationId xmlns:a16="http://schemas.microsoft.com/office/drawing/2014/main" id="{13242446-2EF2-4CC2-B104-DE0046C80F7E}"/>
              </a:ext>
            </a:extLst>
          </p:cNvPr>
          <p:cNvSpPr>
            <a:spLocks noGrp="1"/>
          </p:cNvSpPr>
          <p:nvPr>
            <p:ph type="body" sz="quarter" idx="13" hasCustomPrompt="1"/>
          </p:nvPr>
        </p:nvSpPr>
        <p:spPr>
          <a:xfrm>
            <a:off x="2341583" y="3443748"/>
            <a:ext cx="7881663" cy="523519"/>
          </a:xfrm>
          <a:prstGeom prst="rect">
            <a:avLst/>
          </a:prstGeom>
        </p:spPr>
        <p:txBody>
          <a:bodyPr/>
          <a:lstStyle>
            <a:lvl1pPr marL="0" indent="0">
              <a:buNone/>
              <a:defRPr sz="2200">
                <a:solidFill>
                  <a:schemeClr val="bg1"/>
                </a:solidFill>
                <a:latin typeface="Franklin Gothic Book" panose="020B0503020102020204" pitchFamily="34" charset="0"/>
              </a:defRPr>
            </a:lvl1pPr>
          </a:lstStyle>
          <a:p>
            <a:r>
              <a:rPr lang="sv-SE" dirty="0"/>
              <a:t>Korta texter, t.ex. siffror eller frågor till publiken</a:t>
            </a:r>
          </a:p>
        </p:txBody>
      </p:sp>
    </p:spTree>
    <p:extLst>
      <p:ext uri="{BB962C8B-B14F-4D97-AF65-F5344CB8AC3E}">
        <p14:creationId xmlns:p14="http://schemas.microsoft.com/office/powerpoint/2010/main" val="1842258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 Höjdpunkter">
    <p:bg>
      <p:bgPr>
        <a:solidFill>
          <a:srgbClr val="00A39B"/>
        </a:solidFill>
        <a:effectLst/>
      </p:bgPr>
    </p:bg>
    <p:spTree>
      <p:nvGrpSpPr>
        <p:cNvPr id="1" name=""/>
        <p:cNvGrpSpPr/>
        <p:nvPr/>
      </p:nvGrpSpPr>
      <p:grpSpPr>
        <a:xfrm>
          <a:off x="0" y="0"/>
          <a:ext cx="0" cy="0"/>
          <a:chOff x="0" y="0"/>
          <a:chExt cx="0" cy="0"/>
        </a:xfrm>
      </p:grpSpPr>
      <p:pic>
        <p:nvPicPr>
          <p:cNvPr id="4" name="Bildobjekt 3" descr="Göteborgsregionens logotyp">
            <a:extLst>
              <a:ext uri="{FF2B5EF4-FFF2-40B4-BE49-F238E27FC236}">
                <a16:creationId xmlns:a16="http://schemas.microsoft.com/office/drawing/2014/main" id="{620A8DF1-135E-41D9-A358-DF73E42B51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2949" y="5722206"/>
            <a:ext cx="1861781" cy="1317840"/>
          </a:xfrm>
          <a:prstGeom prst="rect">
            <a:avLst/>
          </a:prstGeom>
        </p:spPr>
      </p:pic>
      <p:cxnSp>
        <p:nvCxnSpPr>
          <p:cNvPr id="5" name="Rak koppling 4">
            <a:extLst>
              <a:ext uri="{FF2B5EF4-FFF2-40B4-BE49-F238E27FC236}">
                <a16:creationId xmlns:a16="http://schemas.microsoft.com/office/drawing/2014/main" id="{8F77B704-7D6E-4C24-9487-07F63CEA3690}"/>
              </a:ext>
              <a:ext uri="{C183D7F6-B498-43B3-948B-1728B52AA6E4}">
                <adec:decorative xmlns:adec="http://schemas.microsoft.com/office/drawing/2017/decorative" val="1"/>
              </a:ext>
            </a:extLst>
          </p:cNvPr>
          <p:cNvCxnSpPr>
            <a:cxnSpLocks/>
          </p:cNvCxnSpPr>
          <p:nvPr userDrawn="1"/>
        </p:nvCxnSpPr>
        <p:spPr>
          <a:xfrm>
            <a:off x="773723" y="5921300"/>
            <a:ext cx="10635175"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7" name="Rubrik 1">
            <a:extLst>
              <a:ext uri="{FF2B5EF4-FFF2-40B4-BE49-F238E27FC236}">
                <a16:creationId xmlns:a16="http://schemas.microsoft.com/office/drawing/2014/main" id="{77102C89-7FBB-45C6-B1C7-08DDFACCBE4C}"/>
              </a:ext>
            </a:extLst>
          </p:cNvPr>
          <p:cNvSpPr>
            <a:spLocks noGrp="1"/>
          </p:cNvSpPr>
          <p:nvPr>
            <p:ph type="ctrTitle" hasCustomPrompt="1"/>
          </p:nvPr>
        </p:nvSpPr>
        <p:spPr>
          <a:xfrm>
            <a:off x="2341584" y="2007909"/>
            <a:ext cx="7331061" cy="1421091"/>
          </a:xfrm>
          <a:prstGeom prst="rect">
            <a:avLst/>
          </a:prstGeom>
        </p:spPr>
        <p:txBody>
          <a:bodyPr anchor="b" anchorCtr="0"/>
          <a:lstStyle>
            <a:lvl1pPr marL="0" marR="0" indent="0" algn="l" defTabSz="914400" rtl="0" eaLnBrk="1" fontAlgn="auto" latinLnBrk="0" hangingPunct="1">
              <a:lnSpc>
                <a:spcPct val="90000"/>
              </a:lnSpc>
              <a:spcBef>
                <a:spcPct val="0"/>
              </a:spcBef>
              <a:spcAft>
                <a:spcPts val="0"/>
              </a:spcAft>
              <a:buClrTx/>
              <a:buSzTx/>
              <a:buFontTx/>
              <a:buNone/>
              <a:tabLst/>
              <a:defRPr sz="4800">
                <a:solidFill>
                  <a:schemeClr val="bg1"/>
                </a:solidFill>
                <a:latin typeface="Franklin Gothic Medium" panose="020B06030201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sv-SE" dirty="0"/>
              <a:t>Höjdpunkter kan du lyfta fram på en färgad platta</a:t>
            </a:r>
          </a:p>
        </p:txBody>
      </p:sp>
      <p:sp>
        <p:nvSpPr>
          <p:cNvPr id="9" name="Platshållare för text 2">
            <a:extLst>
              <a:ext uri="{FF2B5EF4-FFF2-40B4-BE49-F238E27FC236}">
                <a16:creationId xmlns:a16="http://schemas.microsoft.com/office/drawing/2014/main" id="{474C0EB5-C90D-4C77-B148-971D3F78F2CE}"/>
              </a:ext>
            </a:extLst>
          </p:cNvPr>
          <p:cNvSpPr>
            <a:spLocks noGrp="1"/>
          </p:cNvSpPr>
          <p:nvPr>
            <p:ph type="body" sz="quarter" idx="13" hasCustomPrompt="1"/>
          </p:nvPr>
        </p:nvSpPr>
        <p:spPr>
          <a:xfrm>
            <a:off x="2341583" y="3443748"/>
            <a:ext cx="7881663" cy="523519"/>
          </a:xfrm>
          <a:prstGeom prst="rect">
            <a:avLst/>
          </a:prstGeom>
        </p:spPr>
        <p:txBody>
          <a:bodyPr/>
          <a:lstStyle>
            <a:lvl1pPr marL="0" indent="0">
              <a:buNone/>
              <a:defRPr sz="2200">
                <a:solidFill>
                  <a:schemeClr val="bg1"/>
                </a:solidFill>
                <a:latin typeface="Franklin Gothic Book" panose="020B0503020102020204" pitchFamily="34" charset="0"/>
              </a:defRPr>
            </a:lvl1pPr>
          </a:lstStyle>
          <a:p>
            <a:r>
              <a:rPr lang="sv-SE" dirty="0"/>
              <a:t>Korta texter, t.ex. siffror eller frågor till publiken</a:t>
            </a:r>
          </a:p>
        </p:txBody>
      </p:sp>
    </p:spTree>
    <p:extLst>
      <p:ext uri="{BB962C8B-B14F-4D97-AF65-F5344CB8AC3E}">
        <p14:creationId xmlns:p14="http://schemas.microsoft.com/office/powerpoint/2010/main" val="3948166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Innehåll_finansiär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72E34-C42D-4E80-99DF-AFE2C21E0FB8}"/>
              </a:ext>
            </a:extLst>
          </p:cNvPr>
          <p:cNvSpPr>
            <a:spLocks noGrp="1"/>
          </p:cNvSpPr>
          <p:nvPr>
            <p:ph type="title" hasCustomPrompt="1"/>
          </p:nvPr>
        </p:nvSpPr>
        <p:spPr>
          <a:xfrm>
            <a:off x="738627" y="481240"/>
            <a:ext cx="10730516" cy="723446"/>
          </a:xfrm>
          <a:prstGeom prst="rect">
            <a:avLst/>
          </a:prstGeom>
        </p:spPr>
        <p:txBody>
          <a:bodyPr/>
          <a:lstStyle>
            <a:lvl1pPr>
              <a:lnSpc>
                <a:spcPct val="100000"/>
              </a:lnSpc>
              <a:defRPr/>
            </a:lvl1pPr>
          </a:lstStyle>
          <a:p>
            <a:r>
              <a:rPr lang="sv-SE" dirty="0"/>
              <a:t>Finansiärer/samarbetspartner</a:t>
            </a:r>
          </a:p>
        </p:txBody>
      </p:sp>
      <p:sp>
        <p:nvSpPr>
          <p:cNvPr id="8" name="Platshållare för text 5">
            <a:extLst>
              <a:ext uri="{FF2B5EF4-FFF2-40B4-BE49-F238E27FC236}">
                <a16:creationId xmlns:a16="http://schemas.microsoft.com/office/drawing/2014/main" id="{D1656D18-9EC3-4299-AB22-9DCE2592945E}"/>
              </a:ext>
            </a:extLst>
          </p:cNvPr>
          <p:cNvSpPr>
            <a:spLocks noGrp="1"/>
          </p:cNvSpPr>
          <p:nvPr>
            <p:ph type="body" sz="quarter" idx="13" hasCustomPrompt="1"/>
          </p:nvPr>
        </p:nvSpPr>
        <p:spPr>
          <a:xfrm>
            <a:off x="748437" y="1408280"/>
            <a:ext cx="7356985" cy="4190662"/>
          </a:xfrm>
          <a:prstGeom prst="rect">
            <a:avLst/>
          </a:prstGeom>
        </p:spPr>
        <p:txBody>
          <a:bodyPr/>
          <a:lstStyle>
            <a:lvl1pPr marL="0" indent="0">
              <a:lnSpc>
                <a:spcPct val="100000"/>
              </a:lnSpc>
              <a:spcBef>
                <a:spcPts val="1200"/>
              </a:spcBef>
              <a:buFontTx/>
              <a:buNone/>
              <a:defRPr sz="2400"/>
            </a:lvl1pPr>
          </a:lstStyle>
          <a:p>
            <a:pPr lvl="0"/>
            <a:r>
              <a:rPr lang="sv-SE" dirty="0"/>
              <a:t>Den här mallen kan du lägga på sidan 2 i din presentation för att lyfta fram finansiärer eller samarbetspartners. </a:t>
            </a:r>
          </a:p>
          <a:p>
            <a:pPr lvl="0"/>
            <a:r>
              <a:rPr lang="sv-SE" dirty="0"/>
              <a:t>Antingen listar du namnen eller så kan du lägga in logotyperna.</a:t>
            </a:r>
          </a:p>
        </p:txBody>
      </p:sp>
    </p:spTree>
    <p:extLst>
      <p:ext uri="{BB962C8B-B14F-4D97-AF65-F5344CB8AC3E}">
        <p14:creationId xmlns:p14="http://schemas.microsoft.com/office/powerpoint/2010/main" val="4045470930"/>
      </p:ext>
    </p:extLst>
  </p:cSld>
  <p:clrMapOvr>
    <a:masterClrMapping/>
  </p:clrMapOvr>
  <p:extLst>
    <p:ext uri="{DCECCB84-F9BA-43D5-87BE-67443E8EF086}">
      <p15:sldGuideLst xmlns:p15="http://schemas.microsoft.com/office/powerpoint/2012/main">
        <p15:guide id="1" orient="horz" pos="958">
          <p15:clr>
            <a:srgbClr val="FBAE40"/>
          </p15:clr>
        </p15:guide>
        <p15:guide id="2" pos="46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Innehåll_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72E34-C42D-4E80-99DF-AFE2C21E0FB8}"/>
              </a:ext>
            </a:extLst>
          </p:cNvPr>
          <p:cNvSpPr>
            <a:spLocks noGrp="1"/>
          </p:cNvSpPr>
          <p:nvPr>
            <p:ph type="title" hasCustomPrompt="1"/>
          </p:nvPr>
        </p:nvSpPr>
        <p:spPr>
          <a:xfrm>
            <a:off x="738627" y="481240"/>
            <a:ext cx="10730516" cy="723446"/>
          </a:xfrm>
          <a:prstGeom prst="rect">
            <a:avLst/>
          </a:prstGeom>
        </p:spPr>
        <p:txBody>
          <a:bodyPr/>
          <a:lstStyle>
            <a:lvl1pPr>
              <a:lnSpc>
                <a:spcPct val="100000"/>
              </a:lnSpc>
              <a:defRPr/>
            </a:lvl1pPr>
          </a:lstStyle>
          <a:p>
            <a:r>
              <a:rPr lang="sv-SE" dirty="0"/>
              <a:t>Klicka här för att ändra rubrik, 40p</a:t>
            </a:r>
          </a:p>
        </p:txBody>
      </p:sp>
      <p:sp>
        <p:nvSpPr>
          <p:cNvPr id="8" name="Platshållare för text 5">
            <a:extLst>
              <a:ext uri="{FF2B5EF4-FFF2-40B4-BE49-F238E27FC236}">
                <a16:creationId xmlns:a16="http://schemas.microsoft.com/office/drawing/2014/main" id="{D1656D18-9EC3-4299-AB22-9DCE2592945E}"/>
              </a:ext>
            </a:extLst>
          </p:cNvPr>
          <p:cNvSpPr>
            <a:spLocks noGrp="1"/>
          </p:cNvSpPr>
          <p:nvPr>
            <p:ph type="body" sz="quarter" idx="13" hasCustomPrompt="1"/>
          </p:nvPr>
        </p:nvSpPr>
        <p:spPr>
          <a:xfrm>
            <a:off x="748437" y="1408280"/>
            <a:ext cx="7356985" cy="4190662"/>
          </a:xfrm>
          <a:prstGeom prst="rect">
            <a:avLst/>
          </a:prstGeom>
        </p:spPr>
        <p:txBody>
          <a:bodyPr/>
          <a:lstStyle>
            <a:lvl1pPr marL="0" indent="0">
              <a:lnSpc>
                <a:spcPct val="100000"/>
              </a:lnSpc>
              <a:spcBef>
                <a:spcPts val="1200"/>
              </a:spcBef>
              <a:buFontTx/>
              <a:buNone/>
              <a:defRPr sz="2400"/>
            </a:lvl1pPr>
          </a:lstStyle>
          <a:p>
            <a:pPr lvl="0"/>
            <a:r>
              <a:rPr lang="sv-SE" dirty="0"/>
              <a:t>Så här ska det se ut om texten ligger på en spalt. Obs! Gör inte textblocket bredare så att texten går över hela sidan. Då blir den för svårläst. </a:t>
            </a:r>
          </a:p>
          <a:p>
            <a:pPr lvl="0"/>
            <a:r>
              <a:rPr lang="sv-SE" dirty="0"/>
              <a:t>Ändra inte utseende eller placering av rubrik och text.</a:t>
            </a:r>
            <a:br>
              <a:rPr lang="sv-SE" dirty="0"/>
            </a:br>
            <a:r>
              <a:rPr lang="sv-SE" dirty="0"/>
              <a:t>Texten ska vara 24p.</a:t>
            </a:r>
          </a:p>
          <a:p>
            <a:pPr lvl="0"/>
            <a:r>
              <a:rPr lang="sv-SE" dirty="0"/>
              <a:t>Eventuellt kan du lägga till en liten bild till höger om texten.</a:t>
            </a:r>
          </a:p>
        </p:txBody>
      </p:sp>
    </p:spTree>
    <p:extLst>
      <p:ext uri="{BB962C8B-B14F-4D97-AF65-F5344CB8AC3E}">
        <p14:creationId xmlns:p14="http://schemas.microsoft.com/office/powerpoint/2010/main" val="2688999878"/>
      </p:ext>
    </p:extLst>
  </p:cSld>
  <p:clrMapOvr>
    <a:masterClrMapping/>
  </p:clrMapOvr>
  <p:extLst>
    <p:ext uri="{DCECCB84-F9BA-43D5-87BE-67443E8EF086}">
      <p15:sldGuideLst xmlns:p15="http://schemas.microsoft.com/office/powerpoint/2012/main">
        <p15:guide id="1" orient="horz" pos="958" userDrawn="1">
          <p15:clr>
            <a:srgbClr val="FBAE40"/>
          </p15:clr>
        </p15:guide>
        <p15:guide id="2" pos="46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Innehåll_text+text">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0F6E4BA3-69DF-4202-9C48-2CB3886DBE84}"/>
              </a:ext>
            </a:extLst>
          </p:cNvPr>
          <p:cNvSpPr>
            <a:spLocks noGrp="1"/>
          </p:cNvSpPr>
          <p:nvPr>
            <p:ph type="title" hasCustomPrompt="1"/>
          </p:nvPr>
        </p:nvSpPr>
        <p:spPr>
          <a:xfrm>
            <a:off x="738627" y="481240"/>
            <a:ext cx="10730516" cy="723446"/>
          </a:xfrm>
          <a:prstGeom prst="rect">
            <a:avLst/>
          </a:prstGeom>
        </p:spPr>
        <p:txBody>
          <a:bodyPr/>
          <a:lstStyle>
            <a:lvl1pPr>
              <a:lnSpc>
                <a:spcPct val="100000"/>
              </a:lnSpc>
              <a:defRPr/>
            </a:lvl1pPr>
          </a:lstStyle>
          <a:p>
            <a:r>
              <a:rPr lang="sv-SE" dirty="0"/>
              <a:t>Klicka här för att ändra rubrik, 40p</a:t>
            </a:r>
          </a:p>
        </p:txBody>
      </p:sp>
      <p:sp>
        <p:nvSpPr>
          <p:cNvPr id="9" name="Platshållare för text 5">
            <a:extLst>
              <a:ext uri="{FF2B5EF4-FFF2-40B4-BE49-F238E27FC236}">
                <a16:creationId xmlns:a16="http://schemas.microsoft.com/office/drawing/2014/main" id="{1BB4876A-E1BE-4F52-8AF2-BB77DD61DD64}"/>
              </a:ext>
            </a:extLst>
          </p:cNvPr>
          <p:cNvSpPr>
            <a:spLocks noGrp="1"/>
          </p:cNvSpPr>
          <p:nvPr>
            <p:ph type="body" sz="quarter" idx="13" hasCustomPrompt="1"/>
          </p:nvPr>
        </p:nvSpPr>
        <p:spPr>
          <a:xfrm>
            <a:off x="748438" y="1408280"/>
            <a:ext cx="5040000" cy="4190662"/>
          </a:xfrm>
          <a:prstGeom prst="rect">
            <a:avLst/>
          </a:prstGeom>
        </p:spPr>
        <p:txBody>
          <a:bodyPr/>
          <a:lstStyle>
            <a:lvl1pPr marL="342900" indent="-342900">
              <a:lnSpc>
                <a:spcPct val="100000"/>
              </a:lnSpc>
              <a:spcBef>
                <a:spcPts val="1200"/>
              </a:spcBef>
              <a:buFont typeface="Arial" panose="020B0604020202020204" pitchFamily="34" charset="0"/>
              <a:buChar char="•"/>
              <a:defRPr sz="2400"/>
            </a:lvl1pPr>
          </a:lstStyle>
          <a:p>
            <a:pPr lvl="0"/>
            <a:r>
              <a:rPr lang="sv-SE" dirty="0"/>
              <a:t>Listor ska ha punkter eller streck, aldrig andra tecken. </a:t>
            </a:r>
          </a:p>
          <a:p>
            <a:pPr lvl="0"/>
            <a:r>
              <a:rPr lang="sv-SE" dirty="0"/>
              <a:t>Punkt 2</a:t>
            </a:r>
          </a:p>
          <a:p>
            <a:pPr lvl="0"/>
            <a:r>
              <a:rPr lang="sv-SE" dirty="0"/>
              <a:t>Punkt 3</a:t>
            </a:r>
          </a:p>
        </p:txBody>
      </p:sp>
      <p:sp>
        <p:nvSpPr>
          <p:cNvPr id="5" name="Platshållare för text 5">
            <a:extLst>
              <a:ext uri="{FF2B5EF4-FFF2-40B4-BE49-F238E27FC236}">
                <a16:creationId xmlns:a16="http://schemas.microsoft.com/office/drawing/2014/main" id="{8F805CF2-DB2A-498B-B4B1-48B954161D1D}"/>
              </a:ext>
            </a:extLst>
          </p:cNvPr>
          <p:cNvSpPr>
            <a:spLocks noGrp="1"/>
          </p:cNvSpPr>
          <p:nvPr>
            <p:ph type="body" sz="quarter" idx="11" hasCustomPrompt="1"/>
          </p:nvPr>
        </p:nvSpPr>
        <p:spPr>
          <a:xfrm>
            <a:off x="6395181" y="1408280"/>
            <a:ext cx="5040000" cy="4190662"/>
          </a:xfrm>
          <a:prstGeom prst="rect">
            <a:avLst/>
          </a:prstGeom>
        </p:spPr>
        <p:txBody>
          <a:bodyPr/>
          <a:lstStyle>
            <a:lvl1pPr marL="342900" indent="-342900">
              <a:lnSpc>
                <a:spcPct val="100000"/>
              </a:lnSpc>
              <a:spcBef>
                <a:spcPts val="1200"/>
              </a:spcBef>
              <a:buFont typeface="Arial" panose="020B0604020202020204" pitchFamily="34" charset="0"/>
              <a:buChar char="•"/>
              <a:defRPr sz="2400"/>
            </a:lvl1pPr>
          </a:lstStyle>
          <a:p>
            <a:pPr lvl="0"/>
            <a:r>
              <a:rPr lang="sv-SE" dirty="0"/>
              <a:t>Listor ska ha punkter eller streck, aldrig andra tecken. </a:t>
            </a:r>
          </a:p>
          <a:p>
            <a:pPr lvl="0"/>
            <a:r>
              <a:rPr lang="sv-SE" dirty="0"/>
              <a:t>Punkt 2</a:t>
            </a:r>
          </a:p>
          <a:p>
            <a:pPr lvl="0"/>
            <a:r>
              <a:rPr lang="sv-SE" dirty="0"/>
              <a:t>Punkt 3</a:t>
            </a:r>
            <a:br>
              <a:rPr lang="sv-SE" dirty="0"/>
            </a:br>
            <a:endParaRPr lang="sv-SE" dirty="0"/>
          </a:p>
        </p:txBody>
      </p:sp>
    </p:spTree>
    <p:extLst>
      <p:ext uri="{BB962C8B-B14F-4D97-AF65-F5344CB8AC3E}">
        <p14:creationId xmlns:p14="http://schemas.microsoft.com/office/powerpoint/2010/main" val="29374862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Innehåll_text+bild">
    <p:spTree>
      <p:nvGrpSpPr>
        <p:cNvPr id="1" name=""/>
        <p:cNvGrpSpPr/>
        <p:nvPr/>
      </p:nvGrpSpPr>
      <p:grpSpPr>
        <a:xfrm>
          <a:off x="0" y="0"/>
          <a:ext cx="0" cy="0"/>
          <a:chOff x="0" y="0"/>
          <a:chExt cx="0" cy="0"/>
        </a:xfrm>
      </p:grpSpPr>
      <p:sp>
        <p:nvSpPr>
          <p:cNvPr id="22" name="Rubrik 1">
            <a:extLst>
              <a:ext uri="{FF2B5EF4-FFF2-40B4-BE49-F238E27FC236}">
                <a16:creationId xmlns:a16="http://schemas.microsoft.com/office/drawing/2014/main" id="{9522D363-D6AA-4F6C-B5D3-035F14428564}"/>
              </a:ext>
            </a:extLst>
          </p:cNvPr>
          <p:cNvSpPr>
            <a:spLocks noGrp="1"/>
          </p:cNvSpPr>
          <p:nvPr>
            <p:ph type="title" hasCustomPrompt="1"/>
          </p:nvPr>
        </p:nvSpPr>
        <p:spPr>
          <a:xfrm>
            <a:off x="738627" y="481240"/>
            <a:ext cx="10730516" cy="723446"/>
          </a:xfrm>
          <a:prstGeom prst="rect">
            <a:avLst/>
          </a:prstGeom>
        </p:spPr>
        <p:txBody>
          <a:bodyPr/>
          <a:lstStyle>
            <a:lvl1pPr>
              <a:lnSpc>
                <a:spcPct val="100000"/>
              </a:lnSpc>
              <a:defRPr/>
            </a:lvl1pPr>
          </a:lstStyle>
          <a:p>
            <a:r>
              <a:rPr lang="sv-SE" dirty="0"/>
              <a:t>Klicka här för att ändra rubrik, 40p</a:t>
            </a:r>
          </a:p>
        </p:txBody>
      </p:sp>
      <p:sp>
        <p:nvSpPr>
          <p:cNvPr id="23" name="Platshållare för text 5">
            <a:extLst>
              <a:ext uri="{FF2B5EF4-FFF2-40B4-BE49-F238E27FC236}">
                <a16:creationId xmlns:a16="http://schemas.microsoft.com/office/drawing/2014/main" id="{C08A2DC0-BF60-4844-93AA-0E7280DBFF14}"/>
              </a:ext>
            </a:extLst>
          </p:cNvPr>
          <p:cNvSpPr>
            <a:spLocks noGrp="1"/>
          </p:cNvSpPr>
          <p:nvPr>
            <p:ph type="body" sz="quarter" idx="13" hasCustomPrompt="1"/>
          </p:nvPr>
        </p:nvSpPr>
        <p:spPr>
          <a:xfrm>
            <a:off x="748438" y="1408280"/>
            <a:ext cx="5040000" cy="4190662"/>
          </a:xfrm>
          <a:prstGeom prst="rect">
            <a:avLst/>
          </a:prstGeom>
        </p:spPr>
        <p:txBody>
          <a:bodyPr/>
          <a:lstStyle>
            <a:lvl1pPr marL="0" marR="0" indent="0" algn="l" defTabSz="914400" rtl="0" eaLnBrk="1" fontAlgn="auto" latinLnBrk="0" hangingPunct="1">
              <a:lnSpc>
                <a:spcPct val="100000"/>
              </a:lnSpc>
              <a:spcBef>
                <a:spcPts val="1200"/>
              </a:spcBef>
              <a:spcAft>
                <a:spcPts val="0"/>
              </a:spcAft>
              <a:buClrTx/>
              <a:buSzTx/>
              <a:buFontTx/>
              <a:buNone/>
              <a:tabLst/>
              <a:defRPr sz="2400"/>
            </a:lvl1pPr>
          </a:lstStyle>
          <a:p>
            <a:pPr lvl="0"/>
            <a:r>
              <a:rPr lang="sv-SE" dirty="0"/>
              <a:t>Använd två spalter när du har en bild, ikon, diagram eller tabell.</a:t>
            </a:r>
          </a:p>
          <a:p>
            <a:pPr lvl="0"/>
            <a:r>
              <a:rPr lang="sv-SE" dirty="0"/>
              <a:t>Ändra inte utseende eller placering av rubrik och text.</a:t>
            </a:r>
          </a:p>
          <a:p>
            <a:pPr lvl="0"/>
            <a:r>
              <a:rPr lang="sv-SE" dirty="0"/>
              <a:t>Texten ska vara 24p.</a:t>
            </a:r>
          </a:p>
        </p:txBody>
      </p:sp>
      <p:sp>
        <p:nvSpPr>
          <p:cNvPr id="13" name="Platshållare för innehåll 3">
            <a:extLst>
              <a:ext uri="{FF2B5EF4-FFF2-40B4-BE49-F238E27FC236}">
                <a16:creationId xmlns:a16="http://schemas.microsoft.com/office/drawing/2014/main" id="{863F7A15-03B2-4931-8982-FE4393FFEAC0}"/>
              </a:ext>
            </a:extLst>
          </p:cNvPr>
          <p:cNvSpPr>
            <a:spLocks noGrp="1" noChangeAspect="1"/>
          </p:cNvSpPr>
          <p:nvPr>
            <p:ph sz="half" idx="14" hasCustomPrompt="1"/>
          </p:nvPr>
        </p:nvSpPr>
        <p:spPr>
          <a:xfrm>
            <a:off x="6250801" y="1408283"/>
            <a:ext cx="5147995" cy="4190659"/>
          </a:xfrm>
          <a:prstGeom prst="rect">
            <a:avLst/>
          </a:prstGeom>
        </p:spPr>
        <p:txBody>
          <a:bodyPr/>
          <a:lstStyle>
            <a:lvl1pPr marL="0" indent="0">
              <a:buNone/>
              <a:defRPr sz="2400"/>
            </a:lvl1pPr>
          </a:lstStyle>
          <a:p>
            <a:pPr lvl="0"/>
            <a:r>
              <a:rPr lang="sv-SE" dirty="0"/>
              <a:t>Infoga bild, ikon, diagram eller tabell.</a:t>
            </a:r>
          </a:p>
        </p:txBody>
      </p:sp>
    </p:spTree>
    <p:extLst>
      <p:ext uri="{BB962C8B-B14F-4D97-AF65-F5344CB8AC3E}">
        <p14:creationId xmlns:p14="http://schemas.microsoft.com/office/powerpoint/2010/main" val="41811493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Innehåll_bild+bi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36685D6E-73FD-42C1-AE4F-113AF5CDB1BB}"/>
              </a:ext>
            </a:extLst>
          </p:cNvPr>
          <p:cNvSpPr>
            <a:spLocks noGrp="1"/>
          </p:cNvSpPr>
          <p:nvPr>
            <p:ph type="title" hasCustomPrompt="1"/>
          </p:nvPr>
        </p:nvSpPr>
        <p:spPr>
          <a:xfrm>
            <a:off x="738627" y="481240"/>
            <a:ext cx="10730516" cy="723446"/>
          </a:xfrm>
          <a:prstGeom prst="rect">
            <a:avLst/>
          </a:prstGeom>
        </p:spPr>
        <p:txBody>
          <a:bodyPr/>
          <a:lstStyle>
            <a:lvl1pPr>
              <a:lnSpc>
                <a:spcPct val="100000"/>
              </a:lnSpc>
              <a:defRPr/>
            </a:lvl1pPr>
          </a:lstStyle>
          <a:p>
            <a:r>
              <a:rPr lang="sv-SE" dirty="0"/>
              <a:t>Klicka här för att ändra rubrik, 40p</a:t>
            </a:r>
          </a:p>
        </p:txBody>
      </p:sp>
      <p:sp>
        <p:nvSpPr>
          <p:cNvPr id="6" name="Platshållare för innehåll 3">
            <a:extLst>
              <a:ext uri="{FF2B5EF4-FFF2-40B4-BE49-F238E27FC236}">
                <a16:creationId xmlns:a16="http://schemas.microsoft.com/office/drawing/2014/main" id="{4BF7BC9B-8FFA-4347-B699-C036320A1828}"/>
              </a:ext>
            </a:extLst>
          </p:cNvPr>
          <p:cNvSpPr>
            <a:spLocks noGrp="1" noChangeAspect="1"/>
          </p:cNvSpPr>
          <p:nvPr>
            <p:ph sz="half" idx="15" hasCustomPrompt="1"/>
          </p:nvPr>
        </p:nvSpPr>
        <p:spPr>
          <a:xfrm>
            <a:off x="753113" y="1408281"/>
            <a:ext cx="5159866" cy="4200321"/>
          </a:xfrm>
          <a:prstGeom prst="rect">
            <a:avLst/>
          </a:prstGeom>
        </p:spPr>
        <p:txBody>
          <a:bodyPr/>
          <a:lstStyle>
            <a:lvl1pPr marL="0" indent="0">
              <a:buNone/>
              <a:defRPr sz="2400"/>
            </a:lvl1pPr>
          </a:lstStyle>
          <a:p>
            <a:pPr lvl="0"/>
            <a:r>
              <a:rPr lang="sv-SE" dirty="0"/>
              <a:t>Infoga bild, ikon, diagram eller tabell.</a:t>
            </a:r>
          </a:p>
        </p:txBody>
      </p:sp>
      <p:sp>
        <p:nvSpPr>
          <p:cNvPr id="5" name="Platshållare för innehåll 3">
            <a:extLst>
              <a:ext uri="{FF2B5EF4-FFF2-40B4-BE49-F238E27FC236}">
                <a16:creationId xmlns:a16="http://schemas.microsoft.com/office/drawing/2014/main" id="{DCC6FC53-8599-4379-8E0C-AEAD0FD8807A}"/>
              </a:ext>
            </a:extLst>
          </p:cNvPr>
          <p:cNvSpPr>
            <a:spLocks noGrp="1" noChangeAspect="1"/>
          </p:cNvSpPr>
          <p:nvPr>
            <p:ph sz="half" idx="14" hasCustomPrompt="1"/>
          </p:nvPr>
        </p:nvSpPr>
        <p:spPr>
          <a:xfrm>
            <a:off x="6250802" y="1408281"/>
            <a:ext cx="5159866" cy="4200321"/>
          </a:xfrm>
          <a:prstGeom prst="rect">
            <a:avLst/>
          </a:prstGeom>
        </p:spPr>
        <p:txBody>
          <a:bodyPr/>
          <a:lstStyle>
            <a:lvl1pPr marL="0" indent="0">
              <a:buNone/>
              <a:defRPr sz="2400"/>
            </a:lvl1pPr>
          </a:lstStyle>
          <a:p>
            <a:pPr lvl="0"/>
            <a:r>
              <a:rPr lang="sv-SE" dirty="0"/>
              <a:t>Infoga bild, ikon, diagram eller tabell.</a:t>
            </a:r>
          </a:p>
        </p:txBody>
      </p:sp>
    </p:spTree>
    <p:extLst>
      <p:ext uri="{BB962C8B-B14F-4D97-AF65-F5344CB8AC3E}">
        <p14:creationId xmlns:p14="http://schemas.microsoft.com/office/powerpoint/2010/main" val="38922209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 Innehåll_rubrik+bild">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9ACBEF20-0DF2-4D22-83DF-D42AA9C45785}"/>
              </a:ext>
            </a:extLst>
          </p:cNvPr>
          <p:cNvSpPr>
            <a:spLocks noGrp="1"/>
          </p:cNvSpPr>
          <p:nvPr>
            <p:ph type="title" hasCustomPrompt="1"/>
          </p:nvPr>
        </p:nvSpPr>
        <p:spPr>
          <a:xfrm>
            <a:off x="738000" y="481240"/>
            <a:ext cx="10621108" cy="723446"/>
          </a:xfrm>
          <a:prstGeom prst="rect">
            <a:avLst/>
          </a:prstGeom>
        </p:spPr>
        <p:txBody>
          <a:bodyPr/>
          <a:lstStyle>
            <a:lvl1pPr>
              <a:lnSpc>
                <a:spcPct val="100000"/>
              </a:lnSpc>
              <a:defRPr/>
            </a:lvl1pPr>
          </a:lstStyle>
          <a:p>
            <a:r>
              <a:rPr lang="sv-SE" dirty="0"/>
              <a:t>Klicka här för att ändra rubrik, 40p</a:t>
            </a:r>
          </a:p>
        </p:txBody>
      </p:sp>
      <p:sp>
        <p:nvSpPr>
          <p:cNvPr id="11" name="Platshållare för innehåll 3">
            <a:extLst>
              <a:ext uri="{FF2B5EF4-FFF2-40B4-BE49-F238E27FC236}">
                <a16:creationId xmlns:a16="http://schemas.microsoft.com/office/drawing/2014/main" id="{210438D5-55EE-48E2-BC37-587C258191E0}"/>
              </a:ext>
            </a:extLst>
          </p:cNvPr>
          <p:cNvSpPr>
            <a:spLocks noGrp="1" noChangeAspect="1"/>
          </p:cNvSpPr>
          <p:nvPr>
            <p:ph sz="half" idx="15" hasCustomPrompt="1"/>
          </p:nvPr>
        </p:nvSpPr>
        <p:spPr>
          <a:xfrm>
            <a:off x="787791" y="1392702"/>
            <a:ext cx="10611012" cy="4211390"/>
          </a:xfrm>
          <a:prstGeom prst="rect">
            <a:avLst/>
          </a:prstGeom>
        </p:spPr>
        <p:txBody>
          <a:bodyPr/>
          <a:lstStyle>
            <a:lvl1pPr marL="0" indent="0">
              <a:buNone/>
              <a:defRPr sz="2400"/>
            </a:lvl1pPr>
          </a:lstStyle>
          <a:p>
            <a:pPr lvl="0"/>
            <a:r>
              <a:rPr lang="sv-SE" dirty="0"/>
              <a:t>Infoga bild, diagram eller tabell.</a:t>
            </a:r>
          </a:p>
        </p:txBody>
      </p:sp>
    </p:spTree>
    <p:extLst>
      <p:ext uri="{BB962C8B-B14F-4D97-AF65-F5344CB8AC3E}">
        <p14:creationId xmlns:p14="http://schemas.microsoft.com/office/powerpoint/2010/main" val="2367946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 Innehåll_utfallande bild">
    <p:spTree>
      <p:nvGrpSpPr>
        <p:cNvPr id="1" name=""/>
        <p:cNvGrpSpPr/>
        <p:nvPr/>
      </p:nvGrpSpPr>
      <p:grpSpPr>
        <a:xfrm>
          <a:off x="0" y="0"/>
          <a:ext cx="0" cy="0"/>
          <a:chOff x="0" y="0"/>
          <a:chExt cx="0" cy="0"/>
        </a:xfrm>
      </p:grpSpPr>
      <p:sp>
        <p:nvSpPr>
          <p:cNvPr id="8" name="Platshållare för innehåll 3">
            <a:extLst>
              <a:ext uri="{FF2B5EF4-FFF2-40B4-BE49-F238E27FC236}">
                <a16:creationId xmlns:a16="http://schemas.microsoft.com/office/drawing/2014/main" id="{7486B90D-0041-4CCA-87FB-962962BA96EF}"/>
              </a:ext>
            </a:extLst>
          </p:cNvPr>
          <p:cNvSpPr>
            <a:spLocks noGrp="1" noChangeAspect="1"/>
          </p:cNvSpPr>
          <p:nvPr>
            <p:ph sz="half" idx="15" hasCustomPrompt="1"/>
          </p:nvPr>
        </p:nvSpPr>
        <p:spPr>
          <a:xfrm>
            <a:off x="0" y="0"/>
            <a:ext cx="12192000" cy="6858000"/>
          </a:xfrm>
          <a:prstGeom prst="rect">
            <a:avLst/>
          </a:prstGeom>
        </p:spPr>
        <p:txBody>
          <a:bodyPr/>
          <a:lstStyle>
            <a:lvl1pPr marL="0" indent="0">
              <a:buNone/>
              <a:defRPr sz="2400"/>
            </a:lvl1pPr>
          </a:lstStyle>
          <a:p>
            <a:pPr lvl="0"/>
            <a:r>
              <a:rPr lang="sv-SE" dirty="0"/>
              <a:t>Infoga utfallande bild</a:t>
            </a:r>
          </a:p>
        </p:txBody>
      </p:sp>
    </p:spTree>
    <p:extLst>
      <p:ext uri="{BB962C8B-B14F-4D97-AF65-F5344CB8AC3E}">
        <p14:creationId xmlns:p14="http://schemas.microsoft.com/office/powerpoint/2010/main" val="91119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26213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 Innehåll_text+karta">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A8490630-40A3-4AA0-A7D4-C16AED74B318}"/>
              </a:ext>
            </a:extLst>
          </p:cNvPr>
          <p:cNvSpPr>
            <a:spLocks noGrp="1"/>
          </p:cNvSpPr>
          <p:nvPr>
            <p:ph type="title" hasCustomPrompt="1"/>
          </p:nvPr>
        </p:nvSpPr>
        <p:spPr>
          <a:xfrm>
            <a:off x="738000" y="481240"/>
            <a:ext cx="7925448" cy="723446"/>
          </a:xfrm>
          <a:prstGeom prst="rect">
            <a:avLst/>
          </a:prstGeom>
        </p:spPr>
        <p:txBody>
          <a:bodyPr/>
          <a:lstStyle>
            <a:lvl1pPr>
              <a:lnSpc>
                <a:spcPct val="100000"/>
              </a:lnSpc>
              <a:defRPr/>
            </a:lvl1pPr>
          </a:lstStyle>
          <a:p>
            <a:r>
              <a:rPr lang="sv-SE" dirty="0"/>
              <a:t>Klicka här för att ändra rubrik, 40p</a:t>
            </a:r>
          </a:p>
        </p:txBody>
      </p:sp>
      <p:sp>
        <p:nvSpPr>
          <p:cNvPr id="8" name="Platshållare för text 5">
            <a:extLst>
              <a:ext uri="{FF2B5EF4-FFF2-40B4-BE49-F238E27FC236}">
                <a16:creationId xmlns:a16="http://schemas.microsoft.com/office/drawing/2014/main" id="{DCC0DA6B-8107-421B-A5FB-9BE4BE57F04F}"/>
              </a:ext>
            </a:extLst>
          </p:cNvPr>
          <p:cNvSpPr>
            <a:spLocks noGrp="1"/>
          </p:cNvSpPr>
          <p:nvPr>
            <p:ph type="body" sz="quarter" idx="13" hasCustomPrompt="1"/>
          </p:nvPr>
        </p:nvSpPr>
        <p:spPr>
          <a:xfrm>
            <a:off x="773722" y="1408280"/>
            <a:ext cx="7358400" cy="4190662"/>
          </a:xfrm>
          <a:prstGeom prst="rect">
            <a:avLst/>
          </a:prstGeom>
        </p:spPr>
        <p:txBody>
          <a:bodyPr/>
          <a:lstStyle>
            <a:lvl1pPr marL="0" marR="0" indent="0" algn="l" defTabSz="914400" rtl="0" eaLnBrk="1" fontAlgn="auto" latinLnBrk="0" hangingPunct="1">
              <a:lnSpc>
                <a:spcPct val="100000"/>
              </a:lnSpc>
              <a:spcBef>
                <a:spcPts val="1200"/>
              </a:spcBef>
              <a:spcAft>
                <a:spcPts val="0"/>
              </a:spcAft>
              <a:buClrTx/>
              <a:buSzTx/>
              <a:buFontTx/>
              <a:buNone/>
              <a:tabLst/>
              <a:defRPr sz="2400"/>
            </a:lvl1pPr>
          </a:lstStyle>
          <a:p>
            <a:pPr lvl="0"/>
            <a:r>
              <a:rPr lang="sv-SE" dirty="0"/>
              <a:t>Här kan du lägga en text som hör till kartan. </a:t>
            </a:r>
          </a:p>
          <a:p>
            <a:pPr lvl="0"/>
            <a:r>
              <a:rPr lang="sv-SE" dirty="0"/>
              <a:t>I powerpoint-mallen för statistik finns fler exempel på tillämpning av kartan.</a:t>
            </a:r>
          </a:p>
          <a:p>
            <a:pPr lvl="0"/>
            <a:r>
              <a:rPr lang="sv-SE" dirty="0"/>
              <a:t>Ändra inte utseende eller placering av rubrik och text.</a:t>
            </a:r>
          </a:p>
          <a:p>
            <a:pPr lvl="0"/>
            <a:r>
              <a:rPr lang="sv-SE" dirty="0"/>
              <a:t>Texten ska vara 24p.</a:t>
            </a:r>
          </a:p>
        </p:txBody>
      </p:sp>
      <p:pic>
        <p:nvPicPr>
          <p:cNvPr id="3" name="Bildobjekt 2" descr="Karta över Göteborgsregionens medlemskommuner.">
            <a:extLst>
              <a:ext uri="{FF2B5EF4-FFF2-40B4-BE49-F238E27FC236}">
                <a16:creationId xmlns:a16="http://schemas.microsoft.com/office/drawing/2014/main" id="{A2AB01F2-F4CF-4B63-93A1-017D184888F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1820"/>
          <a:stretch/>
        </p:blipFill>
        <p:spPr>
          <a:xfrm>
            <a:off x="8787003" y="297424"/>
            <a:ext cx="2867723" cy="4190662"/>
          </a:xfrm>
          <a:prstGeom prst="rect">
            <a:avLst/>
          </a:prstGeom>
        </p:spPr>
      </p:pic>
      <p:sp>
        <p:nvSpPr>
          <p:cNvPr id="63" name="textruta 62">
            <a:extLst>
              <a:ext uri="{FF2B5EF4-FFF2-40B4-BE49-F238E27FC236}">
                <a16:creationId xmlns:a16="http://schemas.microsoft.com/office/drawing/2014/main" id="{0BA6DC93-8701-40EB-9386-881D1A2BF75B}"/>
              </a:ext>
            </a:extLst>
          </p:cNvPr>
          <p:cNvSpPr txBox="1"/>
          <p:nvPr userDrawn="1"/>
        </p:nvSpPr>
        <p:spPr>
          <a:xfrm>
            <a:off x="9296772" y="4635089"/>
            <a:ext cx="1123974"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80000" algn="l"/>
                <a:tab pos="216000" algn="l"/>
              </a:tabLst>
              <a:defRPr/>
            </a:pPr>
            <a:r>
              <a:rPr kumimoji="0" lang="sv-SE"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1	Ale</a:t>
            </a:r>
          </a:p>
          <a:p>
            <a:pPr marL="0" marR="0" lvl="0" indent="0" algn="l" defTabSz="914400" rtl="0" eaLnBrk="1" fontAlgn="auto" latinLnBrk="0" hangingPunct="1">
              <a:lnSpc>
                <a:spcPct val="100000"/>
              </a:lnSpc>
              <a:spcBef>
                <a:spcPts val="0"/>
              </a:spcBef>
              <a:spcAft>
                <a:spcPts val="0"/>
              </a:spcAft>
              <a:buClrTx/>
              <a:buSzTx/>
              <a:buFontTx/>
              <a:buNone/>
              <a:tabLst>
                <a:tab pos="180000" algn="l"/>
                <a:tab pos="216000" algn="l"/>
              </a:tabLst>
              <a:defRPr/>
            </a:pPr>
            <a:r>
              <a:rPr kumimoji="0" lang="sv-SE"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2	Alingsås</a:t>
            </a:r>
          </a:p>
          <a:p>
            <a:pPr marL="0" marR="0" lvl="0" indent="0" algn="l" defTabSz="914400" rtl="0" eaLnBrk="1" fontAlgn="auto" latinLnBrk="0" hangingPunct="1">
              <a:lnSpc>
                <a:spcPct val="100000"/>
              </a:lnSpc>
              <a:spcBef>
                <a:spcPts val="0"/>
              </a:spcBef>
              <a:spcAft>
                <a:spcPts val="0"/>
              </a:spcAft>
              <a:buClrTx/>
              <a:buSzTx/>
              <a:buFontTx/>
              <a:buNone/>
              <a:tabLst>
                <a:tab pos="180000" algn="l"/>
                <a:tab pos="216000" algn="l"/>
              </a:tabLst>
              <a:defRPr/>
            </a:pPr>
            <a:r>
              <a:rPr kumimoji="0" lang="sv-SE"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3	Göteborg</a:t>
            </a:r>
          </a:p>
          <a:p>
            <a:pPr marL="0" marR="0" lvl="0" indent="0" algn="l" defTabSz="914400" rtl="0" eaLnBrk="1" fontAlgn="auto" latinLnBrk="0" hangingPunct="1">
              <a:lnSpc>
                <a:spcPct val="100000"/>
              </a:lnSpc>
              <a:spcBef>
                <a:spcPts val="0"/>
              </a:spcBef>
              <a:spcAft>
                <a:spcPts val="0"/>
              </a:spcAft>
              <a:buClrTx/>
              <a:buSzTx/>
              <a:buFontTx/>
              <a:buNone/>
              <a:tabLst>
                <a:tab pos="180000" algn="l"/>
                <a:tab pos="216000" algn="l"/>
              </a:tabLst>
              <a:defRPr/>
            </a:pPr>
            <a:r>
              <a:rPr kumimoji="0" lang="sv-SE"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4	Härryda</a:t>
            </a:r>
          </a:p>
          <a:p>
            <a:pPr marL="0" marR="0" lvl="0" indent="0" algn="l" defTabSz="914400" rtl="0" eaLnBrk="1" fontAlgn="auto" latinLnBrk="0" hangingPunct="1">
              <a:lnSpc>
                <a:spcPct val="100000"/>
              </a:lnSpc>
              <a:spcBef>
                <a:spcPts val="0"/>
              </a:spcBef>
              <a:spcAft>
                <a:spcPts val="0"/>
              </a:spcAft>
              <a:buClrTx/>
              <a:buSzTx/>
              <a:buFontTx/>
              <a:buNone/>
              <a:tabLst>
                <a:tab pos="180000" algn="l"/>
                <a:tab pos="216000" algn="l"/>
              </a:tabLst>
              <a:defRPr/>
            </a:pPr>
            <a:r>
              <a:rPr kumimoji="0" lang="sv-SE"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5	Kungsbacka</a:t>
            </a:r>
          </a:p>
          <a:p>
            <a:pPr marL="0" marR="0" lvl="0" indent="0" algn="l" defTabSz="914400" rtl="0" eaLnBrk="1" fontAlgn="auto" latinLnBrk="0" hangingPunct="1">
              <a:lnSpc>
                <a:spcPct val="100000"/>
              </a:lnSpc>
              <a:spcBef>
                <a:spcPts val="0"/>
              </a:spcBef>
              <a:spcAft>
                <a:spcPts val="0"/>
              </a:spcAft>
              <a:buClrTx/>
              <a:buSzTx/>
              <a:buFontTx/>
              <a:buNone/>
              <a:tabLst>
                <a:tab pos="180000" algn="l"/>
                <a:tab pos="216000" algn="l"/>
              </a:tabLst>
              <a:defRPr/>
            </a:pPr>
            <a:r>
              <a:rPr kumimoji="0" lang="sv-SE"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6	Kungälv</a:t>
            </a:r>
          </a:p>
          <a:p>
            <a:pPr marL="0" marR="0" lvl="0" indent="0" algn="l" defTabSz="914400" rtl="0" eaLnBrk="1" fontAlgn="auto" latinLnBrk="0" hangingPunct="1">
              <a:lnSpc>
                <a:spcPct val="100000"/>
              </a:lnSpc>
              <a:spcBef>
                <a:spcPts val="0"/>
              </a:spcBef>
              <a:spcAft>
                <a:spcPts val="0"/>
              </a:spcAft>
              <a:buClrTx/>
              <a:buSzTx/>
              <a:buFontTx/>
              <a:buNone/>
              <a:tabLst>
                <a:tab pos="180000" algn="l"/>
                <a:tab pos="216000" algn="l"/>
              </a:tabLst>
              <a:defRPr/>
            </a:pPr>
            <a:r>
              <a:rPr kumimoji="0" lang="sv-SE"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7	Lerum</a:t>
            </a:r>
          </a:p>
        </p:txBody>
      </p:sp>
      <p:sp>
        <p:nvSpPr>
          <p:cNvPr id="64" name="textruta 63">
            <a:extLst>
              <a:ext uri="{FF2B5EF4-FFF2-40B4-BE49-F238E27FC236}">
                <a16:creationId xmlns:a16="http://schemas.microsoft.com/office/drawing/2014/main" id="{2BAAA0E7-36D2-4909-906F-7334215FF54F}"/>
              </a:ext>
            </a:extLst>
          </p:cNvPr>
          <p:cNvSpPr txBox="1"/>
          <p:nvPr userDrawn="1"/>
        </p:nvSpPr>
        <p:spPr>
          <a:xfrm>
            <a:off x="10354760" y="4635089"/>
            <a:ext cx="142398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16000" algn="l"/>
              </a:tabLst>
              <a:defRPr/>
            </a:pPr>
            <a:r>
              <a:rPr kumimoji="0" lang="sv-SE"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8	Lilla Edet</a:t>
            </a:r>
          </a:p>
          <a:p>
            <a:pPr marL="0" marR="0" lvl="0" indent="0" algn="l" defTabSz="914400" rtl="0" eaLnBrk="1" fontAlgn="auto" latinLnBrk="0" hangingPunct="1">
              <a:lnSpc>
                <a:spcPct val="100000"/>
              </a:lnSpc>
              <a:spcBef>
                <a:spcPts val="0"/>
              </a:spcBef>
              <a:spcAft>
                <a:spcPts val="0"/>
              </a:spcAft>
              <a:buClrTx/>
              <a:buSzTx/>
              <a:buFontTx/>
              <a:buNone/>
              <a:tabLst>
                <a:tab pos="216000" algn="l"/>
              </a:tabLst>
              <a:defRPr/>
            </a:pPr>
            <a:r>
              <a:rPr kumimoji="0" lang="sv-SE"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9	Mölndal</a:t>
            </a:r>
          </a:p>
          <a:p>
            <a:pPr marL="0" marR="0" lvl="0" indent="0" algn="l" defTabSz="914400" rtl="0" eaLnBrk="1" fontAlgn="auto" latinLnBrk="0" hangingPunct="1">
              <a:lnSpc>
                <a:spcPct val="100000"/>
              </a:lnSpc>
              <a:spcBef>
                <a:spcPts val="0"/>
              </a:spcBef>
              <a:spcAft>
                <a:spcPts val="0"/>
              </a:spcAft>
              <a:buClrTx/>
              <a:buSzTx/>
              <a:buFontTx/>
              <a:buNone/>
              <a:tabLst>
                <a:tab pos="216000" algn="l"/>
              </a:tabLst>
              <a:defRPr/>
            </a:pPr>
            <a:r>
              <a:rPr kumimoji="0" lang="sv-SE"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10	Partille</a:t>
            </a:r>
          </a:p>
          <a:p>
            <a:pPr marL="0" marR="0" lvl="0" indent="0" algn="l" defTabSz="914400" rtl="0" eaLnBrk="1" fontAlgn="auto" latinLnBrk="0" hangingPunct="1">
              <a:lnSpc>
                <a:spcPct val="100000"/>
              </a:lnSpc>
              <a:spcBef>
                <a:spcPts val="0"/>
              </a:spcBef>
              <a:spcAft>
                <a:spcPts val="0"/>
              </a:spcAft>
              <a:buClrTx/>
              <a:buSzTx/>
              <a:buFontTx/>
              <a:buNone/>
              <a:tabLst>
                <a:tab pos="216000" algn="l"/>
              </a:tabLst>
              <a:defRPr/>
            </a:pPr>
            <a:r>
              <a:rPr kumimoji="0" lang="sv-SE"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11	Stenungsund</a:t>
            </a:r>
          </a:p>
          <a:p>
            <a:pPr marL="0" marR="0" lvl="0" indent="0" algn="l" defTabSz="914400" rtl="0" eaLnBrk="1" fontAlgn="auto" latinLnBrk="0" hangingPunct="1">
              <a:lnSpc>
                <a:spcPct val="100000"/>
              </a:lnSpc>
              <a:spcBef>
                <a:spcPts val="0"/>
              </a:spcBef>
              <a:spcAft>
                <a:spcPts val="0"/>
              </a:spcAft>
              <a:buClrTx/>
              <a:buSzTx/>
              <a:buFontTx/>
              <a:buNone/>
              <a:tabLst>
                <a:tab pos="216000" algn="l"/>
              </a:tabLst>
              <a:defRPr/>
            </a:pPr>
            <a:r>
              <a:rPr kumimoji="0" lang="sv-SE"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12	Tjörn</a:t>
            </a:r>
          </a:p>
          <a:p>
            <a:pPr marL="0" marR="0" lvl="0" indent="0" algn="l" defTabSz="914400" rtl="0" eaLnBrk="1" fontAlgn="auto" latinLnBrk="0" hangingPunct="1">
              <a:lnSpc>
                <a:spcPct val="100000"/>
              </a:lnSpc>
              <a:spcBef>
                <a:spcPts val="0"/>
              </a:spcBef>
              <a:spcAft>
                <a:spcPts val="0"/>
              </a:spcAft>
              <a:buClrTx/>
              <a:buSzTx/>
              <a:buFontTx/>
              <a:buNone/>
              <a:tabLst>
                <a:tab pos="216000" algn="l"/>
              </a:tabLst>
              <a:defRPr/>
            </a:pPr>
            <a:r>
              <a:rPr kumimoji="0" lang="sv-SE" sz="1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13	Öckerö</a:t>
            </a:r>
          </a:p>
        </p:txBody>
      </p:sp>
      <p:cxnSp>
        <p:nvCxnSpPr>
          <p:cNvPr id="65" name="Rak koppling 64">
            <a:extLst>
              <a:ext uri="{FF2B5EF4-FFF2-40B4-BE49-F238E27FC236}">
                <a16:creationId xmlns:a16="http://schemas.microsoft.com/office/drawing/2014/main" id="{D02214ED-7F95-4945-A3C0-12F944465D75}"/>
              </a:ext>
              <a:ext uri="{C183D7F6-B498-43B3-948B-1728B52AA6E4}">
                <adec:decorative xmlns:adec="http://schemas.microsoft.com/office/drawing/2017/decorative" val="1"/>
              </a:ext>
            </a:extLst>
          </p:cNvPr>
          <p:cNvCxnSpPr>
            <a:cxnSpLocks/>
          </p:cNvCxnSpPr>
          <p:nvPr userDrawn="1"/>
        </p:nvCxnSpPr>
        <p:spPr>
          <a:xfrm>
            <a:off x="9374755" y="4573356"/>
            <a:ext cx="20493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688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3193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Kontak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tshållare för text 5">
            <a:extLst>
              <a:ext uri="{FF2B5EF4-FFF2-40B4-BE49-F238E27FC236}">
                <a16:creationId xmlns:a16="http://schemas.microsoft.com/office/drawing/2014/main" id="{B8D3AF6B-B148-4155-A779-F6579C9C0CA5}"/>
              </a:ext>
            </a:extLst>
          </p:cNvPr>
          <p:cNvSpPr>
            <a:spLocks noGrp="1"/>
          </p:cNvSpPr>
          <p:nvPr>
            <p:ph type="body" sz="quarter" idx="14" hasCustomPrompt="1"/>
          </p:nvPr>
        </p:nvSpPr>
        <p:spPr>
          <a:xfrm>
            <a:off x="3905869" y="2315495"/>
            <a:ext cx="7486029" cy="351505"/>
          </a:xfrm>
          <a:prstGeom prst="rect">
            <a:avLst/>
          </a:prstGeom>
        </p:spPr>
        <p:txBody>
          <a:bodyPr/>
          <a:lstStyle>
            <a:lvl1pPr marL="0" indent="0">
              <a:buNone/>
              <a:defRPr sz="2000">
                <a:latin typeface="Franklin Gothic Medium" panose="020B0603020102020204" pitchFamily="34" charset="0"/>
              </a:defRPr>
            </a:lvl1pPr>
            <a:lvl2pPr marL="457200" indent="0">
              <a:buNone/>
              <a:defRPr sz="2800">
                <a:latin typeface="Franklin Gothic Medium" panose="020B0603020102020204" pitchFamily="34" charset="0"/>
              </a:defRPr>
            </a:lvl2pPr>
            <a:lvl3pPr marL="914400" indent="0">
              <a:buNone/>
              <a:defRPr sz="2400">
                <a:latin typeface="Franklin Gothic Medium" panose="020B0603020102020204" pitchFamily="34" charset="0"/>
              </a:defRPr>
            </a:lvl3pPr>
            <a:lvl4pPr marL="1371600" indent="0">
              <a:buNone/>
              <a:defRPr sz="2000">
                <a:latin typeface="Franklin Gothic Medium" panose="020B0603020102020204" pitchFamily="34" charset="0"/>
              </a:defRPr>
            </a:lvl4pPr>
            <a:lvl5pPr marL="1828800" indent="0">
              <a:buNone/>
              <a:defRPr sz="2000">
                <a:latin typeface="Franklin Gothic Medium" panose="020B0603020102020204" pitchFamily="34" charset="0"/>
              </a:defRPr>
            </a:lvl5pPr>
          </a:lstStyle>
          <a:p>
            <a:pPr lvl="0"/>
            <a:r>
              <a:rPr lang="sv-SE" dirty="0"/>
              <a:t>Namn </a:t>
            </a:r>
            <a:r>
              <a:rPr lang="sv-SE" dirty="0" err="1"/>
              <a:t>Namnsson</a:t>
            </a:r>
            <a:r>
              <a:rPr lang="sv-SE" dirty="0"/>
              <a:t>, titel, 20p</a:t>
            </a:r>
          </a:p>
        </p:txBody>
      </p:sp>
      <p:sp>
        <p:nvSpPr>
          <p:cNvPr id="5" name="Platshållare för text 4">
            <a:extLst>
              <a:ext uri="{FF2B5EF4-FFF2-40B4-BE49-F238E27FC236}">
                <a16:creationId xmlns:a16="http://schemas.microsoft.com/office/drawing/2014/main" id="{F8BE6156-CF7C-4B72-AE74-88548ED232B2}"/>
              </a:ext>
            </a:extLst>
          </p:cNvPr>
          <p:cNvSpPr>
            <a:spLocks noGrp="1"/>
          </p:cNvSpPr>
          <p:nvPr>
            <p:ph type="body" sz="quarter" idx="13" hasCustomPrompt="1"/>
          </p:nvPr>
        </p:nvSpPr>
        <p:spPr>
          <a:xfrm>
            <a:off x="3891120" y="2816938"/>
            <a:ext cx="7500779" cy="2886949"/>
          </a:xfrm>
          <a:prstGeom prst="rect">
            <a:avLst/>
          </a:prstGeom>
        </p:spPr>
        <p:txBody>
          <a:bodyPr/>
          <a:lstStyle>
            <a:lvl1pPr marL="0" indent="0">
              <a:lnSpc>
                <a:spcPct val="120000"/>
              </a:lnSpc>
              <a:spcBef>
                <a:spcPts val="0"/>
              </a:spcBef>
              <a:buNone/>
              <a:defRPr sz="1800">
                <a:latin typeface="Franklin Gothic Book" panose="020B0503020102020204" pitchFamily="34" charset="0"/>
              </a:defRPr>
            </a:lvl1pPr>
            <a:lvl2pPr marL="457200" indent="0">
              <a:buNone/>
              <a:defRPr>
                <a:latin typeface="Franklin Gothic Medium" panose="020B0603020102020204" pitchFamily="34" charset="0"/>
              </a:defRPr>
            </a:lvl2pPr>
            <a:lvl3pPr marL="914400" indent="0">
              <a:buNone/>
              <a:defRPr>
                <a:latin typeface="Franklin Gothic Medium" panose="020B0603020102020204" pitchFamily="34" charset="0"/>
              </a:defRPr>
            </a:lvl3pPr>
            <a:lvl4pPr marL="1371600" indent="0">
              <a:buNone/>
              <a:defRPr>
                <a:latin typeface="Franklin Gothic Medium" panose="020B0603020102020204" pitchFamily="34" charset="0"/>
              </a:defRPr>
            </a:lvl4pPr>
            <a:lvl5pPr marL="1828800" indent="0">
              <a:buNone/>
              <a:defRPr>
                <a:latin typeface="Franklin Gothic Medium" panose="020B0603020102020204" pitchFamily="34" charset="0"/>
              </a:defRPr>
            </a:lvl5pPr>
          </a:lstStyle>
          <a:p>
            <a:pPr lvl="0"/>
            <a:r>
              <a:rPr lang="sv-SE" dirty="0"/>
              <a:t>Göteborgsregionen</a:t>
            </a:r>
            <a:br>
              <a:rPr lang="sv-SE" dirty="0"/>
            </a:br>
            <a:r>
              <a:rPr lang="sv-SE" dirty="0"/>
              <a:t>Ev. namn på verksamhet/projekt</a:t>
            </a:r>
            <a:br>
              <a:rPr lang="sv-SE" dirty="0"/>
            </a:br>
            <a:r>
              <a:rPr lang="sv-SE" dirty="0"/>
              <a:t>Avdelningens namn</a:t>
            </a:r>
            <a:br>
              <a:rPr lang="sv-SE" dirty="0"/>
            </a:br>
            <a:r>
              <a:rPr lang="sv-SE" dirty="0"/>
              <a:t>E-post: namn.namnsson@goteborgsregionen.se</a:t>
            </a:r>
            <a:br>
              <a:rPr lang="sv-SE" dirty="0"/>
            </a:br>
            <a:r>
              <a:rPr lang="sv-SE" dirty="0"/>
              <a:t>Telefon: 031–335 00 00</a:t>
            </a:r>
            <a:br>
              <a:rPr lang="sv-SE" dirty="0"/>
            </a:br>
            <a:r>
              <a:rPr lang="sv-SE" dirty="0"/>
              <a:t>www.goteborgsregionen.se</a:t>
            </a:r>
          </a:p>
        </p:txBody>
      </p:sp>
    </p:spTree>
    <p:extLst>
      <p:ext uri="{BB962C8B-B14F-4D97-AF65-F5344CB8AC3E}">
        <p14:creationId xmlns:p14="http://schemas.microsoft.com/office/powerpoint/2010/main" val="61244560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Kontak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tshållare för text 5">
            <a:extLst>
              <a:ext uri="{FF2B5EF4-FFF2-40B4-BE49-F238E27FC236}">
                <a16:creationId xmlns:a16="http://schemas.microsoft.com/office/drawing/2014/main" id="{383FCB43-8229-48AE-9E2D-9BAE081D6342}"/>
              </a:ext>
            </a:extLst>
          </p:cNvPr>
          <p:cNvSpPr>
            <a:spLocks noGrp="1"/>
          </p:cNvSpPr>
          <p:nvPr>
            <p:ph type="body" sz="quarter" idx="14" hasCustomPrompt="1"/>
          </p:nvPr>
        </p:nvSpPr>
        <p:spPr>
          <a:xfrm>
            <a:off x="3905869" y="2315495"/>
            <a:ext cx="7486029" cy="351505"/>
          </a:xfrm>
          <a:prstGeom prst="rect">
            <a:avLst/>
          </a:prstGeom>
        </p:spPr>
        <p:txBody>
          <a:bodyPr/>
          <a:lstStyle>
            <a:lvl1pPr marL="0" indent="0">
              <a:buNone/>
              <a:defRPr sz="2000">
                <a:latin typeface="Franklin Gothic Medium" panose="020B0603020102020204" pitchFamily="34" charset="0"/>
              </a:defRPr>
            </a:lvl1pPr>
            <a:lvl2pPr marL="457200" indent="0">
              <a:buNone/>
              <a:defRPr sz="2800">
                <a:latin typeface="Franklin Gothic Medium" panose="020B0603020102020204" pitchFamily="34" charset="0"/>
              </a:defRPr>
            </a:lvl2pPr>
            <a:lvl3pPr marL="914400" indent="0">
              <a:buNone/>
              <a:defRPr sz="2400">
                <a:latin typeface="Franklin Gothic Medium" panose="020B0603020102020204" pitchFamily="34" charset="0"/>
              </a:defRPr>
            </a:lvl3pPr>
            <a:lvl4pPr marL="1371600" indent="0">
              <a:buNone/>
              <a:defRPr sz="2000">
                <a:latin typeface="Franklin Gothic Medium" panose="020B0603020102020204" pitchFamily="34" charset="0"/>
              </a:defRPr>
            </a:lvl4pPr>
            <a:lvl5pPr marL="1828800" indent="0">
              <a:buNone/>
              <a:defRPr sz="2000">
                <a:latin typeface="Franklin Gothic Medium" panose="020B0603020102020204" pitchFamily="34" charset="0"/>
              </a:defRPr>
            </a:lvl5pPr>
          </a:lstStyle>
          <a:p>
            <a:pPr lvl="0"/>
            <a:r>
              <a:rPr lang="sv-SE" dirty="0"/>
              <a:t>Namn </a:t>
            </a:r>
            <a:r>
              <a:rPr lang="sv-SE" dirty="0" err="1"/>
              <a:t>Namnsson</a:t>
            </a:r>
            <a:r>
              <a:rPr lang="sv-SE" dirty="0"/>
              <a:t>, titel, 20p</a:t>
            </a:r>
          </a:p>
        </p:txBody>
      </p:sp>
      <p:sp>
        <p:nvSpPr>
          <p:cNvPr id="4" name="Platshållare för text 4">
            <a:extLst>
              <a:ext uri="{FF2B5EF4-FFF2-40B4-BE49-F238E27FC236}">
                <a16:creationId xmlns:a16="http://schemas.microsoft.com/office/drawing/2014/main" id="{A664FF76-B596-4548-8A35-C21F623BC235}"/>
              </a:ext>
            </a:extLst>
          </p:cNvPr>
          <p:cNvSpPr>
            <a:spLocks noGrp="1"/>
          </p:cNvSpPr>
          <p:nvPr>
            <p:ph type="body" sz="quarter" idx="13" hasCustomPrompt="1"/>
          </p:nvPr>
        </p:nvSpPr>
        <p:spPr>
          <a:xfrm>
            <a:off x="3891120" y="2816938"/>
            <a:ext cx="7500779" cy="2886949"/>
          </a:xfrm>
          <a:prstGeom prst="rect">
            <a:avLst/>
          </a:prstGeom>
        </p:spPr>
        <p:txBody>
          <a:bodyPr/>
          <a:lstStyle>
            <a:lvl1pPr marL="0" indent="0">
              <a:lnSpc>
                <a:spcPct val="120000"/>
              </a:lnSpc>
              <a:spcBef>
                <a:spcPts val="0"/>
              </a:spcBef>
              <a:buNone/>
              <a:defRPr sz="1800">
                <a:latin typeface="Franklin Gothic Book" panose="020B0503020102020204" pitchFamily="34" charset="0"/>
              </a:defRPr>
            </a:lvl1pPr>
            <a:lvl2pPr marL="457200" indent="0">
              <a:buNone/>
              <a:defRPr>
                <a:latin typeface="Franklin Gothic Medium" panose="020B0603020102020204" pitchFamily="34" charset="0"/>
              </a:defRPr>
            </a:lvl2pPr>
            <a:lvl3pPr marL="914400" indent="0">
              <a:buNone/>
              <a:defRPr>
                <a:latin typeface="Franklin Gothic Medium" panose="020B0603020102020204" pitchFamily="34" charset="0"/>
              </a:defRPr>
            </a:lvl3pPr>
            <a:lvl4pPr marL="1371600" indent="0">
              <a:buNone/>
              <a:defRPr>
                <a:latin typeface="Franklin Gothic Medium" panose="020B0603020102020204" pitchFamily="34" charset="0"/>
              </a:defRPr>
            </a:lvl4pPr>
            <a:lvl5pPr marL="1828800" indent="0">
              <a:buNone/>
              <a:defRPr>
                <a:latin typeface="Franklin Gothic Medium" panose="020B0603020102020204" pitchFamily="34" charset="0"/>
              </a:defRPr>
            </a:lvl5pPr>
          </a:lstStyle>
          <a:p>
            <a:pPr lvl="0"/>
            <a:r>
              <a:rPr lang="sv-SE" dirty="0"/>
              <a:t>Göteborgsregionen</a:t>
            </a:r>
            <a:br>
              <a:rPr lang="sv-SE" dirty="0"/>
            </a:br>
            <a:r>
              <a:rPr lang="sv-SE" dirty="0"/>
              <a:t>Ev. namn på verksamhet/projekt</a:t>
            </a:r>
            <a:br>
              <a:rPr lang="sv-SE" dirty="0"/>
            </a:br>
            <a:r>
              <a:rPr lang="sv-SE" dirty="0"/>
              <a:t>Avdelningens namn</a:t>
            </a:r>
            <a:br>
              <a:rPr lang="sv-SE" dirty="0"/>
            </a:br>
            <a:r>
              <a:rPr lang="sv-SE" dirty="0"/>
              <a:t>E-post: namn.namnsson@goteborgsregionen.se</a:t>
            </a:r>
            <a:br>
              <a:rPr lang="sv-SE" dirty="0"/>
            </a:br>
            <a:r>
              <a:rPr lang="sv-SE" dirty="0"/>
              <a:t>Telefon: 031–335 00 00</a:t>
            </a:r>
            <a:br>
              <a:rPr lang="sv-SE" dirty="0"/>
            </a:br>
            <a:r>
              <a:rPr lang="sv-SE" dirty="0"/>
              <a:t>www.goteborgsregionen.se</a:t>
            </a:r>
          </a:p>
        </p:txBody>
      </p:sp>
    </p:spTree>
    <p:extLst>
      <p:ext uri="{BB962C8B-B14F-4D97-AF65-F5344CB8AC3E}">
        <p14:creationId xmlns:p14="http://schemas.microsoft.com/office/powerpoint/2010/main" val="3877187299"/>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Kontak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latshållare för text 5">
            <a:extLst>
              <a:ext uri="{FF2B5EF4-FFF2-40B4-BE49-F238E27FC236}">
                <a16:creationId xmlns:a16="http://schemas.microsoft.com/office/drawing/2014/main" id="{230A6A68-2B78-48D3-B5DC-BE9946142BB8}"/>
              </a:ext>
            </a:extLst>
          </p:cNvPr>
          <p:cNvSpPr>
            <a:spLocks noGrp="1"/>
          </p:cNvSpPr>
          <p:nvPr>
            <p:ph type="body" sz="quarter" idx="14" hasCustomPrompt="1"/>
          </p:nvPr>
        </p:nvSpPr>
        <p:spPr>
          <a:xfrm>
            <a:off x="3905869" y="2315495"/>
            <a:ext cx="7486029" cy="351505"/>
          </a:xfrm>
          <a:prstGeom prst="rect">
            <a:avLst/>
          </a:prstGeom>
        </p:spPr>
        <p:txBody>
          <a:bodyPr/>
          <a:lstStyle>
            <a:lvl1pPr marL="0" indent="0">
              <a:buNone/>
              <a:defRPr sz="2000">
                <a:latin typeface="Franklin Gothic Medium" panose="020B0603020102020204" pitchFamily="34" charset="0"/>
              </a:defRPr>
            </a:lvl1pPr>
            <a:lvl2pPr marL="457200" indent="0">
              <a:buNone/>
              <a:defRPr sz="2800">
                <a:latin typeface="Franklin Gothic Medium" panose="020B0603020102020204" pitchFamily="34" charset="0"/>
              </a:defRPr>
            </a:lvl2pPr>
            <a:lvl3pPr marL="914400" indent="0">
              <a:buNone/>
              <a:defRPr sz="2400">
                <a:latin typeface="Franklin Gothic Medium" panose="020B0603020102020204" pitchFamily="34" charset="0"/>
              </a:defRPr>
            </a:lvl3pPr>
            <a:lvl4pPr marL="1371600" indent="0">
              <a:buNone/>
              <a:defRPr sz="2000">
                <a:latin typeface="Franklin Gothic Medium" panose="020B0603020102020204" pitchFamily="34" charset="0"/>
              </a:defRPr>
            </a:lvl4pPr>
            <a:lvl5pPr marL="1828800" indent="0">
              <a:buNone/>
              <a:defRPr sz="2000">
                <a:latin typeface="Franklin Gothic Medium" panose="020B0603020102020204" pitchFamily="34" charset="0"/>
              </a:defRPr>
            </a:lvl5pPr>
          </a:lstStyle>
          <a:p>
            <a:pPr lvl="0"/>
            <a:r>
              <a:rPr lang="sv-SE" dirty="0"/>
              <a:t>Namn </a:t>
            </a:r>
            <a:r>
              <a:rPr lang="sv-SE" dirty="0" err="1"/>
              <a:t>Namnsson</a:t>
            </a:r>
            <a:r>
              <a:rPr lang="sv-SE" dirty="0"/>
              <a:t>, titel, 20p</a:t>
            </a:r>
          </a:p>
        </p:txBody>
      </p:sp>
      <p:sp>
        <p:nvSpPr>
          <p:cNvPr id="10" name="Platshållare för text 4">
            <a:extLst>
              <a:ext uri="{FF2B5EF4-FFF2-40B4-BE49-F238E27FC236}">
                <a16:creationId xmlns:a16="http://schemas.microsoft.com/office/drawing/2014/main" id="{9681D30F-4DFF-44D7-BF02-21A7B8FFE23C}"/>
              </a:ext>
            </a:extLst>
          </p:cNvPr>
          <p:cNvSpPr>
            <a:spLocks noGrp="1"/>
          </p:cNvSpPr>
          <p:nvPr>
            <p:ph type="body" sz="quarter" idx="13" hasCustomPrompt="1"/>
          </p:nvPr>
        </p:nvSpPr>
        <p:spPr>
          <a:xfrm>
            <a:off x="3891120" y="2816938"/>
            <a:ext cx="7500779" cy="2886949"/>
          </a:xfrm>
          <a:prstGeom prst="rect">
            <a:avLst/>
          </a:prstGeom>
        </p:spPr>
        <p:txBody>
          <a:bodyPr/>
          <a:lstStyle>
            <a:lvl1pPr marL="0" indent="0">
              <a:lnSpc>
                <a:spcPct val="120000"/>
              </a:lnSpc>
              <a:spcBef>
                <a:spcPts val="0"/>
              </a:spcBef>
              <a:buNone/>
              <a:defRPr sz="1800">
                <a:latin typeface="Franklin Gothic Book" panose="020B0503020102020204" pitchFamily="34" charset="0"/>
              </a:defRPr>
            </a:lvl1pPr>
            <a:lvl2pPr marL="457200" indent="0">
              <a:buNone/>
              <a:defRPr>
                <a:latin typeface="Franklin Gothic Medium" panose="020B0603020102020204" pitchFamily="34" charset="0"/>
              </a:defRPr>
            </a:lvl2pPr>
            <a:lvl3pPr marL="914400" indent="0">
              <a:buNone/>
              <a:defRPr>
                <a:latin typeface="Franklin Gothic Medium" panose="020B0603020102020204" pitchFamily="34" charset="0"/>
              </a:defRPr>
            </a:lvl3pPr>
            <a:lvl4pPr marL="1371600" indent="0">
              <a:buNone/>
              <a:defRPr>
                <a:latin typeface="Franklin Gothic Medium" panose="020B0603020102020204" pitchFamily="34" charset="0"/>
              </a:defRPr>
            </a:lvl4pPr>
            <a:lvl5pPr marL="1828800" indent="0">
              <a:buNone/>
              <a:defRPr>
                <a:latin typeface="Franklin Gothic Medium" panose="020B0603020102020204" pitchFamily="34" charset="0"/>
              </a:defRPr>
            </a:lvl5pPr>
          </a:lstStyle>
          <a:p>
            <a:pPr lvl="0"/>
            <a:r>
              <a:rPr lang="sv-SE" dirty="0"/>
              <a:t>Göteborgsregionen</a:t>
            </a:r>
            <a:br>
              <a:rPr lang="sv-SE" dirty="0"/>
            </a:br>
            <a:r>
              <a:rPr lang="sv-SE" dirty="0"/>
              <a:t>Ev. namn på verksamhet/projekt</a:t>
            </a:r>
            <a:br>
              <a:rPr lang="sv-SE" dirty="0"/>
            </a:br>
            <a:r>
              <a:rPr lang="sv-SE" dirty="0"/>
              <a:t>Avdelningens namn</a:t>
            </a:r>
            <a:br>
              <a:rPr lang="sv-SE" dirty="0"/>
            </a:br>
            <a:r>
              <a:rPr lang="sv-SE" dirty="0"/>
              <a:t>E-post: namn.namnsson@goteborgsregionen.se</a:t>
            </a:r>
            <a:br>
              <a:rPr lang="sv-SE" dirty="0"/>
            </a:br>
            <a:r>
              <a:rPr lang="sv-SE" dirty="0"/>
              <a:t>Telefon: 031–335 00 00</a:t>
            </a:r>
            <a:br>
              <a:rPr lang="sv-SE" dirty="0"/>
            </a:br>
            <a:r>
              <a:rPr lang="sv-SE" dirty="0"/>
              <a:t>www.goteborgsregionen.se</a:t>
            </a:r>
          </a:p>
        </p:txBody>
      </p:sp>
    </p:spTree>
    <p:extLst>
      <p:ext uri="{BB962C8B-B14F-4D97-AF65-F5344CB8AC3E}">
        <p14:creationId xmlns:p14="http://schemas.microsoft.com/office/powerpoint/2010/main" val="9539221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Kontak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tshållare för text 5">
            <a:extLst>
              <a:ext uri="{FF2B5EF4-FFF2-40B4-BE49-F238E27FC236}">
                <a16:creationId xmlns:a16="http://schemas.microsoft.com/office/drawing/2014/main" id="{E75B633F-EBE9-4605-B0E8-F204D63901AA}"/>
              </a:ext>
            </a:extLst>
          </p:cNvPr>
          <p:cNvSpPr>
            <a:spLocks noGrp="1"/>
          </p:cNvSpPr>
          <p:nvPr>
            <p:ph type="body" sz="quarter" idx="14" hasCustomPrompt="1"/>
          </p:nvPr>
        </p:nvSpPr>
        <p:spPr>
          <a:xfrm>
            <a:off x="3905869" y="2315495"/>
            <a:ext cx="7486029" cy="351505"/>
          </a:xfrm>
          <a:prstGeom prst="rect">
            <a:avLst/>
          </a:prstGeom>
        </p:spPr>
        <p:txBody>
          <a:bodyPr/>
          <a:lstStyle>
            <a:lvl1pPr marL="0" indent="0">
              <a:buNone/>
              <a:defRPr sz="2000">
                <a:latin typeface="Franklin Gothic Medium" panose="020B0603020102020204" pitchFamily="34" charset="0"/>
              </a:defRPr>
            </a:lvl1pPr>
            <a:lvl2pPr marL="457200" indent="0">
              <a:buNone/>
              <a:defRPr sz="2800">
                <a:latin typeface="Franklin Gothic Medium" panose="020B0603020102020204" pitchFamily="34" charset="0"/>
              </a:defRPr>
            </a:lvl2pPr>
            <a:lvl3pPr marL="914400" indent="0">
              <a:buNone/>
              <a:defRPr sz="2400">
                <a:latin typeface="Franklin Gothic Medium" panose="020B0603020102020204" pitchFamily="34" charset="0"/>
              </a:defRPr>
            </a:lvl3pPr>
            <a:lvl4pPr marL="1371600" indent="0">
              <a:buNone/>
              <a:defRPr sz="2000">
                <a:latin typeface="Franklin Gothic Medium" panose="020B0603020102020204" pitchFamily="34" charset="0"/>
              </a:defRPr>
            </a:lvl4pPr>
            <a:lvl5pPr marL="1828800" indent="0">
              <a:buNone/>
              <a:defRPr sz="2000">
                <a:latin typeface="Franklin Gothic Medium" panose="020B0603020102020204" pitchFamily="34" charset="0"/>
              </a:defRPr>
            </a:lvl5pPr>
          </a:lstStyle>
          <a:p>
            <a:pPr lvl="0"/>
            <a:r>
              <a:rPr lang="sv-SE" dirty="0"/>
              <a:t>Namn </a:t>
            </a:r>
            <a:r>
              <a:rPr lang="sv-SE" dirty="0" err="1"/>
              <a:t>Namnsson</a:t>
            </a:r>
            <a:r>
              <a:rPr lang="sv-SE" dirty="0"/>
              <a:t>, titel, 20p</a:t>
            </a:r>
          </a:p>
        </p:txBody>
      </p:sp>
      <p:sp>
        <p:nvSpPr>
          <p:cNvPr id="6" name="Platshållare för text 4">
            <a:extLst>
              <a:ext uri="{FF2B5EF4-FFF2-40B4-BE49-F238E27FC236}">
                <a16:creationId xmlns:a16="http://schemas.microsoft.com/office/drawing/2014/main" id="{1C5E45B0-F107-4D17-A26B-4E5A2290080F}"/>
              </a:ext>
            </a:extLst>
          </p:cNvPr>
          <p:cNvSpPr>
            <a:spLocks noGrp="1"/>
          </p:cNvSpPr>
          <p:nvPr>
            <p:ph type="body" sz="quarter" idx="13" hasCustomPrompt="1"/>
          </p:nvPr>
        </p:nvSpPr>
        <p:spPr>
          <a:xfrm>
            <a:off x="3891120" y="2816938"/>
            <a:ext cx="7500779" cy="2886949"/>
          </a:xfrm>
          <a:prstGeom prst="rect">
            <a:avLst/>
          </a:prstGeom>
        </p:spPr>
        <p:txBody>
          <a:bodyPr/>
          <a:lstStyle>
            <a:lvl1pPr marL="0" indent="0">
              <a:lnSpc>
                <a:spcPct val="120000"/>
              </a:lnSpc>
              <a:spcBef>
                <a:spcPts val="0"/>
              </a:spcBef>
              <a:buNone/>
              <a:defRPr sz="1800">
                <a:latin typeface="Franklin Gothic Book" panose="020B0503020102020204" pitchFamily="34" charset="0"/>
              </a:defRPr>
            </a:lvl1pPr>
            <a:lvl2pPr marL="457200" indent="0">
              <a:buNone/>
              <a:defRPr>
                <a:latin typeface="Franklin Gothic Medium" panose="020B0603020102020204" pitchFamily="34" charset="0"/>
              </a:defRPr>
            </a:lvl2pPr>
            <a:lvl3pPr marL="914400" indent="0">
              <a:buNone/>
              <a:defRPr>
                <a:latin typeface="Franklin Gothic Medium" panose="020B0603020102020204" pitchFamily="34" charset="0"/>
              </a:defRPr>
            </a:lvl3pPr>
            <a:lvl4pPr marL="1371600" indent="0">
              <a:buNone/>
              <a:defRPr>
                <a:latin typeface="Franklin Gothic Medium" panose="020B0603020102020204" pitchFamily="34" charset="0"/>
              </a:defRPr>
            </a:lvl4pPr>
            <a:lvl5pPr marL="1828800" indent="0">
              <a:buNone/>
              <a:defRPr>
                <a:latin typeface="Franklin Gothic Medium" panose="020B0603020102020204" pitchFamily="34" charset="0"/>
              </a:defRPr>
            </a:lvl5pPr>
          </a:lstStyle>
          <a:p>
            <a:pPr lvl="0"/>
            <a:r>
              <a:rPr lang="sv-SE" dirty="0"/>
              <a:t>Göteborgsregionen</a:t>
            </a:r>
            <a:br>
              <a:rPr lang="sv-SE" dirty="0"/>
            </a:br>
            <a:r>
              <a:rPr lang="sv-SE" dirty="0"/>
              <a:t>Ev. namn på verksamhet/projekt</a:t>
            </a:r>
            <a:br>
              <a:rPr lang="sv-SE" dirty="0"/>
            </a:br>
            <a:r>
              <a:rPr lang="sv-SE" dirty="0"/>
              <a:t>Avdelningens namn</a:t>
            </a:r>
            <a:br>
              <a:rPr lang="sv-SE" dirty="0"/>
            </a:br>
            <a:r>
              <a:rPr lang="sv-SE" dirty="0"/>
              <a:t>E-post: namn.namnsson@goteborgsregionen.se</a:t>
            </a:r>
            <a:br>
              <a:rPr lang="sv-SE" dirty="0"/>
            </a:br>
            <a:r>
              <a:rPr lang="sv-SE" dirty="0"/>
              <a:t>Telefon: 031–335 00 00</a:t>
            </a:r>
            <a:br>
              <a:rPr lang="sv-SE" dirty="0"/>
            </a:br>
            <a:r>
              <a:rPr lang="sv-SE" dirty="0"/>
              <a:t>www.goteborgsregionen.se</a:t>
            </a:r>
          </a:p>
        </p:txBody>
      </p:sp>
    </p:spTree>
    <p:extLst>
      <p:ext uri="{BB962C8B-B14F-4D97-AF65-F5344CB8AC3E}">
        <p14:creationId xmlns:p14="http://schemas.microsoft.com/office/powerpoint/2010/main" val="147475411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 Kontak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tshållare för text 5">
            <a:extLst>
              <a:ext uri="{FF2B5EF4-FFF2-40B4-BE49-F238E27FC236}">
                <a16:creationId xmlns:a16="http://schemas.microsoft.com/office/drawing/2014/main" id="{D8377D8D-8719-4837-BF89-08864ECEF287}"/>
              </a:ext>
            </a:extLst>
          </p:cNvPr>
          <p:cNvSpPr>
            <a:spLocks noGrp="1"/>
          </p:cNvSpPr>
          <p:nvPr>
            <p:ph type="body" sz="quarter" idx="14" hasCustomPrompt="1"/>
          </p:nvPr>
        </p:nvSpPr>
        <p:spPr>
          <a:xfrm>
            <a:off x="3905869" y="2315495"/>
            <a:ext cx="7486029" cy="351505"/>
          </a:xfrm>
          <a:prstGeom prst="rect">
            <a:avLst/>
          </a:prstGeom>
        </p:spPr>
        <p:txBody>
          <a:bodyPr/>
          <a:lstStyle>
            <a:lvl1pPr marL="0" indent="0">
              <a:buNone/>
              <a:defRPr sz="2000">
                <a:latin typeface="Franklin Gothic Medium" panose="020B0603020102020204" pitchFamily="34" charset="0"/>
              </a:defRPr>
            </a:lvl1pPr>
            <a:lvl2pPr marL="457200" indent="0">
              <a:buNone/>
              <a:defRPr sz="2800">
                <a:latin typeface="Franklin Gothic Medium" panose="020B0603020102020204" pitchFamily="34" charset="0"/>
              </a:defRPr>
            </a:lvl2pPr>
            <a:lvl3pPr marL="914400" indent="0">
              <a:buNone/>
              <a:defRPr sz="2400">
                <a:latin typeface="Franklin Gothic Medium" panose="020B0603020102020204" pitchFamily="34" charset="0"/>
              </a:defRPr>
            </a:lvl3pPr>
            <a:lvl4pPr marL="1371600" indent="0">
              <a:buNone/>
              <a:defRPr sz="2000">
                <a:latin typeface="Franklin Gothic Medium" panose="020B0603020102020204" pitchFamily="34" charset="0"/>
              </a:defRPr>
            </a:lvl4pPr>
            <a:lvl5pPr marL="1828800" indent="0">
              <a:buNone/>
              <a:defRPr sz="2000">
                <a:latin typeface="Franklin Gothic Medium" panose="020B0603020102020204" pitchFamily="34" charset="0"/>
              </a:defRPr>
            </a:lvl5pPr>
          </a:lstStyle>
          <a:p>
            <a:pPr lvl="0"/>
            <a:r>
              <a:rPr lang="sv-SE" dirty="0"/>
              <a:t>Namn </a:t>
            </a:r>
            <a:r>
              <a:rPr lang="sv-SE" dirty="0" err="1"/>
              <a:t>Namnsson</a:t>
            </a:r>
            <a:r>
              <a:rPr lang="sv-SE" dirty="0"/>
              <a:t>, titel, 20p</a:t>
            </a:r>
          </a:p>
        </p:txBody>
      </p:sp>
      <p:sp>
        <p:nvSpPr>
          <p:cNvPr id="7" name="Platshållare för text 4">
            <a:extLst>
              <a:ext uri="{FF2B5EF4-FFF2-40B4-BE49-F238E27FC236}">
                <a16:creationId xmlns:a16="http://schemas.microsoft.com/office/drawing/2014/main" id="{D3997776-3DF4-4C8E-9A58-051E165512F7}"/>
              </a:ext>
            </a:extLst>
          </p:cNvPr>
          <p:cNvSpPr>
            <a:spLocks noGrp="1"/>
          </p:cNvSpPr>
          <p:nvPr>
            <p:ph type="body" sz="quarter" idx="13" hasCustomPrompt="1"/>
          </p:nvPr>
        </p:nvSpPr>
        <p:spPr>
          <a:xfrm>
            <a:off x="3891120" y="2816938"/>
            <a:ext cx="7500779" cy="2886949"/>
          </a:xfrm>
          <a:prstGeom prst="rect">
            <a:avLst/>
          </a:prstGeom>
        </p:spPr>
        <p:txBody>
          <a:bodyPr/>
          <a:lstStyle>
            <a:lvl1pPr marL="0" indent="0">
              <a:lnSpc>
                <a:spcPct val="120000"/>
              </a:lnSpc>
              <a:spcBef>
                <a:spcPts val="0"/>
              </a:spcBef>
              <a:buNone/>
              <a:defRPr sz="1800">
                <a:latin typeface="Franklin Gothic Book" panose="020B0503020102020204" pitchFamily="34" charset="0"/>
              </a:defRPr>
            </a:lvl1pPr>
            <a:lvl2pPr marL="457200" indent="0">
              <a:buNone/>
              <a:defRPr>
                <a:latin typeface="Franklin Gothic Medium" panose="020B0603020102020204" pitchFamily="34" charset="0"/>
              </a:defRPr>
            </a:lvl2pPr>
            <a:lvl3pPr marL="914400" indent="0">
              <a:buNone/>
              <a:defRPr>
                <a:latin typeface="Franklin Gothic Medium" panose="020B0603020102020204" pitchFamily="34" charset="0"/>
              </a:defRPr>
            </a:lvl3pPr>
            <a:lvl4pPr marL="1371600" indent="0">
              <a:buNone/>
              <a:defRPr>
                <a:latin typeface="Franklin Gothic Medium" panose="020B0603020102020204" pitchFamily="34" charset="0"/>
              </a:defRPr>
            </a:lvl4pPr>
            <a:lvl5pPr marL="1828800" indent="0">
              <a:buNone/>
              <a:defRPr>
                <a:latin typeface="Franklin Gothic Medium" panose="020B0603020102020204" pitchFamily="34" charset="0"/>
              </a:defRPr>
            </a:lvl5pPr>
          </a:lstStyle>
          <a:p>
            <a:pPr lvl="0"/>
            <a:r>
              <a:rPr lang="sv-SE" dirty="0"/>
              <a:t>Göteborgsregionen</a:t>
            </a:r>
            <a:br>
              <a:rPr lang="sv-SE" dirty="0"/>
            </a:br>
            <a:r>
              <a:rPr lang="sv-SE" dirty="0"/>
              <a:t>Ev. namn på verksamhet/projekt</a:t>
            </a:r>
            <a:br>
              <a:rPr lang="sv-SE" dirty="0"/>
            </a:br>
            <a:r>
              <a:rPr lang="sv-SE" dirty="0"/>
              <a:t>Avdelningens namn</a:t>
            </a:r>
            <a:br>
              <a:rPr lang="sv-SE" dirty="0"/>
            </a:br>
            <a:r>
              <a:rPr lang="sv-SE" dirty="0"/>
              <a:t>E-post: namn.namnsson@goteborgsregionen.se</a:t>
            </a:r>
            <a:br>
              <a:rPr lang="sv-SE" dirty="0"/>
            </a:br>
            <a:r>
              <a:rPr lang="sv-SE" dirty="0"/>
              <a:t>Telefon: 031–335 00 00</a:t>
            </a:r>
            <a:br>
              <a:rPr lang="sv-SE" dirty="0"/>
            </a:br>
            <a:r>
              <a:rPr lang="sv-SE" dirty="0"/>
              <a:t>www.goteborgsregionen.se</a:t>
            </a:r>
          </a:p>
        </p:txBody>
      </p:sp>
    </p:spTree>
    <p:extLst>
      <p:ext uri="{BB962C8B-B14F-4D97-AF65-F5344CB8AC3E}">
        <p14:creationId xmlns:p14="http://schemas.microsoft.com/office/powerpoint/2010/main" val="423115058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 Kontak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tshållare för text 5">
            <a:extLst>
              <a:ext uri="{FF2B5EF4-FFF2-40B4-BE49-F238E27FC236}">
                <a16:creationId xmlns:a16="http://schemas.microsoft.com/office/drawing/2014/main" id="{1007365F-A72B-4B7A-BC9B-9AECE168DA97}"/>
              </a:ext>
            </a:extLst>
          </p:cNvPr>
          <p:cNvSpPr>
            <a:spLocks noGrp="1"/>
          </p:cNvSpPr>
          <p:nvPr>
            <p:ph type="body" sz="quarter" idx="14" hasCustomPrompt="1"/>
          </p:nvPr>
        </p:nvSpPr>
        <p:spPr>
          <a:xfrm>
            <a:off x="3905869" y="2315495"/>
            <a:ext cx="7486029" cy="351505"/>
          </a:xfrm>
          <a:prstGeom prst="rect">
            <a:avLst/>
          </a:prstGeom>
        </p:spPr>
        <p:txBody>
          <a:bodyPr/>
          <a:lstStyle>
            <a:lvl1pPr marL="0" indent="0">
              <a:buNone/>
              <a:defRPr sz="2000">
                <a:latin typeface="Franklin Gothic Medium" panose="020B0603020102020204" pitchFamily="34" charset="0"/>
              </a:defRPr>
            </a:lvl1pPr>
            <a:lvl2pPr marL="457200" indent="0">
              <a:buNone/>
              <a:defRPr sz="2800">
                <a:latin typeface="Franklin Gothic Medium" panose="020B0603020102020204" pitchFamily="34" charset="0"/>
              </a:defRPr>
            </a:lvl2pPr>
            <a:lvl3pPr marL="914400" indent="0">
              <a:buNone/>
              <a:defRPr sz="2400">
                <a:latin typeface="Franklin Gothic Medium" panose="020B0603020102020204" pitchFamily="34" charset="0"/>
              </a:defRPr>
            </a:lvl3pPr>
            <a:lvl4pPr marL="1371600" indent="0">
              <a:buNone/>
              <a:defRPr sz="2000">
                <a:latin typeface="Franklin Gothic Medium" panose="020B0603020102020204" pitchFamily="34" charset="0"/>
              </a:defRPr>
            </a:lvl4pPr>
            <a:lvl5pPr marL="1828800" indent="0">
              <a:buNone/>
              <a:defRPr sz="2000">
                <a:latin typeface="Franklin Gothic Medium" panose="020B0603020102020204" pitchFamily="34" charset="0"/>
              </a:defRPr>
            </a:lvl5pPr>
          </a:lstStyle>
          <a:p>
            <a:pPr lvl="0"/>
            <a:r>
              <a:rPr lang="sv-SE" dirty="0"/>
              <a:t>Namn </a:t>
            </a:r>
            <a:r>
              <a:rPr lang="sv-SE" dirty="0" err="1"/>
              <a:t>Namnsson</a:t>
            </a:r>
            <a:r>
              <a:rPr lang="sv-SE" dirty="0"/>
              <a:t>, titel, 20p</a:t>
            </a:r>
          </a:p>
        </p:txBody>
      </p:sp>
      <p:sp>
        <p:nvSpPr>
          <p:cNvPr id="4" name="Platshållare för text 4">
            <a:extLst>
              <a:ext uri="{FF2B5EF4-FFF2-40B4-BE49-F238E27FC236}">
                <a16:creationId xmlns:a16="http://schemas.microsoft.com/office/drawing/2014/main" id="{F09638A1-A63A-477D-B5F0-04B0E309A1E8}"/>
              </a:ext>
            </a:extLst>
          </p:cNvPr>
          <p:cNvSpPr>
            <a:spLocks noGrp="1"/>
          </p:cNvSpPr>
          <p:nvPr>
            <p:ph type="body" sz="quarter" idx="13" hasCustomPrompt="1"/>
          </p:nvPr>
        </p:nvSpPr>
        <p:spPr>
          <a:xfrm>
            <a:off x="3891120" y="2816938"/>
            <a:ext cx="7500779" cy="2886949"/>
          </a:xfrm>
          <a:prstGeom prst="rect">
            <a:avLst/>
          </a:prstGeom>
        </p:spPr>
        <p:txBody>
          <a:bodyPr/>
          <a:lstStyle>
            <a:lvl1pPr marL="0" indent="0">
              <a:lnSpc>
                <a:spcPct val="120000"/>
              </a:lnSpc>
              <a:spcBef>
                <a:spcPts val="0"/>
              </a:spcBef>
              <a:buNone/>
              <a:defRPr sz="1800">
                <a:latin typeface="Franklin Gothic Book" panose="020B0503020102020204" pitchFamily="34" charset="0"/>
              </a:defRPr>
            </a:lvl1pPr>
            <a:lvl2pPr marL="457200" indent="0">
              <a:buNone/>
              <a:defRPr>
                <a:latin typeface="Franklin Gothic Medium" panose="020B0603020102020204" pitchFamily="34" charset="0"/>
              </a:defRPr>
            </a:lvl2pPr>
            <a:lvl3pPr marL="914400" indent="0">
              <a:buNone/>
              <a:defRPr>
                <a:latin typeface="Franklin Gothic Medium" panose="020B0603020102020204" pitchFamily="34" charset="0"/>
              </a:defRPr>
            </a:lvl3pPr>
            <a:lvl4pPr marL="1371600" indent="0">
              <a:buNone/>
              <a:defRPr>
                <a:latin typeface="Franklin Gothic Medium" panose="020B0603020102020204" pitchFamily="34" charset="0"/>
              </a:defRPr>
            </a:lvl4pPr>
            <a:lvl5pPr marL="1828800" indent="0">
              <a:buNone/>
              <a:defRPr>
                <a:latin typeface="Franklin Gothic Medium" panose="020B0603020102020204" pitchFamily="34" charset="0"/>
              </a:defRPr>
            </a:lvl5pPr>
          </a:lstStyle>
          <a:p>
            <a:pPr lvl="0"/>
            <a:r>
              <a:rPr lang="sv-SE" dirty="0"/>
              <a:t>Göteborgsregionen</a:t>
            </a:r>
            <a:br>
              <a:rPr lang="sv-SE" dirty="0"/>
            </a:br>
            <a:r>
              <a:rPr lang="sv-SE" dirty="0"/>
              <a:t>Ev. namn på verksamhet/projekt</a:t>
            </a:r>
            <a:br>
              <a:rPr lang="sv-SE" dirty="0"/>
            </a:br>
            <a:r>
              <a:rPr lang="sv-SE" dirty="0"/>
              <a:t>Avdelningens namn</a:t>
            </a:r>
            <a:br>
              <a:rPr lang="sv-SE" dirty="0"/>
            </a:br>
            <a:r>
              <a:rPr lang="sv-SE" dirty="0"/>
              <a:t>E-post: namn.namnsson@goteborgsregionen.se</a:t>
            </a:r>
            <a:br>
              <a:rPr lang="sv-SE" dirty="0"/>
            </a:br>
            <a:r>
              <a:rPr lang="sv-SE" dirty="0"/>
              <a:t>Telefon: 031–335 00 00</a:t>
            </a:r>
            <a:br>
              <a:rPr lang="sv-SE" dirty="0"/>
            </a:br>
            <a:r>
              <a:rPr lang="sv-SE" dirty="0"/>
              <a:t>www.goteborgsregionen.se</a:t>
            </a:r>
          </a:p>
        </p:txBody>
      </p:sp>
    </p:spTree>
    <p:extLst>
      <p:ext uri="{BB962C8B-B14F-4D97-AF65-F5344CB8AC3E}">
        <p14:creationId xmlns:p14="http://schemas.microsoft.com/office/powerpoint/2010/main" val="371432395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35256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36997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Bildobjekt 3" descr="Göteborgsregionens logotyp">
            <a:extLst>
              <a:ext uri="{FF2B5EF4-FFF2-40B4-BE49-F238E27FC236}">
                <a16:creationId xmlns:a16="http://schemas.microsoft.com/office/drawing/2014/main" id="{87DDBB4F-493A-4B0A-9E37-D9CF21D42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3771" y="-57613"/>
            <a:ext cx="1765846" cy="1249934"/>
          </a:xfrm>
          <a:prstGeom prst="rect">
            <a:avLst/>
          </a:prstGeom>
        </p:spPr>
      </p:pic>
      <p:sp>
        <p:nvSpPr>
          <p:cNvPr id="5" name="Rubrik 1">
            <a:extLst>
              <a:ext uri="{FF2B5EF4-FFF2-40B4-BE49-F238E27FC236}">
                <a16:creationId xmlns:a16="http://schemas.microsoft.com/office/drawing/2014/main" id="{C224A1E5-DA1C-4552-B7A9-BB74AE91790F}"/>
              </a:ext>
            </a:extLst>
          </p:cNvPr>
          <p:cNvSpPr>
            <a:spLocks noGrp="1"/>
          </p:cNvSpPr>
          <p:nvPr>
            <p:ph type="ctrTitle" hasCustomPrompt="1"/>
          </p:nvPr>
        </p:nvSpPr>
        <p:spPr>
          <a:xfrm>
            <a:off x="2038912" y="2066682"/>
            <a:ext cx="7917888" cy="1722370"/>
          </a:xfrm>
          <a:prstGeom prst="rect">
            <a:avLst/>
          </a:prstGeom>
        </p:spPr>
        <p:txBody>
          <a:bodyPr anchor="b" anchorCtr="0"/>
          <a:lstStyle>
            <a:lvl1pPr algn="l">
              <a:defRPr sz="5400">
                <a:solidFill>
                  <a:schemeClr val="tx1"/>
                </a:solidFill>
                <a:latin typeface="Franklin Gothic Medium" panose="020B0603020102020204" pitchFamily="34" charset="0"/>
              </a:defRPr>
            </a:lvl1pPr>
          </a:lstStyle>
          <a:p>
            <a:r>
              <a:rPr lang="sv-SE" dirty="0"/>
              <a:t>Titel på två eller max </a:t>
            </a:r>
            <a:br>
              <a:rPr lang="sv-SE" dirty="0"/>
            </a:br>
            <a:r>
              <a:rPr lang="sv-SE" dirty="0"/>
              <a:t>tre rader, 54 p</a:t>
            </a:r>
          </a:p>
        </p:txBody>
      </p:sp>
      <p:sp>
        <p:nvSpPr>
          <p:cNvPr id="6" name="Platshållare för text 13">
            <a:extLst>
              <a:ext uri="{FF2B5EF4-FFF2-40B4-BE49-F238E27FC236}">
                <a16:creationId xmlns:a16="http://schemas.microsoft.com/office/drawing/2014/main" id="{C0B25248-4809-41CC-AB03-8FBF865D54CC}"/>
              </a:ext>
            </a:extLst>
          </p:cNvPr>
          <p:cNvSpPr>
            <a:spLocks noGrp="1"/>
          </p:cNvSpPr>
          <p:nvPr>
            <p:ph type="body" sz="quarter" idx="11" hasCustomPrompt="1"/>
          </p:nvPr>
        </p:nvSpPr>
        <p:spPr>
          <a:xfrm>
            <a:off x="2056488" y="3822103"/>
            <a:ext cx="7900312" cy="513924"/>
          </a:xfrm>
          <a:prstGeom prst="rect">
            <a:avLst/>
          </a:prstGeom>
        </p:spPr>
        <p:txBody>
          <a:bodyPr/>
          <a:lstStyle>
            <a:lvl1pPr marL="0" indent="0">
              <a:buNone/>
              <a:defRPr sz="2400">
                <a:solidFill>
                  <a:schemeClr val="tx1"/>
                </a:solidFill>
                <a:latin typeface="Franklin Gothic Medium" panose="020B0603020102020204" pitchFamily="34" charset="0"/>
              </a:defRPr>
            </a:lvl1pPr>
            <a:lvl2pPr marL="457200" indent="0">
              <a:buNone/>
              <a:defRPr sz="2400">
                <a:solidFill>
                  <a:schemeClr val="bg1"/>
                </a:solidFill>
                <a:latin typeface="Franklin Gothic Medium" panose="020B0603020102020204" pitchFamily="34" charset="0"/>
              </a:defRPr>
            </a:lvl2pPr>
            <a:lvl3pPr marL="914400" indent="0">
              <a:buNone/>
              <a:defRPr sz="2400">
                <a:solidFill>
                  <a:schemeClr val="bg1"/>
                </a:solidFill>
                <a:latin typeface="Franklin Gothic Medium" panose="020B0603020102020204" pitchFamily="34" charset="0"/>
              </a:defRPr>
            </a:lvl3pPr>
            <a:lvl4pPr marL="1371600" indent="0">
              <a:buNone/>
              <a:defRPr sz="2400">
                <a:solidFill>
                  <a:schemeClr val="bg1"/>
                </a:solidFill>
                <a:latin typeface="Franklin Gothic Medium" panose="020B0603020102020204" pitchFamily="34" charset="0"/>
              </a:defRPr>
            </a:lvl4pPr>
            <a:lvl5pPr marL="1828800" indent="0">
              <a:buNone/>
              <a:defRPr sz="2400">
                <a:solidFill>
                  <a:schemeClr val="bg1"/>
                </a:solidFill>
                <a:latin typeface="Franklin Gothic Medium" panose="020B0603020102020204" pitchFamily="34" charset="0"/>
              </a:defRPr>
            </a:lvl5pPr>
          </a:lstStyle>
          <a:p>
            <a:pPr lvl="0"/>
            <a:r>
              <a:rPr lang="sv-SE" dirty="0"/>
              <a:t>Underrubrik på max en rad kan finnas här, 24p</a:t>
            </a:r>
          </a:p>
        </p:txBody>
      </p:sp>
      <p:sp>
        <p:nvSpPr>
          <p:cNvPr id="7" name="Platshållare för text 13">
            <a:extLst>
              <a:ext uri="{FF2B5EF4-FFF2-40B4-BE49-F238E27FC236}">
                <a16:creationId xmlns:a16="http://schemas.microsoft.com/office/drawing/2014/main" id="{DE2FDF67-7508-4031-A872-A2636F7514EE}"/>
              </a:ext>
            </a:extLst>
          </p:cNvPr>
          <p:cNvSpPr>
            <a:spLocks noGrp="1"/>
          </p:cNvSpPr>
          <p:nvPr>
            <p:ph type="body" sz="quarter" idx="12" hasCustomPrompt="1"/>
          </p:nvPr>
        </p:nvSpPr>
        <p:spPr>
          <a:xfrm>
            <a:off x="2056488" y="4665114"/>
            <a:ext cx="6974623" cy="306279"/>
          </a:xfrm>
          <a:prstGeom prst="rect">
            <a:avLst/>
          </a:prstGeom>
        </p:spPr>
        <p:txBody>
          <a:bodyPr/>
          <a:lstStyle>
            <a:lvl1pPr marL="0" indent="0">
              <a:spcBef>
                <a:spcPts val="600"/>
              </a:spcBef>
              <a:buNone/>
              <a:defRPr sz="1800">
                <a:solidFill>
                  <a:schemeClr val="tx1"/>
                </a:solidFill>
                <a:latin typeface="Franklin Gothic Book" panose="020B0503020102020204" pitchFamily="34" charset="0"/>
              </a:defRPr>
            </a:lvl1pPr>
            <a:lvl2pPr marL="457200" indent="0">
              <a:buNone/>
              <a:defRPr sz="2400">
                <a:solidFill>
                  <a:schemeClr val="bg1"/>
                </a:solidFill>
                <a:latin typeface="Franklin Gothic Medium" panose="020B0603020102020204" pitchFamily="34" charset="0"/>
              </a:defRPr>
            </a:lvl2pPr>
            <a:lvl3pPr marL="914400" indent="0">
              <a:buNone/>
              <a:defRPr sz="2400">
                <a:solidFill>
                  <a:schemeClr val="bg1"/>
                </a:solidFill>
                <a:latin typeface="Franklin Gothic Medium" panose="020B0603020102020204" pitchFamily="34" charset="0"/>
              </a:defRPr>
            </a:lvl3pPr>
            <a:lvl4pPr marL="1371600" indent="0">
              <a:buNone/>
              <a:defRPr sz="2400">
                <a:solidFill>
                  <a:schemeClr val="bg1"/>
                </a:solidFill>
                <a:latin typeface="Franklin Gothic Medium" panose="020B0603020102020204" pitchFamily="34" charset="0"/>
              </a:defRPr>
            </a:lvl4pPr>
            <a:lvl5pPr marL="1828800" indent="0">
              <a:buNone/>
              <a:defRPr sz="2400">
                <a:solidFill>
                  <a:schemeClr val="bg1"/>
                </a:solidFill>
                <a:latin typeface="Franklin Gothic Medium" panose="020B0603020102020204" pitchFamily="34" charset="0"/>
              </a:defRPr>
            </a:lvl5pPr>
          </a:lstStyle>
          <a:p>
            <a:pPr lvl="0"/>
            <a:r>
              <a:rPr lang="sv-SE" dirty="0"/>
              <a:t>Sammanhang och datum då presentationen visas, 18 p</a:t>
            </a:r>
          </a:p>
        </p:txBody>
      </p:sp>
      <p:sp>
        <p:nvSpPr>
          <p:cNvPr id="9" name="Platshållare för text 13">
            <a:extLst>
              <a:ext uri="{FF2B5EF4-FFF2-40B4-BE49-F238E27FC236}">
                <a16:creationId xmlns:a16="http://schemas.microsoft.com/office/drawing/2014/main" id="{E5E8FB10-97D3-4074-A2D1-B70E8DA5956F}"/>
              </a:ext>
            </a:extLst>
          </p:cNvPr>
          <p:cNvSpPr>
            <a:spLocks noGrp="1"/>
          </p:cNvSpPr>
          <p:nvPr>
            <p:ph type="body" sz="quarter" idx="13" hasCustomPrompt="1"/>
          </p:nvPr>
        </p:nvSpPr>
        <p:spPr>
          <a:xfrm>
            <a:off x="2059932" y="5048746"/>
            <a:ext cx="5447179" cy="408332"/>
          </a:xfrm>
          <a:prstGeom prst="rect">
            <a:avLst/>
          </a:prstGeom>
        </p:spPr>
        <p:txBody>
          <a:bodyPr/>
          <a:lstStyle>
            <a:lvl1pPr marL="0" indent="0">
              <a:spcBef>
                <a:spcPts val="600"/>
              </a:spcBef>
              <a:buNone/>
              <a:defRPr sz="1800">
                <a:solidFill>
                  <a:schemeClr val="tx1"/>
                </a:solidFill>
                <a:latin typeface="Franklin Gothic Book" panose="020B0503020102020204" pitchFamily="34" charset="0"/>
              </a:defRPr>
            </a:lvl1pPr>
            <a:lvl2pPr marL="457200" indent="0">
              <a:buNone/>
              <a:defRPr sz="2400">
                <a:solidFill>
                  <a:schemeClr val="bg1"/>
                </a:solidFill>
                <a:latin typeface="Franklin Gothic Medium" panose="020B0603020102020204" pitchFamily="34" charset="0"/>
              </a:defRPr>
            </a:lvl2pPr>
            <a:lvl3pPr marL="914400" indent="0">
              <a:buNone/>
              <a:defRPr sz="2400">
                <a:solidFill>
                  <a:schemeClr val="bg1"/>
                </a:solidFill>
                <a:latin typeface="Franklin Gothic Medium" panose="020B0603020102020204" pitchFamily="34" charset="0"/>
              </a:defRPr>
            </a:lvl3pPr>
            <a:lvl4pPr marL="1371600" indent="0">
              <a:buNone/>
              <a:defRPr sz="2400">
                <a:solidFill>
                  <a:schemeClr val="bg1"/>
                </a:solidFill>
                <a:latin typeface="Franklin Gothic Medium" panose="020B0603020102020204" pitchFamily="34" charset="0"/>
              </a:defRPr>
            </a:lvl4pPr>
            <a:lvl5pPr marL="1828800" indent="0">
              <a:buNone/>
              <a:defRPr sz="2400">
                <a:solidFill>
                  <a:schemeClr val="bg1"/>
                </a:solidFill>
                <a:latin typeface="Franklin Gothic Medium" panose="020B0603020102020204" pitchFamily="34" charset="0"/>
              </a:defRPr>
            </a:lvl5pPr>
          </a:lstStyle>
          <a:p>
            <a:pPr lvl="0"/>
            <a:r>
              <a:rPr lang="sv-SE" dirty="0"/>
              <a:t>Namn Efternamn, titel, 18 p</a:t>
            </a:r>
          </a:p>
        </p:txBody>
      </p:sp>
    </p:spTree>
    <p:extLst>
      <p:ext uri="{BB962C8B-B14F-4D97-AF65-F5344CB8AC3E}">
        <p14:creationId xmlns:p14="http://schemas.microsoft.com/office/powerpoint/2010/main" val="342342542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Titel">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Bildobjekt 6" descr="Göteborgsregionens logotyp">
            <a:extLst>
              <a:ext uri="{FF2B5EF4-FFF2-40B4-BE49-F238E27FC236}">
                <a16:creationId xmlns:a16="http://schemas.microsoft.com/office/drawing/2014/main" id="{A102FB4E-97C7-4F23-962F-81A34F2EF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7448" y="-85261"/>
            <a:ext cx="1861781" cy="1317840"/>
          </a:xfrm>
          <a:prstGeom prst="rect">
            <a:avLst/>
          </a:prstGeom>
        </p:spPr>
      </p:pic>
      <p:sp>
        <p:nvSpPr>
          <p:cNvPr id="9" name="Rubrik 1">
            <a:extLst>
              <a:ext uri="{FF2B5EF4-FFF2-40B4-BE49-F238E27FC236}">
                <a16:creationId xmlns:a16="http://schemas.microsoft.com/office/drawing/2014/main" id="{9C3F90E8-CA22-46CF-8B9E-749C736D72F5}"/>
              </a:ext>
            </a:extLst>
          </p:cNvPr>
          <p:cNvSpPr>
            <a:spLocks noGrp="1"/>
          </p:cNvSpPr>
          <p:nvPr>
            <p:ph type="ctrTitle" hasCustomPrompt="1"/>
          </p:nvPr>
        </p:nvSpPr>
        <p:spPr>
          <a:xfrm>
            <a:off x="2038912" y="2066682"/>
            <a:ext cx="7917888" cy="1722370"/>
          </a:xfrm>
          <a:prstGeom prst="rect">
            <a:avLst/>
          </a:prstGeom>
        </p:spPr>
        <p:txBody>
          <a:bodyPr anchor="b" anchorCtr="0"/>
          <a:lstStyle>
            <a:lvl1pPr algn="l">
              <a:defRPr sz="5400">
                <a:solidFill>
                  <a:schemeClr val="bg1"/>
                </a:solidFill>
                <a:latin typeface="Franklin Gothic Medium" panose="020B0603020102020204" pitchFamily="34" charset="0"/>
              </a:defRPr>
            </a:lvl1pPr>
          </a:lstStyle>
          <a:p>
            <a:r>
              <a:rPr lang="sv-SE" dirty="0"/>
              <a:t>Titel på två eller max </a:t>
            </a:r>
            <a:br>
              <a:rPr lang="sv-SE" dirty="0"/>
            </a:br>
            <a:r>
              <a:rPr lang="sv-SE" dirty="0"/>
              <a:t>tre rader, 54 p</a:t>
            </a:r>
          </a:p>
        </p:txBody>
      </p:sp>
      <p:sp>
        <p:nvSpPr>
          <p:cNvPr id="10" name="Platshållare för text 13">
            <a:extLst>
              <a:ext uri="{FF2B5EF4-FFF2-40B4-BE49-F238E27FC236}">
                <a16:creationId xmlns:a16="http://schemas.microsoft.com/office/drawing/2014/main" id="{BA0FC090-0D87-4781-BFAD-5C1F07531D8B}"/>
              </a:ext>
            </a:extLst>
          </p:cNvPr>
          <p:cNvSpPr>
            <a:spLocks noGrp="1"/>
          </p:cNvSpPr>
          <p:nvPr>
            <p:ph type="body" sz="quarter" idx="11" hasCustomPrompt="1"/>
          </p:nvPr>
        </p:nvSpPr>
        <p:spPr>
          <a:xfrm>
            <a:off x="2056488" y="3822103"/>
            <a:ext cx="7900312" cy="513924"/>
          </a:xfrm>
          <a:prstGeom prst="rect">
            <a:avLst/>
          </a:prstGeom>
        </p:spPr>
        <p:txBody>
          <a:bodyPr/>
          <a:lstStyle>
            <a:lvl1pPr marL="0" indent="0">
              <a:buNone/>
              <a:defRPr sz="2400">
                <a:solidFill>
                  <a:schemeClr val="bg1"/>
                </a:solidFill>
                <a:latin typeface="Franklin Gothic Medium" panose="020B0603020102020204" pitchFamily="34" charset="0"/>
              </a:defRPr>
            </a:lvl1pPr>
            <a:lvl2pPr marL="457200" indent="0">
              <a:buNone/>
              <a:defRPr sz="2400">
                <a:solidFill>
                  <a:schemeClr val="bg1"/>
                </a:solidFill>
                <a:latin typeface="Franklin Gothic Medium" panose="020B0603020102020204" pitchFamily="34" charset="0"/>
              </a:defRPr>
            </a:lvl2pPr>
            <a:lvl3pPr marL="914400" indent="0">
              <a:buNone/>
              <a:defRPr sz="2400">
                <a:solidFill>
                  <a:schemeClr val="bg1"/>
                </a:solidFill>
                <a:latin typeface="Franklin Gothic Medium" panose="020B0603020102020204" pitchFamily="34" charset="0"/>
              </a:defRPr>
            </a:lvl3pPr>
            <a:lvl4pPr marL="1371600" indent="0">
              <a:buNone/>
              <a:defRPr sz="2400">
                <a:solidFill>
                  <a:schemeClr val="bg1"/>
                </a:solidFill>
                <a:latin typeface="Franklin Gothic Medium" panose="020B0603020102020204" pitchFamily="34" charset="0"/>
              </a:defRPr>
            </a:lvl4pPr>
            <a:lvl5pPr marL="1828800" indent="0">
              <a:buNone/>
              <a:defRPr sz="2400">
                <a:solidFill>
                  <a:schemeClr val="bg1"/>
                </a:solidFill>
                <a:latin typeface="Franklin Gothic Medium" panose="020B0603020102020204" pitchFamily="34" charset="0"/>
              </a:defRPr>
            </a:lvl5pPr>
          </a:lstStyle>
          <a:p>
            <a:pPr lvl="0"/>
            <a:r>
              <a:rPr lang="sv-SE" dirty="0"/>
              <a:t>Underrubrik på max en rad kan finnas här, 24p</a:t>
            </a:r>
          </a:p>
        </p:txBody>
      </p:sp>
      <p:sp>
        <p:nvSpPr>
          <p:cNvPr id="12" name="Platshållare för text 13">
            <a:extLst>
              <a:ext uri="{FF2B5EF4-FFF2-40B4-BE49-F238E27FC236}">
                <a16:creationId xmlns:a16="http://schemas.microsoft.com/office/drawing/2014/main" id="{0513B901-66CF-444A-804B-0E93C034D501}"/>
              </a:ext>
            </a:extLst>
          </p:cNvPr>
          <p:cNvSpPr>
            <a:spLocks noGrp="1"/>
          </p:cNvSpPr>
          <p:nvPr>
            <p:ph type="body" sz="quarter" idx="12" hasCustomPrompt="1"/>
          </p:nvPr>
        </p:nvSpPr>
        <p:spPr>
          <a:xfrm>
            <a:off x="2056488" y="4665114"/>
            <a:ext cx="6974623" cy="306279"/>
          </a:xfrm>
          <a:prstGeom prst="rect">
            <a:avLst/>
          </a:prstGeom>
        </p:spPr>
        <p:txBody>
          <a:bodyPr/>
          <a:lstStyle>
            <a:lvl1pPr marL="0" indent="0">
              <a:spcBef>
                <a:spcPts val="600"/>
              </a:spcBef>
              <a:buNone/>
              <a:defRPr sz="1800">
                <a:solidFill>
                  <a:schemeClr val="bg1"/>
                </a:solidFill>
                <a:latin typeface="Franklin Gothic Book" panose="020B0503020102020204" pitchFamily="34" charset="0"/>
              </a:defRPr>
            </a:lvl1pPr>
            <a:lvl2pPr marL="457200" indent="0">
              <a:buNone/>
              <a:defRPr sz="2400">
                <a:solidFill>
                  <a:schemeClr val="bg1"/>
                </a:solidFill>
                <a:latin typeface="Franklin Gothic Medium" panose="020B0603020102020204" pitchFamily="34" charset="0"/>
              </a:defRPr>
            </a:lvl2pPr>
            <a:lvl3pPr marL="914400" indent="0">
              <a:buNone/>
              <a:defRPr sz="2400">
                <a:solidFill>
                  <a:schemeClr val="bg1"/>
                </a:solidFill>
                <a:latin typeface="Franklin Gothic Medium" panose="020B0603020102020204" pitchFamily="34" charset="0"/>
              </a:defRPr>
            </a:lvl3pPr>
            <a:lvl4pPr marL="1371600" indent="0">
              <a:buNone/>
              <a:defRPr sz="2400">
                <a:solidFill>
                  <a:schemeClr val="bg1"/>
                </a:solidFill>
                <a:latin typeface="Franklin Gothic Medium" panose="020B0603020102020204" pitchFamily="34" charset="0"/>
              </a:defRPr>
            </a:lvl4pPr>
            <a:lvl5pPr marL="1828800" indent="0">
              <a:buNone/>
              <a:defRPr sz="2400">
                <a:solidFill>
                  <a:schemeClr val="bg1"/>
                </a:solidFill>
                <a:latin typeface="Franklin Gothic Medium" panose="020B0603020102020204" pitchFamily="34" charset="0"/>
              </a:defRPr>
            </a:lvl5pPr>
          </a:lstStyle>
          <a:p>
            <a:pPr lvl="0"/>
            <a:r>
              <a:rPr lang="sv-SE" dirty="0"/>
              <a:t>Sammanhang och datum då presentationen visas, 18 p</a:t>
            </a:r>
          </a:p>
        </p:txBody>
      </p:sp>
      <p:sp>
        <p:nvSpPr>
          <p:cNvPr id="13" name="Platshållare för text 13">
            <a:extLst>
              <a:ext uri="{FF2B5EF4-FFF2-40B4-BE49-F238E27FC236}">
                <a16:creationId xmlns:a16="http://schemas.microsoft.com/office/drawing/2014/main" id="{7A593C04-1288-4167-8FB2-7BE346F06688}"/>
              </a:ext>
            </a:extLst>
          </p:cNvPr>
          <p:cNvSpPr>
            <a:spLocks noGrp="1"/>
          </p:cNvSpPr>
          <p:nvPr>
            <p:ph type="body" sz="quarter" idx="13" hasCustomPrompt="1"/>
          </p:nvPr>
        </p:nvSpPr>
        <p:spPr>
          <a:xfrm>
            <a:off x="2059932" y="5064244"/>
            <a:ext cx="5447179" cy="408332"/>
          </a:xfrm>
          <a:prstGeom prst="rect">
            <a:avLst/>
          </a:prstGeom>
        </p:spPr>
        <p:txBody>
          <a:bodyPr/>
          <a:lstStyle>
            <a:lvl1pPr marL="0" indent="0">
              <a:spcBef>
                <a:spcPts val="600"/>
              </a:spcBef>
              <a:buNone/>
              <a:defRPr sz="1800">
                <a:solidFill>
                  <a:schemeClr val="bg1"/>
                </a:solidFill>
                <a:latin typeface="Franklin Gothic Book" panose="020B0503020102020204" pitchFamily="34" charset="0"/>
              </a:defRPr>
            </a:lvl1pPr>
            <a:lvl2pPr marL="457200" indent="0">
              <a:buNone/>
              <a:defRPr sz="2400">
                <a:solidFill>
                  <a:schemeClr val="bg1"/>
                </a:solidFill>
                <a:latin typeface="Franklin Gothic Medium" panose="020B0603020102020204" pitchFamily="34" charset="0"/>
              </a:defRPr>
            </a:lvl2pPr>
            <a:lvl3pPr marL="914400" indent="0">
              <a:buNone/>
              <a:defRPr sz="2400">
                <a:solidFill>
                  <a:schemeClr val="bg1"/>
                </a:solidFill>
                <a:latin typeface="Franklin Gothic Medium" panose="020B0603020102020204" pitchFamily="34" charset="0"/>
              </a:defRPr>
            </a:lvl3pPr>
            <a:lvl4pPr marL="1371600" indent="0">
              <a:buNone/>
              <a:defRPr sz="2400">
                <a:solidFill>
                  <a:schemeClr val="bg1"/>
                </a:solidFill>
                <a:latin typeface="Franklin Gothic Medium" panose="020B0603020102020204" pitchFamily="34" charset="0"/>
              </a:defRPr>
            </a:lvl4pPr>
            <a:lvl5pPr marL="1828800" indent="0">
              <a:buNone/>
              <a:defRPr sz="2400">
                <a:solidFill>
                  <a:schemeClr val="bg1"/>
                </a:solidFill>
                <a:latin typeface="Franklin Gothic Medium" panose="020B0603020102020204" pitchFamily="34" charset="0"/>
              </a:defRPr>
            </a:lvl5pPr>
          </a:lstStyle>
          <a:p>
            <a:pPr lvl="0"/>
            <a:r>
              <a:rPr lang="sv-SE" dirty="0"/>
              <a:t>Namn Efternamn, titel, 18 p</a:t>
            </a:r>
          </a:p>
        </p:txBody>
      </p:sp>
    </p:spTree>
    <p:extLst>
      <p:ext uri="{BB962C8B-B14F-4D97-AF65-F5344CB8AC3E}">
        <p14:creationId xmlns:p14="http://schemas.microsoft.com/office/powerpoint/2010/main" val="241002828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Bildobjekt 3" descr="Göteborgsregionens logotyp">
            <a:extLst>
              <a:ext uri="{FF2B5EF4-FFF2-40B4-BE49-F238E27FC236}">
                <a16:creationId xmlns:a16="http://schemas.microsoft.com/office/drawing/2014/main" id="{6666A17E-BDCE-441B-832B-2A40CDBD0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3771" y="-57613"/>
            <a:ext cx="1765846" cy="1249934"/>
          </a:xfrm>
          <a:prstGeom prst="rect">
            <a:avLst/>
          </a:prstGeom>
        </p:spPr>
      </p:pic>
      <p:sp>
        <p:nvSpPr>
          <p:cNvPr id="8" name="Rubrik 1">
            <a:extLst>
              <a:ext uri="{FF2B5EF4-FFF2-40B4-BE49-F238E27FC236}">
                <a16:creationId xmlns:a16="http://schemas.microsoft.com/office/drawing/2014/main" id="{2E328634-912C-429B-89E8-5FFA5645246E}"/>
              </a:ext>
            </a:extLst>
          </p:cNvPr>
          <p:cNvSpPr>
            <a:spLocks noGrp="1"/>
          </p:cNvSpPr>
          <p:nvPr>
            <p:ph type="ctrTitle" hasCustomPrompt="1"/>
          </p:nvPr>
        </p:nvSpPr>
        <p:spPr>
          <a:xfrm>
            <a:off x="2264692" y="2159835"/>
            <a:ext cx="7917888" cy="1629217"/>
          </a:xfrm>
          <a:prstGeom prst="rect">
            <a:avLst/>
          </a:prstGeom>
        </p:spPr>
        <p:txBody>
          <a:bodyPr anchor="b" anchorCtr="0"/>
          <a:lstStyle>
            <a:lvl1pPr algn="l">
              <a:defRPr sz="5400">
                <a:solidFill>
                  <a:schemeClr val="tx1"/>
                </a:solidFill>
                <a:latin typeface="Franklin Gothic Medium" panose="020B0603020102020204" pitchFamily="34" charset="0"/>
              </a:defRPr>
            </a:lvl1pPr>
          </a:lstStyle>
          <a:p>
            <a:r>
              <a:rPr lang="sv-SE" dirty="0"/>
              <a:t>Titel på två eller max </a:t>
            </a:r>
            <a:br>
              <a:rPr lang="sv-SE" dirty="0"/>
            </a:br>
            <a:r>
              <a:rPr lang="sv-SE" dirty="0"/>
              <a:t>tre rader, 54 p</a:t>
            </a:r>
          </a:p>
        </p:txBody>
      </p:sp>
      <p:sp>
        <p:nvSpPr>
          <p:cNvPr id="11" name="Platshållare för text 13">
            <a:extLst>
              <a:ext uri="{FF2B5EF4-FFF2-40B4-BE49-F238E27FC236}">
                <a16:creationId xmlns:a16="http://schemas.microsoft.com/office/drawing/2014/main" id="{B00F6BAB-C01A-4F9E-8526-03E9ACEEA852}"/>
              </a:ext>
            </a:extLst>
          </p:cNvPr>
          <p:cNvSpPr>
            <a:spLocks noGrp="1"/>
          </p:cNvSpPr>
          <p:nvPr>
            <p:ph type="body" sz="quarter" idx="11" hasCustomPrompt="1"/>
          </p:nvPr>
        </p:nvSpPr>
        <p:spPr>
          <a:xfrm>
            <a:off x="2282268" y="3822103"/>
            <a:ext cx="7211688" cy="513924"/>
          </a:xfrm>
          <a:prstGeom prst="rect">
            <a:avLst/>
          </a:prstGeom>
        </p:spPr>
        <p:txBody>
          <a:bodyPr/>
          <a:lstStyle>
            <a:lvl1pPr marL="0" indent="0">
              <a:buNone/>
              <a:defRPr sz="2400">
                <a:solidFill>
                  <a:schemeClr val="tx1"/>
                </a:solidFill>
                <a:latin typeface="Franklin Gothic Medium" panose="020B0603020102020204" pitchFamily="34" charset="0"/>
              </a:defRPr>
            </a:lvl1pPr>
            <a:lvl2pPr marL="457200" indent="0">
              <a:buNone/>
              <a:defRPr sz="2400">
                <a:solidFill>
                  <a:schemeClr val="bg1"/>
                </a:solidFill>
                <a:latin typeface="Franklin Gothic Medium" panose="020B0603020102020204" pitchFamily="34" charset="0"/>
              </a:defRPr>
            </a:lvl2pPr>
            <a:lvl3pPr marL="914400" indent="0">
              <a:buNone/>
              <a:defRPr sz="2400">
                <a:solidFill>
                  <a:schemeClr val="bg1"/>
                </a:solidFill>
                <a:latin typeface="Franklin Gothic Medium" panose="020B0603020102020204" pitchFamily="34" charset="0"/>
              </a:defRPr>
            </a:lvl3pPr>
            <a:lvl4pPr marL="1371600" indent="0">
              <a:buNone/>
              <a:defRPr sz="2400">
                <a:solidFill>
                  <a:schemeClr val="bg1"/>
                </a:solidFill>
                <a:latin typeface="Franklin Gothic Medium" panose="020B0603020102020204" pitchFamily="34" charset="0"/>
              </a:defRPr>
            </a:lvl4pPr>
            <a:lvl5pPr marL="1828800" indent="0">
              <a:buNone/>
              <a:defRPr sz="2400">
                <a:solidFill>
                  <a:schemeClr val="bg1"/>
                </a:solidFill>
                <a:latin typeface="Franklin Gothic Medium" panose="020B0603020102020204" pitchFamily="34" charset="0"/>
              </a:defRPr>
            </a:lvl5pPr>
          </a:lstStyle>
          <a:p>
            <a:pPr lvl="0"/>
            <a:r>
              <a:rPr lang="sv-SE" dirty="0"/>
              <a:t>Underrubrik på max en rad kan finnas här, 24p</a:t>
            </a:r>
          </a:p>
        </p:txBody>
      </p:sp>
      <p:sp>
        <p:nvSpPr>
          <p:cNvPr id="12" name="Platshållare för text 13">
            <a:extLst>
              <a:ext uri="{FF2B5EF4-FFF2-40B4-BE49-F238E27FC236}">
                <a16:creationId xmlns:a16="http://schemas.microsoft.com/office/drawing/2014/main" id="{D3423222-99A4-49C3-A8C0-A1F20ABA9E6E}"/>
              </a:ext>
            </a:extLst>
          </p:cNvPr>
          <p:cNvSpPr>
            <a:spLocks noGrp="1"/>
          </p:cNvSpPr>
          <p:nvPr>
            <p:ph type="body" sz="quarter" idx="12" hasCustomPrompt="1"/>
          </p:nvPr>
        </p:nvSpPr>
        <p:spPr>
          <a:xfrm>
            <a:off x="2282269" y="4665114"/>
            <a:ext cx="6602088" cy="306279"/>
          </a:xfrm>
          <a:prstGeom prst="rect">
            <a:avLst/>
          </a:prstGeom>
        </p:spPr>
        <p:txBody>
          <a:bodyPr/>
          <a:lstStyle>
            <a:lvl1pPr marL="0" indent="0">
              <a:spcBef>
                <a:spcPts val="600"/>
              </a:spcBef>
              <a:buNone/>
              <a:defRPr sz="1800">
                <a:solidFill>
                  <a:schemeClr val="tx1"/>
                </a:solidFill>
                <a:latin typeface="Franklin Gothic Book" panose="020B0503020102020204" pitchFamily="34" charset="0"/>
              </a:defRPr>
            </a:lvl1pPr>
            <a:lvl2pPr marL="457200" indent="0">
              <a:buNone/>
              <a:defRPr sz="2400">
                <a:solidFill>
                  <a:schemeClr val="bg1"/>
                </a:solidFill>
                <a:latin typeface="Franklin Gothic Medium" panose="020B0603020102020204" pitchFamily="34" charset="0"/>
              </a:defRPr>
            </a:lvl2pPr>
            <a:lvl3pPr marL="914400" indent="0">
              <a:buNone/>
              <a:defRPr sz="2400">
                <a:solidFill>
                  <a:schemeClr val="bg1"/>
                </a:solidFill>
                <a:latin typeface="Franklin Gothic Medium" panose="020B0603020102020204" pitchFamily="34" charset="0"/>
              </a:defRPr>
            </a:lvl3pPr>
            <a:lvl4pPr marL="1371600" indent="0">
              <a:buNone/>
              <a:defRPr sz="2400">
                <a:solidFill>
                  <a:schemeClr val="bg1"/>
                </a:solidFill>
                <a:latin typeface="Franklin Gothic Medium" panose="020B0603020102020204" pitchFamily="34" charset="0"/>
              </a:defRPr>
            </a:lvl4pPr>
            <a:lvl5pPr marL="1828800" indent="0">
              <a:buNone/>
              <a:defRPr sz="2400">
                <a:solidFill>
                  <a:schemeClr val="bg1"/>
                </a:solidFill>
                <a:latin typeface="Franklin Gothic Medium" panose="020B0603020102020204" pitchFamily="34" charset="0"/>
              </a:defRPr>
            </a:lvl5pPr>
          </a:lstStyle>
          <a:p>
            <a:pPr lvl="0"/>
            <a:r>
              <a:rPr lang="sv-SE" dirty="0"/>
              <a:t>Sammanhang och datum då presentationen visas, 18 p</a:t>
            </a:r>
          </a:p>
        </p:txBody>
      </p:sp>
      <p:sp>
        <p:nvSpPr>
          <p:cNvPr id="13" name="Platshållare för text 13">
            <a:extLst>
              <a:ext uri="{FF2B5EF4-FFF2-40B4-BE49-F238E27FC236}">
                <a16:creationId xmlns:a16="http://schemas.microsoft.com/office/drawing/2014/main" id="{CCBA6A16-652C-4DB8-A432-953A15F1CD55}"/>
              </a:ext>
            </a:extLst>
          </p:cNvPr>
          <p:cNvSpPr>
            <a:spLocks noGrp="1"/>
          </p:cNvSpPr>
          <p:nvPr>
            <p:ph type="body" sz="quarter" idx="13" hasCustomPrompt="1"/>
          </p:nvPr>
        </p:nvSpPr>
        <p:spPr>
          <a:xfrm>
            <a:off x="2285712" y="5048746"/>
            <a:ext cx="5447179" cy="408332"/>
          </a:xfrm>
          <a:prstGeom prst="rect">
            <a:avLst/>
          </a:prstGeom>
        </p:spPr>
        <p:txBody>
          <a:bodyPr/>
          <a:lstStyle>
            <a:lvl1pPr marL="0" indent="0">
              <a:spcBef>
                <a:spcPts val="600"/>
              </a:spcBef>
              <a:buNone/>
              <a:defRPr sz="1800">
                <a:solidFill>
                  <a:schemeClr val="tx1"/>
                </a:solidFill>
                <a:latin typeface="Franklin Gothic Book" panose="020B0503020102020204" pitchFamily="34" charset="0"/>
              </a:defRPr>
            </a:lvl1pPr>
            <a:lvl2pPr marL="457200" indent="0">
              <a:buNone/>
              <a:defRPr sz="2400">
                <a:solidFill>
                  <a:schemeClr val="bg1"/>
                </a:solidFill>
                <a:latin typeface="Franklin Gothic Medium" panose="020B0603020102020204" pitchFamily="34" charset="0"/>
              </a:defRPr>
            </a:lvl2pPr>
            <a:lvl3pPr marL="914400" indent="0">
              <a:buNone/>
              <a:defRPr sz="2400">
                <a:solidFill>
                  <a:schemeClr val="bg1"/>
                </a:solidFill>
                <a:latin typeface="Franklin Gothic Medium" panose="020B0603020102020204" pitchFamily="34" charset="0"/>
              </a:defRPr>
            </a:lvl3pPr>
            <a:lvl4pPr marL="1371600" indent="0">
              <a:buNone/>
              <a:defRPr sz="2400">
                <a:solidFill>
                  <a:schemeClr val="bg1"/>
                </a:solidFill>
                <a:latin typeface="Franklin Gothic Medium" panose="020B0603020102020204" pitchFamily="34" charset="0"/>
              </a:defRPr>
            </a:lvl4pPr>
            <a:lvl5pPr marL="1828800" indent="0">
              <a:buNone/>
              <a:defRPr sz="2400">
                <a:solidFill>
                  <a:schemeClr val="bg1"/>
                </a:solidFill>
                <a:latin typeface="Franklin Gothic Medium" panose="020B0603020102020204" pitchFamily="34" charset="0"/>
              </a:defRPr>
            </a:lvl5pPr>
          </a:lstStyle>
          <a:p>
            <a:pPr lvl="0"/>
            <a:r>
              <a:rPr lang="sv-SE" dirty="0"/>
              <a:t>Namn Efternamn, titel, 18 p</a:t>
            </a:r>
          </a:p>
        </p:txBody>
      </p:sp>
    </p:spTree>
    <p:extLst>
      <p:ext uri="{BB962C8B-B14F-4D97-AF65-F5344CB8AC3E}">
        <p14:creationId xmlns:p14="http://schemas.microsoft.com/office/powerpoint/2010/main" val="143440012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8.png"/><Relationship Id="rId4" Type="http://schemas.openxmlformats.org/officeDocument/2006/relationships/slideLayout" Target="../slideLayouts/slideLayout3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44.xml"/><Relationship Id="rId7" Type="http://schemas.openxmlformats.org/officeDocument/2006/relationships/theme" Target="../theme/theme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60659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Lst>
  <p:txStyles>
    <p:titleStyle>
      <a:lvl1pPr algn="l" defTabSz="914400" rtl="0" eaLnBrk="1" latinLnBrk="0" hangingPunct="1">
        <a:lnSpc>
          <a:spcPct val="90000"/>
        </a:lnSpc>
        <a:spcBef>
          <a:spcPct val="0"/>
        </a:spcBef>
        <a:buNone/>
        <a:defRPr sz="4000"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57875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Lst>
  <p:txStyles>
    <p:titleStyle>
      <a:lvl1pPr algn="l" defTabSz="914400" rtl="0" eaLnBrk="1" latinLnBrk="0" hangingPunct="1">
        <a:lnSpc>
          <a:spcPct val="90000"/>
        </a:lnSpc>
        <a:spcBef>
          <a:spcPct val="0"/>
        </a:spcBef>
        <a:buNone/>
        <a:defRPr sz="4000"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99146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Lst>
  <p:txStyles>
    <p:titleStyle>
      <a:lvl1pPr algn="l" defTabSz="914400" rtl="0" eaLnBrk="1" latinLnBrk="0" hangingPunct="1">
        <a:lnSpc>
          <a:spcPct val="90000"/>
        </a:lnSpc>
        <a:spcBef>
          <a:spcPct val="0"/>
        </a:spcBef>
        <a:buNone/>
        <a:defRPr sz="4000"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Bildobjekt 14" descr="Göteborgsregionens logotyp">
            <a:extLst>
              <a:ext uri="{FF2B5EF4-FFF2-40B4-BE49-F238E27FC236}">
                <a16:creationId xmlns:a16="http://schemas.microsoft.com/office/drawing/2014/main" id="{757F0D23-5878-469E-8761-52FA729C39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71437" y="5756159"/>
            <a:ext cx="1765846" cy="1249934"/>
          </a:xfrm>
          <a:prstGeom prst="rect">
            <a:avLst/>
          </a:prstGeom>
        </p:spPr>
      </p:pic>
      <p:cxnSp>
        <p:nvCxnSpPr>
          <p:cNvPr id="16" name="Rak koppling 15">
            <a:extLst>
              <a:ext uri="{FF2B5EF4-FFF2-40B4-BE49-F238E27FC236}">
                <a16:creationId xmlns:a16="http://schemas.microsoft.com/office/drawing/2014/main" id="{A1D86E8A-D618-4877-8571-418012BEF4D3}"/>
              </a:ext>
              <a:ext uri="{C183D7F6-B498-43B3-948B-1728B52AA6E4}">
                <adec:decorative xmlns:adec="http://schemas.microsoft.com/office/drawing/2017/decorative" val="1"/>
              </a:ext>
            </a:extLst>
          </p:cNvPr>
          <p:cNvCxnSpPr>
            <a:cxnSpLocks/>
          </p:cNvCxnSpPr>
          <p:nvPr/>
        </p:nvCxnSpPr>
        <p:spPr>
          <a:xfrm>
            <a:off x="3891121" y="5921300"/>
            <a:ext cx="751777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4634188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Lst>
  <p:txStyles>
    <p:titleStyle>
      <a:lvl1pPr algn="l" defTabSz="914400" rtl="0" eaLnBrk="1" latinLnBrk="0" hangingPunct="1">
        <a:lnSpc>
          <a:spcPct val="90000"/>
        </a:lnSpc>
        <a:spcBef>
          <a:spcPct val="0"/>
        </a:spcBef>
        <a:buNone/>
        <a:defRPr sz="4000"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32129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9" r:id="rId6"/>
    <p:sldLayoutId id="2147483810" r:id="rId7"/>
    <p:sldLayoutId id="214748381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descr="Göteborgsregionens logotyp">
            <a:extLst>
              <a:ext uri="{FF2B5EF4-FFF2-40B4-BE49-F238E27FC236}">
                <a16:creationId xmlns:a16="http://schemas.microsoft.com/office/drawing/2014/main" id="{04FF0BED-4B02-45E6-862A-CC266371C3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71437" y="5756159"/>
            <a:ext cx="1765846" cy="1249934"/>
          </a:xfrm>
          <a:prstGeom prst="rect">
            <a:avLst/>
          </a:prstGeom>
        </p:spPr>
      </p:pic>
      <p:cxnSp>
        <p:nvCxnSpPr>
          <p:cNvPr id="12" name="Rak koppling 11">
            <a:extLst>
              <a:ext uri="{FF2B5EF4-FFF2-40B4-BE49-F238E27FC236}">
                <a16:creationId xmlns:a16="http://schemas.microsoft.com/office/drawing/2014/main" id="{C9F49F43-4276-4391-9826-207125DD0160}"/>
              </a:ext>
              <a:ext uri="{C183D7F6-B498-43B3-948B-1728B52AA6E4}">
                <adec:decorative xmlns:adec="http://schemas.microsoft.com/office/drawing/2017/decorative" val="1"/>
              </a:ext>
            </a:extLst>
          </p:cNvPr>
          <p:cNvCxnSpPr>
            <a:cxnSpLocks/>
          </p:cNvCxnSpPr>
          <p:nvPr userDrawn="1"/>
        </p:nvCxnSpPr>
        <p:spPr>
          <a:xfrm>
            <a:off x="773723" y="5921300"/>
            <a:ext cx="1063517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7289584"/>
      </p:ext>
    </p:extLst>
  </p:cSld>
  <p:clrMap bg1="lt1" tx1="dk1" bg2="lt2" tx2="dk2" accent1="accent1" accent2="accent2" accent3="accent3" accent4="accent4" accent5="accent5" accent6="accent6" hlink="hlink" folHlink="folHlink"/>
  <p:sldLayoutIdLst>
    <p:sldLayoutId id="2147483812" r:id="rId1"/>
    <p:sldLayoutId id="2147483757" r:id="rId2"/>
    <p:sldLayoutId id="2147483763" r:id="rId3"/>
    <p:sldLayoutId id="2147483759" r:id="rId4"/>
    <p:sldLayoutId id="2147483792" r:id="rId5"/>
    <p:sldLayoutId id="2147483761" r:id="rId6"/>
    <p:sldLayoutId id="2147483762" r:id="rId7"/>
    <p:sldLayoutId id="2147483756" r:id="rId8"/>
  </p:sldLayoutIdLst>
  <p:txStyles>
    <p:titleStyle>
      <a:lvl1pPr algn="l" defTabSz="914400" rtl="0" eaLnBrk="1" latinLnBrk="0" hangingPunct="1">
        <a:lnSpc>
          <a:spcPct val="90000"/>
        </a:lnSpc>
        <a:spcBef>
          <a:spcPct val="0"/>
        </a:spcBef>
        <a:buNone/>
        <a:defRPr sz="4000"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338505"/>
      </p:ext>
    </p:extLst>
  </p:cSld>
  <p:clrMap bg1="lt1" tx1="dk1" bg2="lt2" tx2="dk2" accent1="accent1" accent2="accent2" accent3="accent3" accent4="accent4" accent5="accent5" accent6="accent6" hlink="hlink" folHlink="folHlink"/>
  <p:sldLayoutIdLst>
    <p:sldLayoutId id="21474838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2A6964AF-7973-43F2-A5AF-D04259FF522D}"/>
              </a:ext>
            </a:extLst>
          </p:cNvPr>
          <p:cNvSpPr txBox="1">
            <a:spLocks/>
          </p:cNvSpPr>
          <p:nvPr userDrawn="1"/>
        </p:nvSpPr>
        <p:spPr>
          <a:xfrm>
            <a:off x="3866737" y="1386039"/>
            <a:ext cx="5965148" cy="72189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Franklin Gothic Medium" panose="020B0603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Franklin Gothic Medium" panose="020B06030201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Franklin Gothic Medium" panose="020B06030201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Medium" panose="020B06030201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Kontakt</a:t>
            </a:r>
          </a:p>
        </p:txBody>
      </p:sp>
      <p:pic>
        <p:nvPicPr>
          <p:cNvPr id="4" name="Bildobjekt 3" descr="Göteborgsregionens logotyp">
            <a:extLst>
              <a:ext uri="{FF2B5EF4-FFF2-40B4-BE49-F238E27FC236}">
                <a16:creationId xmlns:a16="http://schemas.microsoft.com/office/drawing/2014/main" id="{6523EC76-A353-4F1C-8431-6A7999D16E7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71437" y="5756159"/>
            <a:ext cx="1765846" cy="1249934"/>
          </a:xfrm>
          <a:prstGeom prst="rect">
            <a:avLst/>
          </a:prstGeom>
        </p:spPr>
      </p:pic>
      <p:cxnSp>
        <p:nvCxnSpPr>
          <p:cNvPr id="5" name="Rak koppling 4">
            <a:extLst>
              <a:ext uri="{FF2B5EF4-FFF2-40B4-BE49-F238E27FC236}">
                <a16:creationId xmlns:a16="http://schemas.microsoft.com/office/drawing/2014/main" id="{40ABB3AA-7963-48CD-91C4-65AE9188C1FF}"/>
              </a:ext>
              <a:ext uri="{C183D7F6-B498-43B3-948B-1728B52AA6E4}">
                <adec:decorative xmlns:adec="http://schemas.microsoft.com/office/drawing/2017/decorative" val="1"/>
              </a:ext>
            </a:extLst>
          </p:cNvPr>
          <p:cNvCxnSpPr>
            <a:cxnSpLocks/>
          </p:cNvCxnSpPr>
          <p:nvPr userDrawn="1"/>
        </p:nvCxnSpPr>
        <p:spPr>
          <a:xfrm>
            <a:off x="3699641" y="5921300"/>
            <a:ext cx="770925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616942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Lst>
  <p:txStyles>
    <p:titleStyle>
      <a:lvl1pPr algn="l" defTabSz="914400" rtl="0" eaLnBrk="1" latinLnBrk="0" hangingPunct="1">
        <a:lnSpc>
          <a:spcPct val="90000"/>
        </a:lnSpc>
        <a:spcBef>
          <a:spcPct val="0"/>
        </a:spcBef>
        <a:buNone/>
        <a:defRPr sz="4000"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hyperlink" Target="https://etjanster.stockholm.se/Socialradgivningen/" TargetMode="External"/><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hyperlink" Target="https://www.vardanalys.se/om-vardanalys/nyhetsarkiv/1-24/" TargetMode="External"/><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hyperlink" Target="https://kungsbacka.se/innovation/sa-gor-vi-innovation/digitalisering-skapar-nya-mojligheter/digital-infrastruktur-som-mojliggorare" TargetMode="External"/><Relationship Id="rId2" Type="http://schemas.openxmlformats.org/officeDocument/2006/relationships/image" Target="../media/image34.png"/><Relationship Id="rId1" Type="http://schemas.openxmlformats.org/officeDocument/2006/relationships/slideLayout" Target="../slideLayouts/slideLayout34.xml"/><Relationship Id="rId4" Type="http://schemas.openxmlformats.org/officeDocument/2006/relationships/hyperlink" Target="http://kjhfgkjsldhglhdgflkghjflgjhsldfgjhgkldfsjhlfkghgj/"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extra.skr.se/valfardsteknik/exempelpavalfardsteknik/digitalainkop.64554.html" TargetMode="Externa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hyperlink" Target="https://pts.se/digital-inkludering/standarder/kognitiv-tillganglighet/" TargetMode="External"/><Relationship Id="rId2" Type="http://schemas.openxmlformats.org/officeDocument/2006/relationships/hyperlink" Target="https://www.digg.se/webbriktlinjer/" TargetMode="External"/><Relationship Id="rId1" Type="http://schemas.openxmlformats.org/officeDocument/2006/relationships/slideLayout" Target="../slideLayouts/slideLayout34.xml"/><Relationship Id="rId4" Type="http://schemas.openxmlformats.org/officeDocument/2006/relationships/hyperlink" Target="https://www.begripsam.se/om-oss/foreningen-begripsam/projekt-digikog/resultat/rekommendationer"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skr.se/digitaliseringivalfarden/digitaliseringsocialtjansten/digitalabastjansterforsocialtjansten.9033.html" TargetMode="External"/><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hyperlink" Target="https://allagehub.se/webbinarium/digitala-besok/" TargetMode="External"/><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hyperlink" Target="http://kjhfgkjsldhglhdgflkghjflgjhsldfgjhgkldfsjhlfkghgj/" TargetMode="External"/><Relationship Id="rId2" Type="http://schemas.openxmlformats.org/officeDocument/2006/relationships/hyperlink" Target="https://www.huddinge.se/stadsplanering-och-trafik/huddinge-bygger/huddingeanalysen" TargetMode="External"/><Relationship Id="rId1" Type="http://schemas.openxmlformats.org/officeDocument/2006/relationships/slideLayout" Target="../slideLayouts/slideLayout34.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goteborgsregionen.se/projekt/2024-01-17-priis---gemensamt-utforarregister-inom-ifo-och-funktionsstod" TargetMode="Externa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31.sv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31.svg"/></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kungsbacka.se/innovation/sa-gor-vi-innovation/digitalisering-skapar-nya-mojligheter/verklig-nytta-for-dem-vi-ar-till-for" TargetMode="Externa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goteborg.se/wps/portal/start/omsorg-och-stod/stod-i-hemmet/trygghetslarm/ansok-om-trygghetslarm" TargetMode="Externa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hyperlink" Target="https://www.imy.se/publikationer/transkribering-inom-socialtjansten/" TargetMode="External"/><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ai.se/sv/projekt/en-gemensam-digital-assistent-offentlig-sektor" TargetMode="External"/><Relationship Id="rId1" Type="http://schemas.openxmlformats.org/officeDocument/2006/relationships/slideLayout" Target="../slideLayouts/slideLayout34.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hyperlink" Target="https://extra.skr.se/download/18.2af7e1fe199fff01ad16664c/1762163127598/Antikr%C3%A5ngelrapport-MASTER-Oktober_2025.pdf" TargetMode="External"/><Relationship Id="rId2" Type="http://schemas.openxmlformats.org/officeDocument/2006/relationships/image" Target="../media/image38.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deladigitalt.se/" TargetMode="Externa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dela.skr.se/" TargetMode="External"/><Relationship Id="rId1" Type="http://schemas.openxmlformats.org/officeDocument/2006/relationships/slideLayout" Target="../slideLayouts/slideLayout34.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nhoriga.se/metoder-och-verktyg/digitalt-anhorigstod/digital-samtalsgrupp/" TargetMode="Externa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extra.skr.se/valfardsteknik/exempelpavalfardsteknik/mobilatrygghetslarm.64270.html" TargetMode="Externa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valfardsbiblioteket.se/" TargetMode="Externa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B18D3-AFBA-DF66-9EA5-C158020EFC5D}"/>
            </a:ext>
          </a:extLst>
        </p:cNvPr>
        <p:cNvGrpSpPr/>
        <p:nvPr/>
      </p:nvGrpSpPr>
      <p:grpSpPr>
        <a:xfrm>
          <a:off x="0" y="0"/>
          <a:ext cx="0" cy="0"/>
          <a:chOff x="0" y="0"/>
          <a:chExt cx="0" cy="0"/>
        </a:xfrm>
      </p:grpSpPr>
      <p:sp>
        <p:nvSpPr>
          <p:cNvPr id="7" name="Platshållare för text 5">
            <a:extLst>
              <a:ext uri="{FF2B5EF4-FFF2-40B4-BE49-F238E27FC236}">
                <a16:creationId xmlns:a16="http://schemas.microsoft.com/office/drawing/2014/main" id="{EADA7D57-645B-6198-4C83-985D52EF6580}"/>
              </a:ext>
            </a:extLst>
          </p:cNvPr>
          <p:cNvSpPr txBox="1">
            <a:spLocks/>
          </p:cNvSpPr>
          <p:nvPr/>
        </p:nvSpPr>
        <p:spPr>
          <a:xfrm>
            <a:off x="2113638" y="3789052"/>
            <a:ext cx="6974623" cy="306279"/>
          </a:xfrm>
          <a:prstGeom prst="rect">
            <a:avLst/>
          </a:prstGeom>
        </p:spPr>
        <p:txBody>
          <a:bodyPr/>
          <a:lstStyle>
            <a:lvl1pPr marL="0" indent="0" algn="l" defTabSz="914400" rtl="0" eaLnBrk="1" latinLnBrk="0" hangingPunct="1">
              <a:lnSpc>
                <a:spcPct val="90000"/>
              </a:lnSpc>
              <a:spcBef>
                <a:spcPts val="6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Franklin Gothic Medium" panose="020B06030201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Franklin Gothic Medium" panose="020B06030201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Franklin Gothic Medium" panose="020B06030201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Framtaget av arbetsgrupp bestående av deltagare från nätverken Nyckelpersoner Ny Socialtjänstlag och AllAgeHub</a:t>
            </a:r>
          </a:p>
        </p:txBody>
      </p:sp>
      <p:sp>
        <p:nvSpPr>
          <p:cNvPr id="8" name="Rubrik 3">
            <a:extLst>
              <a:ext uri="{FF2B5EF4-FFF2-40B4-BE49-F238E27FC236}">
                <a16:creationId xmlns:a16="http://schemas.microsoft.com/office/drawing/2014/main" id="{1583D2B6-9CDA-A584-374A-D92342E32DEB}"/>
              </a:ext>
            </a:extLst>
          </p:cNvPr>
          <p:cNvSpPr txBox="1">
            <a:spLocks/>
          </p:cNvSpPr>
          <p:nvPr/>
        </p:nvSpPr>
        <p:spPr>
          <a:xfrm>
            <a:off x="1956616" y="2066682"/>
            <a:ext cx="9962588" cy="1722370"/>
          </a:xfrm>
          <a:prstGeom prst="rect">
            <a:avLst/>
          </a:prstGeom>
        </p:spPr>
        <p:txBody>
          <a:bodyPr anchor="b" anchorCtr="0"/>
          <a:lstStyle>
            <a:lvl1pPr algn="l" defTabSz="914400" rtl="0" eaLnBrk="1" latinLnBrk="0" hangingPunct="1">
              <a:lnSpc>
                <a:spcPct val="90000"/>
              </a:lnSpc>
              <a:spcBef>
                <a:spcPct val="0"/>
              </a:spcBef>
              <a:buNone/>
              <a:defRPr sz="5400" kern="1200">
                <a:solidFill>
                  <a:schemeClr val="tx1"/>
                </a:solidFill>
                <a:latin typeface="Franklin Gothic Medium" panose="020B0603020102020204" pitchFamily="34" charset="0"/>
                <a:ea typeface="+mj-ea"/>
                <a:cs typeface="+mj-cs"/>
              </a:defRPr>
            </a:lvl1pPr>
          </a:lstStyle>
          <a:p>
            <a:r>
              <a:rPr lang="sv-SE" sz="4400" dirty="0"/>
              <a:t>Hur digitalisering/välfärdsteknik </a:t>
            </a:r>
          </a:p>
          <a:p>
            <a:r>
              <a:rPr lang="sv-SE" sz="4400" dirty="0"/>
              <a:t>kan användas för att efterleva </a:t>
            </a:r>
          </a:p>
          <a:p>
            <a:r>
              <a:rPr lang="sv-SE" sz="4400" dirty="0"/>
              <a:t>den nya socialtjänstlagen</a:t>
            </a:r>
          </a:p>
        </p:txBody>
      </p:sp>
    </p:spTree>
    <p:extLst>
      <p:ext uri="{BB962C8B-B14F-4D97-AF65-F5344CB8AC3E}">
        <p14:creationId xmlns:p14="http://schemas.microsoft.com/office/powerpoint/2010/main" val="409270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6A0A0-425D-B34E-C1FF-0C9503481EAA}"/>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0CC9FE63-F714-AB4C-1987-C5D3B809C9DB}"/>
              </a:ext>
            </a:extLst>
          </p:cNvPr>
          <p:cNvSpPr txBox="1"/>
          <p:nvPr/>
        </p:nvSpPr>
        <p:spPr>
          <a:xfrm>
            <a:off x="4648220" y="1407226"/>
            <a:ext cx="7016693" cy="5139869"/>
          </a:xfrm>
          <a:prstGeom prst="rect">
            <a:avLst/>
          </a:prstGeom>
          <a:noFill/>
        </p:spPr>
        <p:txBody>
          <a:bodyPr wrap="square" lIns="91440" tIns="45720" rIns="91440" bIns="45720" anchor="t">
            <a:spAutoFit/>
          </a:bodyPr>
          <a:lstStyle/>
          <a:p>
            <a:pPr lvl="1"/>
            <a:r>
              <a:rPr lang="sv-SE" sz="2000" b="1"/>
              <a:t>Vad</a:t>
            </a:r>
          </a:p>
          <a:p>
            <a:pPr lvl="1"/>
            <a:r>
              <a:rPr lang="sv-SE" sz="2000"/>
              <a:t>Ett digitalt självhjälpsstöd hjälper dig att på egen hand utforska dina känslor och reaktioner, samt hur dom påverkar din omgivning. Du får konkreta råd och verktyg som kan hjälpa dig att hantera din situation på ett bättre sätt. </a:t>
            </a:r>
            <a:endParaRPr lang="sv-SE"/>
          </a:p>
          <a:p>
            <a:pPr lvl="1"/>
            <a:endParaRPr lang="sv-SE" sz="2000"/>
          </a:p>
          <a:p>
            <a:pPr lvl="1"/>
            <a:r>
              <a:rPr lang="sv-SE" sz="2000" b="1"/>
              <a:t>Varför</a:t>
            </a:r>
          </a:p>
          <a:p>
            <a:pPr lvl="1"/>
            <a:r>
              <a:rPr lang="sv-SE" sz="2000"/>
              <a:t>Ett digitalt stöd till självhjälp är flexibelt på så sätt att du inte behöver boka tid eller träffa någon fysiskt. Du får tillgång till stödet direkt utan väntetid. Det är anonymt och kostnadsfritt. Du väljer själv vilka delar som är relevanta för dig, och hur mycket tid du vill lägga ner. </a:t>
            </a:r>
            <a:endParaRPr lang="sv-SE"/>
          </a:p>
          <a:p>
            <a:pPr lvl="1"/>
            <a:endParaRPr lang="sv-SE" sz="2000"/>
          </a:p>
          <a:p>
            <a:endParaRPr lang="sv-SE" sz="120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7" name="Bildobjekt 6" descr="En bild som visar clipart, rita, Grafik, skiss&#10;&#10;AI-genererat innehåll kan vara felaktigt.">
            <a:extLst>
              <a:ext uri="{FF2B5EF4-FFF2-40B4-BE49-F238E27FC236}">
                <a16:creationId xmlns:a16="http://schemas.microsoft.com/office/drawing/2014/main" id="{735E4744-1839-470B-A24A-1989E9EB3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45" y="1456789"/>
            <a:ext cx="3381911" cy="3381911"/>
          </a:xfrm>
          <a:prstGeom prst="rect">
            <a:avLst/>
          </a:prstGeom>
        </p:spPr>
      </p:pic>
      <p:sp>
        <p:nvSpPr>
          <p:cNvPr id="2" name="textruta 1">
            <a:extLst>
              <a:ext uri="{FF2B5EF4-FFF2-40B4-BE49-F238E27FC236}">
                <a16:creationId xmlns:a16="http://schemas.microsoft.com/office/drawing/2014/main" id="{C253974A-84A1-ADB0-2F5F-B4F5929CC60D}"/>
              </a:ext>
            </a:extLst>
          </p:cNvPr>
          <p:cNvSpPr txBox="1"/>
          <p:nvPr/>
        </p:nvSpPr>
        <p:spPr>
          <a:xfrm>
            <a:off x="5076240" y="488713"/>
            <a:ext cx="6326909" cy="1138773"/>
          </a:xfrm>
          <a:prstGeom prst="rect">
            <a:avLst/>
          </a:prstGeom>
          <a:noFill/>
        </p:spPr>
        <p:txBody>
          <a:bodyPr wrap="square" rtlCol="0">
            <a:spAutoFit/>
          </a:bodyPr>
          <a:lstStyle/>
          <a:p>
            <a:r>
              <a:rPr lang="sv-SE" sz="4400"/>
              <a:t>Digitalt stöd till självhjälp </a:t>
            </a:r>
            <a:endParaRPr lang="sv-SE" sz="4000"/>
          </a:p>
          <a:p>
            <a:pPr algn="l"/>
            <a:endParaRPr lang="sv-SE" sz="2400"/>
          </a:p>
        </p:txBody>
      </p:sp>
    </p:spTree>
    <p:extLst>
      <p:ext uri="{BB962C8B-B14F-4D97-AF65-F5344CB8AC3E}">
        <p14:creationId xmlns:p14="http://schemas.microsoft.com/office/powerpoint/2010/main" val="3392110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1C514-E8BB-5DFF-A4FA-E8E03F388E65}"/>
            </a:ext>
          </a:extLst>
        </p:cNvPr>
        <p:cNvGrpSpPr/>
        <p:nvPr/>
      </p:nvGrpSpPr>
      <p:grpSpPr>
        <a:xfrm>
          <a:off x="0" y="0"/>
          <a:ext cx="0" cy="0"/>
          <a:chOff x="0" y="0"/>
          <a:chExt cx="0" cy="0"/>
        </a:xfrm>
      </p:grpSpPr>
      <p:pic>
        <p:nvPicPr>
          <p:cNvPr id="6" name="Bildobjekt 5" descr="En bild som visar text, tecknad serie, Rektangel, Teckensnitt&#10;&#10;AI-genererat innehåll kan vara felaktigt.">
            <a:extLst>
              <a:ext uri="{FF2B5EF4-FFF2-40B4-BE49-F238E27FC236}">
                <a16:creationId xmlns:a16="http://schemas.microsoft.com/office/drawing/2014/main" id="{3102F0FC-667B-AEAA-7CBC-48EBEAE7F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698" y="2068326"/>
            <a:ext cx="6905691" cy="3187242"/>
          </a:xfrm>
          <a:prstGeom prst="rect">
            <a:avLst/>
          </a:prstGeom>
        </p:spPr>
      </p:pic>
      <p:sp>
        <p:nvSpPr>
          <p:cNvPr id="4" name="Rubrik 1">
            <a:extLst>
              <a:ext uri="{FF2B5EF4-FFF2-40B4-BE49-F238E27FC236}">
                <a16:creationId xmlns:a16="http://schemas.microsoft.com/office/drawing/2014/main" id="{AB652CE5-C17E-A14D-25B3-4373EACD456E}"/>
              </a:ext>
            </a:extLst>
          </p:cNvPr>
          <p:cNvSpPr>
            <a:spLocks noGrp="1"/>
          </p:cNvSpPr>
          <p:nvPr>
            <p:ph type="title"/>
          </p:nvPr>
        </p:nvSpPr>
        <p:spPr>
          <a:xfrm>
            <a:off x="738188" y="481013"/>
            <a:ext cx="10731500" cy="723900"/>
          </a:xfrm>
        </p:spPr>
        <p:txBody>
          <a:bodyPr anchor="ctr">
            <a:normAutofit/>
          </a:bodyPr>
          <a:lstStyle/>
          <a:p>
            <a:r>
              <a:rPr lang="sv-SE"/>
              <a:t>Socialtjänsten ska vara lätt tillgänglig </a:t>
            </a:r>
          </a:p>
        </p:txBody>
      </p:sp>
      <p:pic>
        <p:nvPicPr>
          <p:cNvPr id="2" name="Bild 1" descr="Linjepil: medsols böj med hel fyllning">
            <a:extLst>
              <a:ext uri="{FF2B5EF4-FFF2-40B4-BE49-F238E27FC236}">
                <a16:creationId xmlns:a16="http://schemas.microsoft.com/office/drawing/2014/main" id="{17A923F2-6E07-241B-951F-D14847EE99B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7164973">
            <a:off x="5298011" y="1463069"/>
            <a:ext cx="914400" cy="914400"/>
          </a:xfrm>
          <a:prstGeom prst="rect">
            <a:avLst/>
          </a:prstGeom>
        </p:spPr>
      </p:pic>
    </p:spTree>
    <p:extLst>
      <p:ext uri="{BB962C8B-B14F-4D97-AF65-F5344CB8AC3E}">
        <p14:creationId xmlns:p14="http://schemas.microsoft.com/office/powerpoint/2010/main" val="29041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C01C4-E0D3-60F6-EC55-52E462F12C87}"/>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04234AA6-7265-B22B-7E68-ABCDBF7ABABC}"/>
              </a:ext>
            </a:extLst>
          </p:cNvPr>
          <p:cNvSpPr txBox="1"/>
          <p:nvPr/>
        </p:nvSpPr>
        <p:spPr>
          <a:xfrm>
            <a:off x="5126959" y="2405636"/>
            <a:ext cx="7016693" cy="2215991"/>
          </a:xfrm>
          <a:prstGeom prst="rect">
            <a:avLst/>
          </a:prstGeom>
          <a:noFill/>
        </p:spPr>
        <p:txBody>
          <a:bodyPr wrap="square" lIns="91440" tIns="45720" rIns="91440" bIns="45720" anchor="t">
            <a:spAutoFit/>
          </a:bodyPr>
          <a:lstStyle/>
          <a:p>
            <a:pPr marL="342900" indent="-342900">
              <a:buFont typeface="Arial" panose="020B0604020202020204" pitchFamily="34" charset="0"/>
              <a:buChar char="•"/>
              <a:defRPr/>
            </a:pPr>
            <a:r>
              <a:rPr lang="sv-SE" sz="2400"/>
              <a:t>Digital samlingsplats för information och rådgivning </a:t>
            </a:r>
          </a:p>
          <a:p>
            <a:pPr marL="342900" indent="-342900">
              <a:buFont typeface="Arial" panose="020B0604020202020204" pitchFamily="34" charset="0"/>
              <a:buChar char="•"/>
              <a:defRPr/>
            </a:pPr>
            <a:r>
              <a:rPr lang="sv-SE" sz="2400"/>
              <a:t>Synlighet i digitala kanaler</a:t>
            </a:r>
          </a:p>
          <a:p>
            <a:pPr marL="342900" lvl="0" indent="-342900">
              <a:buFont typeface="Arial" panose="020B0604020202020204" pitchFamily="34" charset="0"/>
              <a:buChar char="•"/>
              <a:defRPr/>
            </a:pPr>
            <a:r>
              <a:rPr lang="sv-SE" sz="2400">
                <a:solidFill>
                  <a:srgbClr val="000000"/>
                </a:solidFill>
              </a:rPr>
              <a:t>Digital tidsbokning </a:t>
            </a:r>
          </a:p>
          <a:p>
            <a:pPr marL="285750" indent="-285750">
              <a:buFont typeface="Arial" panose="020B0604020202020204" pitchFamily="34" charset="0"/>
              <a:buChar char="•"/>
            </a:pPr>
            <a:endParaRPr lang="sv-SE" sz="240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0" name="textruta 9">
            <a:extLst>
              <a:ext uri="{FF2B5EF4-FFF2-40B4-BE49-F238E27FC236}">
                <a16:creationId xmlns:a16="http://schemas.microsoft.com/office/drawing/2014/main" id="{8C234DBE-E501-1E9C-AE76-804FD54207F2}"/>
              </a:ext>
            </a:extLst>
          </p:cNvPr>
          <p:cNvSpPr txBox="1"/>
          <p:nvPr/>
        </p:nvSpPr>
        <p:spPr>
          <a:xfrm>
            <a:off x="5020639" y="1852670"/>
            <a:ext cx="6097348" cy="584775"/>
          </a:xfrm>
          <a:prstGeom prst="rect">
            <a:avLst/>
          </a:prstGeom>
          <a:noFill/>
        </p:spPr>
        <p:txBody>
          <a:bodyPr wrap="square">
            <a:spAutoFit/>
          </a:bodyPr>
          <a:lstStyle/>
          <a:p>
            <a:pPr lvl="0"/>
            <a:r>
              <a:rPr lang="sv-SE" sz="3200" b="1"/>
              <a:t>Gemensam ingång &amp; vägledning</a:t>
            </a:r>
            <a:endParaRPr kumimoji="0" lang="sv-SE" sz="3200" b="1"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4" name="Bildobjekt 3" descr="En bild som visar rita, text, clipart, design&#10;&#10;AI-genererat innehåll kan vara felaktigt.">
            <a:extLst>
              <a:ext uri="{FF2B5EF4-FFF2-40B4-BE49-F238E27FC236}">
                <a16:creationId xmlns:a16="http://schemas.microsoft.com/office/drawing/2014/main" id="{C0E6FF2D-AC60-C7DB-0F36-ECDB3B9CE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45" y="1456789"/>
            <a:ext cx="3381910" cy="3381910"/>
          </a:xfrm>
          <a:prstGeom prst="rect">
            <a:avLst/>
          </a:prstGeom>
        </p:spPr>
      </p:pic>
    </p:spTree>
    <p:extLst>
      <p:ext uri="{BB962C8B-B14F-4D97-AF65-F5344CB8AC3E}">
        <p14:creationId xmlns:p14="http://schemas.microsoft.com/office/powerpoint/2010/main" val="2558833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DFC39-5219-AD71-79FF-622D328EBA7B}"/>
            </a:ext>
          </a:extLst>
        </p:cNvPr>
        <p:cNvGrpSpPr/>
        <p:nvPr/>
      </p:nvGrpSpPr>
      <p:grpSpPr>
        <a:xfrm>
          <a:off x="0" y="0"/>
          <a:ext cx="0" cy="0"/>
          <a:chOff x="0" y="0"/>
          <a:chExt cx="0" cy="0"/>
        </a:xfrm>
      </p:grpSpPr>
      <p:pic>
        <p:nvPicPr>
          <p:cNvPr id="4" name="Bildobjekt 3" descr="En bild som visar rita, text, clipart, design&#10;&#10;AI-genererat innehåll kan vara felaktigt.">
            <a:extLst>
              <a:ext uri="{FF2B5EF4-FFF2-40B4-BE49-F238E27FC236}">
                <a16:creationId xmlns:a16="http://schemas.microsoft.com/office/drawing/2014/main" id="{BDF6FAC8-A1C5-4A19-0F1B-8C09B2F69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45" y="1456789"/>
            <a:ext cx="3381910" cy="3381910"/>
          </a:xfrm>
          <a:prstGeom prst="rect">
            <a:avLst/>
          </a:prstGeom>
        </p:spPr>
      </p:pic>
      <p:sp>
        <p:nvSpPr>
          <p:cNvPr id="3" name="textruta 2">
            <a:extLst>
              <a:ext uri="{FF2B5EF4-FFF2-40B4-BE49-F238E27FC236}">
                <a16:creationId xmlns:a16="http://schemas.microsoft.com/office/drawing/2014/main" id="{4B6BE75E-F456-D998-93BB-7B747C7E1F7D}"/>
              </a:ext>
            </a:extLst>
          </p:cNvPr>
          <p:cNvSpPr txBox="1"/>
          <p:nvPr/>
        </p:nvSpPr>
        <p:spPr>
          <a:xfrm>
            <a:off x="4648220" y="1719169"/>
            <a:ext cx="7016693" cy="4524315"/>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rgbClr val="000000"/>
                </a:solidFill>
                <a:effectLst/>
                <a:uLnTx/>
                <a:uFillTx/>
                <a:latin typeface="Franklin Gothic Book"/>
                <a:ea typeface="+mn-ea"/>
                <a:cs typeface="+mn-cs"/>
              </a:rPr>
              <a:t>En sida där det samlas information om Socialtjänsten och där invånaren enkelt kan få svar på frågor och kontakta någon för att anonymt ställa sin fråga. Förstudie genomförs av Göteborgsregionen för en samlad plats för GR- kommunerna.</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Varför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rgbClr val="000000"/>
                </a:solidFill>
                <a:effectLst/>
                <a:uLnTx/>
                <a:uFillTx/>
                <a:latin typeface="Franklin Gothic Book"/>
                <a:ea typeface="+mn-ea"/>
                <a:cs typeface="+mn-cs"/>
              </a:rPr>
              <a:t>För att invånaren enklare kan </a:t>
            </a:r>
            <a:r>
              <a:rPr lang="sv-SE" sz="2000">
                <a:solidFill>
                  <a:srgbClr val="000000"/>
                </a:solidFill>
                <a:latin typeface="Franklin Gothic Book"/>
              </a:rPr>
              <a:t>få </a:t>
            </a:r>
            <a:r>
              <a:rPr kumimoji="0" lang="sv-SE" sz="2000" b="0" i="0" u="none" strike="noStrike" kern="1200" cap="none" spc="0" normalizeH="0" baseline="0" noProof="0">
                <a:ln>
                  <a:noFill/>
                </a:ln>
                <a:solidFill>
                  <a:srgbClr val="000000"/>
                </a:solidFill>
                <a:effectLst/>
                <a:uLnTx/>
                <a:uFillTx/>
                <a:latin typeface="Franklin Gothic Book"/>
                <a:ea typeface="+mn-ea"/>
                <a:cs typeface="+mn-cs"/>
              </a:rPr>
              <a:t>svar på frågor och nå socialtjänsten.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hlinkClick r:id="rId3"/>
              </a:rPr>
              <a:t>Kolla in här för exempel</a:t>
            </a:r>
            <a:endParaRPr kumimoji="0" lang="sv-SE" sz="2000" b="1" i="0" u="none" strike="noStrike" kern="1200" cap="none" spc="0" normalizeH="0" baseline="0" noProof="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 name="textruta 1">
            <a:extLst>
              <a:ext uri="{FF2B5EF4-FFF2-40B4-BE49-F238E27FC236}">
                <a16:creationId xmlns:a16="http://schemas.microsoft.com/office/drawing/2014/main" id="{B4507C03-F922-9F5A-F62A-44BE74AE9B09}"/>
              </a:ext>
            </a:extLst>
          </p:cNvPr>
          <p:cNvSpPr txBox="1"/>
          <p:nvPr/>
        </p:nvSpPr>
        <p:spPr>
          <a:xfrm>
            <a:off x="5076240" y="216706"/>
            <a:ext cx="6850438" cy="1815882"/>
          </a:xfrm>
          <a:prstGeom prst="rect">
            <a:avLst/>
          </a:prstGeom>
          <a:noFill/>
        </p:spPr>
        <p:txBody>
          <a:bodyPr wrap="square" rtlCol="0">
            <a:spAutoFit/>
          </a:bodyPr>
          <a:lstStyle/>
          <a:p>
            <a:pPr>
              <a:defRPr/>
            </a:pPr>
            <a:r>
              <a:rPr lang="sv-SE" sz="4400" dirty="0"/>
              <a:t>Digital samlingsplats för information och rådgivning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270686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73903-64E2-E4BE-7338-A85F04EDB5E5}"/>
            </a:ext>
          </a:extLst>
        </p:cNvPr>
        <p:cNvGrpSpPr/>
        <p:nvPr/>
      </p:nvGrpSpPr>
      <p:grpSpPr>
        <a:xfrm>
          <a:off x="0" y="0"/>
          <a:ext cx="0" cy="0"/>
          <a:chOff x="0" y="0"/>
          <a:chExt cx="0" cy="0"/>
        </a:xfrm>
      </p:grpSpPr>
      <p:pic>
        <p:nvPicPr>
          <p:cNvPr id="4" name="Bildobjekt 3" descr="En bild som visar rita, text, clipart, design&#10;&#10;AI-genererat innehåll kan vara felaktigt.">
            <a:extLst>
              <a:ext uri="{FF2B5EF4-FFF2-40B4-BE49-F238E27FC236}">
                <a16:creationId xmlns:a16="http://schemas.microsoft.com/office/drawing/2014/main" id="{303CE7FC-32B3-0C33-5BEE-E80F9B4CF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45" y="1456789"/>
            <a:ext cx="3381910" cy="3381910"/>
          </a:xfrm>
          <a:prstGeom prst="rect">
            <a:avLst/>
          </a:prstGeom>
        </p:spPr>
      </p:pic>
      <p:sp>
        <p:nvSpPr>
          <p:cNvPr id="3" name="textruta 2">
            <a:extLst>
              <a:ext uri="{FF2B5EF4-FFF2-40B4-BE49-F238E27FC236}">
                <a16:creationId xmlns:a16="http://schemas.microsoft.com/office/drawing/2014/main" id="{9A7110D8-F56B-2CDE-C1A0-EC2945A1628D}"/>
              </a:ext>
            </a:extLst>
          </p:cNvPr>
          <p:cNvSpPr txBox="1"/>
          <p:nvPr/>
        </p:nvSpPr>
        <p:spPr>
          <a:xfrm>
            <a:off x="4648220" y="1758335"/>
            <a:ext cx="7016693" cy="4832092"/>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Franklin Gothic Book"/>
                <a:ea typeface="+mn-ea"/>
                <a:cs typeface="+mn-cs"/>
              </a:rPr>
              <a:t>Vad</a:t>
            </a:r>
          </a:p>
          <a:p>
            <a:pPr lvl="1">
              <a:defRPr/>
            </a:pPr>
            <a:r>
              <a:rPr lang="sv-SE" sz="1900" dirty="0">
                <a:solidFill>
                  <a:srgbClr val="000000"/>
                </a:solidFill>
                <a:latin typeface="Franklin Gothic Book"/>
              </a:rPr>
              <a:t>Med hjälp av digitala kanaler, som exempelvis sociala medier, finns det nya möjligheter att nå ut med information om socialtjänstens arbete till nya målgrupper. </a:t>
            </a:r>
            <a:endParaRPr lang="sv-SE" sz="1900" dirty="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Franklin Gothic Book"/>
                <a:ea typeface="+mn-ea"/>
                <a:cs typeface="+mn-cs"/>
              </a:rPr>
              <a:t>Varför</a:t>
            </a:r>
          </a:p>
          <a:p>
            <a:pPr lvl="1">
              <a:defRPr/>
            </a:pPr>
            <a:r>
              <a:rPr lang="sv-SE" sz="1900" dirty="0">
                <a:solidFill>
                  <a:srgbClr val="000000"/>
                </a:solidFill>
                <a:latin typeface="Franklin Gothic Book"/>
              </a:rPr>
              <a:t>Att ha kunskap om socialtjänsten har betydelse för hur stort förtroende man känner och hur benägen man är att vända sig dit. Varannan person i befolkningen har ingen klar uppfattning om hur socialtjänstens arbete med barn, unga och familjer fungerar. </a:t>
            </a:r>
            <a:endParaRPr lang="sv-SE" sz="1900" dirty="0"/>
          </a:p>
          <a:p>
            <a:pPr marL="457200" marR="0" lvl="1" indent="0" algn="l" defTabSz="914400">
              <a:lnSpc>
                <a:spcPct val="100000"/>
              </a:lnSpc>
              <a:spcBef>
                <a:spcPts val="0"/>
              </a:spcBef>
              <a:spcAft>
                <a:spcPts val="0"/>
              </a:spcAft>
              <a:buClrTx/>
              <a:buSzTx/>
              <a:buFontTx/>
              <a:buNone/>
              <a:tabLst/>
              <a:defRPr/>
            </a:pPr>
            <a:endParaRPr lang="sv-SE" sz="2000" b="0" i="0" u="none" strike="noStrike" kern="1200" cap="none" spc="0" normalizeH="0" baseline="0" noProof="0" dirty="0">
              <a:ln>
                <a:noFill/>
              </a:ln>
              <a:solidFill>
                <a:srgbClr val="000000"/>
              </a:solidFill>
              <a:effectLst/>
              <a:uLnTx/>
              <a:uFillTx/>
              <a:latin typeface="Franklin Gothic Book"/>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Franklin Gothic Book"/>
                <a:ea typeface="+mn-ea"/>
                <a:cs typeface="+mn-cs"/>
                <a:hlinkClick r:id="rId3"/>
              </a:rPr>
              <a:t>Kolla in här för exempel</a:t>
            </a:r>
            <a:endParaRPr lang="sv-SE" sz="2000" b="1" i="0" u="none" strike="noStrike" kern="1200" cap="none" spc="0" normalizeH="0" baseline="0" noProof="0" dirty="0">
              <a:ln>
                <a:noFill/>
              </a:ln>
              <a:solidFill>
                <a:srgbClr val="000000"/>
              </a:solidFill>
              <a:effectLst/>
              <a:uLnTx/>
              <a:uFillTx/>
              <a:latin typeface="Franklin Gothic Boo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2" name="textruta 1">
            <a:extLst>
              <a:ext uri="{FF2B5EF4-FFF2-40B4-BE49-F238E27FC236}">
                <a16:creationId xmlns:a16="http://schemas.microsoft.com/office/drawing/2014/main" id="{FDD85BC4-3EB1-DE6A-49BE-630D68923A64}"/>
              </a:ext>
            </a:extLst>
          </p:cNvPr>
          <p:cNvSpPr txBox="1"/>
          <p:nvPr/>
        </p:nvSpPr>
        <p:spPr>
          <a:xfrm>
            <a:off x="5076240" y="241516"/>
            <a:ext cx="632690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srgbClr val="000000"/>
                </a:solidFill>
                <a:effectLst/>
                <a:uLnTx/>
                <a:uFillTx/>
                <a:latin typeface="Franklin Gothic Book"/>
                <a:ea typeface="+mn-ea"/>
                <a:cs typeface="+mn-cs"/>
              </a:rPr>
              <a:t>Synlighet i digitala kanaler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523888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EBC06-C201-AE8A-76B8-37130A2E1AFC}"/>
            </a:ext>
          </a:extLst>
        </p:cNvPr>
        <p:cNvGrpSpPr/>
        <p:nvPr/>
      </p:nvGrpSpPr>
      <p:grpSpPr>
        <a:xfrm>
          <a:off x="0" y="0"/>
          <a:ext cx="0" cy="0"/>
          <a:chOff x="0" y="0"/>
          <a:chExt cx="0" cy="0"/>
        </a:xfrm>
      </p:grpSpPr>
      <p:pic>
        <p:nvPicPr>
          <p:cNvPr id="4" name="Bildobjekt 3" descr="En bild som visar rita, text, clipart, design&#10;&#10;AI-genererat innehåll kan vara felaktigt.">
            <a:extLst>
              <a:ext uri="{FF2B5EF4-FFF2-40B4-BE49-F238E27FC236}">
                <a16:creationId xmlns:a16="http://schemas.microsoft.com/office/drawing/2014/main" id="{7CA1777D-CBCC-5491-1362-D6E0FDD32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45" y="1456789"/>
            <a:ext cx="3381910" cy="3381910"/>
          </a:xfrm>
          <a:prstGeom prst="rect">
            <a:avLst/>
          </a:prstGeom>
        </p:spPr>
      </p:pic>
      <p:sp>
        <p:nvSpPr>
          <p:cNvPr id="3" name="textruta 2">
            <a:extLst>
              <a:ext uri="{FF2B5EF4-FFF2-40B4-BE49-F238E27FC236}">
                <a16:creationId xmlns:a16="http://schemas.microsoft.com/office/drawing/2014/main" id="{A57D1DA2-75D3-DECA-64D4-8D164A657234}"/>
              </a:ext>
            </a:extLst>
          </p:cNvPr>
          <p:cNvSpPr txBox="1"/>
          <p:nvPr/>
        </p:nvSpPr>
        <p:spPr>
          <a:xfrm>
            <a:off x="4648220" y="1730194"/>
            <a:ext cx="7016693" cy="4216539"/>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rgbClr val="000000"/>
                </a:solidFill>
                <a:effectLst/>
                <a:uLnTx/>
                <a:uFillTx/>
                <a:latin typeface="Franklin Gothic Book"/>
                <a:ea typeface="+mn-ea"/>
                <a:cs typeface="+mn-cs"/>
              </a:rPr>
              <a:t>Möjlighet för personal eller invånaren att boka tider och att kunna få påminnelser om tiden innan bokat besök.</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Varför</a:t>
            </a:r>
          </a:p>
          <a:p>
            <a:pPr lvl="1">
              <a:defRPr/>
            </a:pPr>
            <a:r>
              <a:rPr lang="sv-SE" sz="2000">
                <a:solidFill>
                  <a:srgbClr val="000000"/>
                </a:solidFill>
                <a:latin typeface="Franklin Gothic Book"/>
              </a:rPr>
              <a:t>Öka möjligheten för invånaren att själv boka tid vilket också gör verksamheten mer tillgänglig utanför kontorstid. En tidsbokning digitalt medför att den enskilde inte behöver anpassa sig till specifika telefontider.</a:t>
            </a:r>
            <a:endParaRPr lang="sv-SE" sz="2000" b="0" i="0" u="none" strike="noStrike" kern="1200" cap="none" spc="0" normalizeH="0" baseline="0" noProof="0">
              <a:ln>
                <a:noFill/>
              </a:ln>
              <a:solidFill>
                <a:srgbClr val="000000"/>
              </a:solidFill>
              <a:effectLst/>
              <a:uLnTx/>
              <a:uFillTx/>
              <a:latin typeface="Franklin Gothic Book"/>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sv-SE" sz="2000" b="0" i="0" u="none" strike="noStrike" kern="1200" cap="none" spc="0" normalizeH="0" baseline="0" noProof="0">
              <a:ln>
                <a:noFill/>
              </a:ln>
              <a:solidFill>
                <a:srgbClr val="000000"/>
              </a:solidFill>
              <a:effectLst/>
              <a:uLnTx/>
              <a:uFillTx/>
              <a:latin typeface="Franklin Gothic Book"/>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hlinkClick r:id="rId3"/>
              </a:rPr>
              <a:t>Kolla in här för exempel</a:t>
            </a:r>
            <a:endParaRPr lang="sv-SE" sz="2000" b="1" i="0" u="none" strike="noStrike" kern="1200" cap="none" spc="0" normalizeH="0" baseline="0" noProof="0">
              <a:ln>
                <a:noFill/>
              </a:ln>
              <a:solidFill>
                <a:srgbClr val="000000"/>
              </a:solidFill>
              <a:effectLst/>
              <a:uLnTx/>
              <a:uFillTx/>
              <a:latin typeface="Franklin Gothic Book"/>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 name="textruta 1">
            <a:extLst>
              <a:ext uri="{FF2B5EF4-FFF2-40B4-BE49-F238E27FC236}">
                <a16:creationId xmlns:a16="http://schemas.microsoft.com/office/drawing/2014/main" id="{4A271370-8676-7C93-5A4E-2D69FF67FBB8}"/>
              </a:ext>
            </a:extLst>
          </p:cNvPr>
          <p:cNvSpPr txBox="1"/>
          <p:nvPr/>
        </p:nvSpPr>
        <p:spPr>
          <a:xfrm>
            <a:off x="5076240" y="811681"/>
            <a:ext cx="632690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a:ln>
                  <a:noFill/>
                </a:ln>
                <a:solidFill>
                  <a:srgbClr val="000000"/>
                </a:solidFill>
                <a:effectLst/>
                <a:uLnTx/>
                <a:uFillTx/>
                <a:latin typeface="Franklin Gothic Book"/>
                <a:ea typeface="+mn-ea"/>
                <a:cs typeface="+mn-cs"/>
              </a:rPr>
              <a:t>Digital tidsbokning </a:t>
            </a:r>
            <a:endParaRPr kumimoji="0" lang="sv-SE" sz="2400" b="0" i="0" u="none" strike="noStrike" kern="1200" cap="none" spc="0" normalizeH="0" baseline="0" noProof="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18456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62FE7-4DF1-718B-016C-A5FABACBA556}"/>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BE5AC631-A7DE-D9B9-3EAE-E8D1E2810EBE}"/>
              </a:ext>
            </a:extLst>
          </p:cNvPr>
          <p:cNvSpPr txBox="1"/>
          <p:nvPr/>
        </p:nvSpPr>
        <p:spPr>
          <a:xfrm>
            <a:off x="5126959" y="2405636"/>
            <a:ext cx="7016693" cy="64633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kumimoji="0" lang="sv-SE" sz="1800" b="0" i="0" u="none" strike="noStrike" kern="1200" cap="none" spc="0" normalizeH="0" baseline="0" noProof="0">
                <a:ln>
                  <a:noFill/>
                </a:ln>
                <a:solidFill>
                  <a:srgbClr val="000000"/>
                </a:solidFill>
                <a:effectLst/>
                <a:uLnTx/>
                <a:uFillTx/>
                <a:latin typeface="Franklin Gothic Book"/>
                <a:ea typeface="+mn-ea"/>
                <a:cs typeface="+mn-cs"/>
              </a:rPr>
              <a:t>Digitala inköp</a:t>
            </a:r>
          </a:p>
          <a:p>
            <a:pPr marL="285750" indent="-285750">
              <a:buFont typeface="Arial" panose="020B0604020202020204" pitchFamily="34" charset="0"/>
              <a:buChar char="•"/>
            </a:pPr>
            <a:r>
              <a:rPr kumimoji="0" lang="sv-SE" sz="1800" b="0" i="0" u="none" strike="noStrike" kern="1200" cap="none" spc="0" normalizeH="0" baseline="0" noProof="0">
                <a:ln>
                  <a:noFill/>
                </a:ln>
                <a:solidFill>
                  <a:srgbClr val="000000"/>
                </a:solidFill>
                <a:effectLst/>
                <a:uLnTx/>
                <a:uFillTx/>
                <a:latin typeface="Franklin Gothic Book"/>
                <a:ea typeface="+mn-ea"/>
                <a:cs typeface="+mn-cs"/>
              </a:rPr>
              <a:t>Digital rådgivning</a:t>
            </a:r>
          </a:p>
        </p:txBody>
      </p:sp>
      <p:sp>
        <p:nvSpPr>
          <p:cNvPr id="10" name="textruta 9">
            <a:extLst>
              <a:ext uri="{FF2B5EF4-FFF2-40B4-BE49-F238E27FC236}">
                <a16:creationId xmlns:a16="http://schemas.microsoft.com/office/drawing/2014/main" id="{E8ABCE25-040A-85B4-A3F4-010AF5FE0CF1}"/>
              </a:ext>
            </a:extLst>
          </p:cNvPr>
          <p:cNvSpPr txBox="1"/>
          <p:nvPr/>
        </p:nvSpPr>
        <p:spPr>
          <a:xfrm>
            <a:off x="5020639" y="1852670"/>
            <a:ext cx="609734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000000"/>
                </a:solidFill>
                <a:effectLst/>
                <a:uLnTx/>
                <a:uFillTx/>
                <a:latin typeface="Franklin Gothic Book"/>
                <a:ea typeface="+mn-ea"/>
                <a:cs typeface="+mn-cs"/>
              </a:rPr>
              <a:t>Stöd för självständighet</a:t>
            </a:r>
          </a:p>
        </p:txBody>
      </p:sp>
      <p:pic>
        <p:nvPicPr>
          <p:cNvPr id="2" name="Bildobjekt 1" descr="En bild som visar rita, text, clipart, design&#10;&#10;AI-genererat innehåll kan vara felaktigt.">
            <a:extLst>
              <a:ext uri="{FF2B5EF4-FFF2-40B4-BE49-F238E27FC236}">
                <a16:creationId xmlns:a16="http://schemas.microsoft.com/office/drawing/2014/main" id="{CD705730-B7C5-0326-6E6C-73168E7EF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45" y="1456789"/>
            <a:ext cx="3381910" cy="3381910"/>
          </a:xfrm>
          <a:prstGeom prst="rect">
            <a:avLst/>
          </a:prstGeom>
        </p:spPr>
      </p:pic>
    </p:spTree>
    <p:extLst>
      <p:ext uri="{BB962C8B-B14F-4D97-AF65-F5344CB8AC3E}">
        <p14:creationId xmlns:p14="http://schemas.microsoft.com/office/powerpoint/2010/main" val="2574611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135D6-6BAE-A807-FD3A-8DF1C16E8C59}"/>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4FAA7BBD-7329-9A0A-4F2F-99FC0244558D}"/>
              </a:ext>
            </a:extLst>
          </p:cNvPr>
          <p:cNvSpPr txBox="1"/>
          <p:nvPr/>
        </p:nvSpPr>
        <p:spPr>
          <a:xfrm>
            <a:off x="4648220" y="1905967"/>
            <a:ext cx="7016693" cy="3908762"/>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sv-SE" sz="2000" b="0" i="0">
                <a:solidFill>
                  <a:srgbClr val="222222"/>
                </a:solidFill>
                <a:effectLst/>
              </a:rPr>
              <a:t>Digitala inköp innebär att inköpet sker digitalt och ersätter det fysiska besöket i butik. </a:t>
            </a:r>
            <a:r>
              <a:rPr lang="sv-SE" sz="2000">
                <a:solidFill>
                  <a:srgbClr val="222222"/>
                </a:solidFill>
              </a:rPr>
              <a:t>Kommuner kan erbjuda stöd för att lära invånare att genomföra inköpet självständigt.</a:t>
            </a:r>
            <a:endParaRPr lang="sv-SE" sz="2000" b="0" i="0">
              <a:solidFill>
                <a:srgbClr val="222222"/>
              </a:solidFill>
              <a:effectLst/>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Varför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sv-SE" sz="2000" b="0" i="0">
                <a:solidFill>
                  <a:srgbClr val="222222"/>
                </a:solidFill>
                <a:effectLst/>
              </a:rPr>
              <a:t>Digitala inköp ökar både den enskildes självständighet, aktivitet och delaktighet i samhällslivet.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hlinkClick r:id="rId2"/>
              </a:rPr>
              <a:t>Kolla in här för exempel</a:t>
            </a:r>
            <a:endParaRPr kumimoji="0" lang="sv-SE" sz="2000" b="1" i="0" u="none" strike="noStrike" kern="1200" cap="none" spc="0" normalizeH="0" baseline="0" noProof="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 name="textruta 1">
            <a:extLst>
              <a:ext uri="{FF2B5EF4-FFF2-40B4-BE49-F238E27FC236}">
                <a16:creationId xmlns:a16="http://schemas.microsoft.com/office/drawing/2014/main" id="{B120660E-42DC-05EA-EFEE-C55050A6E0E8}"/>
              </a:ext>
            </a:extLst>
          </p:cNvPr>
          <p:cNvSpPr txBox="1"/>
          <p:nvPr/>
        </p:nvSpPr>
        <p:spPr>
          <a:xfrm>
            <a:off x="5076240" y="909049"/>
            <a:ext cx="6588673"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a:ln>
                  <a:noFill/>
                </a:ln>
                <a:solidFill>
                  <a:srgbClr val="000000"/>
                </a:solidFill>
                <a:effectLst/>
                <a:uLnTx/>
                <a:uFillTx/>
                <a:latin typeface="Franklin Gothic Book"/>
                <a:ea typeface="+mn-ea"/>
                <a:cs typeface="+mn-cs"/>
              </a:rPr>
              <a:t>Digitala inköp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4" name="Bildobjekt 3" descr="En bild som visar rita, text, clipart, design&#10;&#10;AI-genererat innehåll kan vara felaktigt.">
            <a:extLst>
              <a:ext uri="{FF2B5EF4-FFF2-40B4-BE49-F238E27FC236}">
                <a16:creationId xmlns:a16="http://schemas.microsoft.com/office/drawing/2014/main" id="{10311501-2260-8E7E-4339-BE4EED693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45" y="1456789"/>
            <a:ext cx="3381910" cy="3381910"/>
          </a:xfrm>
          <a:prstGeom prst="rect">
            <a:avLst/>
          </a:prstGeom>
        </p:spPr>
      </p:pic>
    </p:spTree>
    <p:extLst>
      <p:ext uri="{BB962C8B-B14F-4D97-AF65-F5344CB8AC3E}">
        <p14:creationId xmlns:p14="http://schemas.microsoft.com/office/powerpoint/2010/main" val="572324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BFB52-A28B-182D-27C4-B704B78DB844}"/>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B966EB43-0D5C-3880-1721-D6C80F749196}"/>
              </a:ext>
            </a:extLst>
          </p:cNvPr>
          <p:cNvSpPr txBox="1"/>
          <p:nvPr/>
        </p:nvSpPr>
        <p:spPr>
          <a:xfrm>
            <a:off x="4648220" y="1885850"/>
            <a:ext cx="7016693" cy="4339650"/>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Vad</a:t>
            </a:r>
          </a:p>
          <a:p>
            <a:pPr lvl="1">
              <a:defRPr/>
            </a:pPr>
            <a:r>
              <a:rPr lang="sv-SE" sz="2000">
                <a:solidFill>
                  <a:srgbClr val="000000"/>
                </a:solidFill>
                <a:latin typeface="Franklin Gothic Book"/>
              </a:rPr>
              <a:t>Digital r</a:t>
            </a:r>
            <a:r>
              <a:rPr lang="sv-SE" sz="2000">
                <a:solidFill>
                  <a:srgbClr val="000000"/>
                </a:solidFill>
                <a:latin typeface="Franklin Gothic Book"/>
                <a:ea typeface="+mn-ea"/>
                <a:cs typeface="+mn-cs"/>
              </a:rPr>
              <a:t>ådgi</a:t>
            </a:r>
            <a:r>
              <a:rPr lang="sv-SE" sz="2000">
                <a:solidFill>
                  <a:srgbClr val="000000"/>
                </a:solidFill>
                <a:latin typeface="Franklin Gothic Book"/>
              </a:rPr>
              <a:t>vning kan erbjudas </a:t>
            </a:r>
            <a:r>
              <a:rPr lang="sv-SE" sz="2000">
                <a:solidFill>
                  <a:srgbClr val="000000"/>
                </a:solidFill>
              </a:rPr>
              <a:t>av kommunen </a:t>
            </a:r>
            <a:r>
              <a:rPr lang="sv-SE" sz="2000">
                <a:solidFill>
                  <a:srgbClr val="000000"/>
                </a:solidFill>
                <a:latin typeface="Franklin Gothic Book"/>
              </a:rPr>
              <a:t>i många olika delar. T.ex. Budget- och skuldrådgivning  </a:t>
            </a:r>
            <a:endParaRPr lang="sv-SE">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Varför</a:t>
            </a:r>
          </a:p>
          <a:p>
            <a:pPr lvl="1">
              <a:defRPr/>
            </a:pPr>
            <a:r>
              <a:rPr lang="sv-SE" sz="2000"/>
              <a:t>Genom att möjliggöra digital rådgivning ges invånare möjlighet att söka hjälp digitalt. Det kan minska tröskeln att söka hjälp, är enklare att nå invånare innan problemen vuxit sig stora och invånare behöver inte hamna på väntelista för att få hjälp.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sv-SE" sz="2000" b="1" i="0" u="none" strike="noStrike" kern="1200" cap="none" spc="0" normalizeH="0" baseline="0" noProof="0">
              <a:ln>
                <a:noFill/>
              </a:ln>
              <a:solidFill>
                <a:srgbClr val="000000"/>
              </a:solidFill>
              <a:effectLst/>
              <a:uLnTx/>
              <a:uFillTx/>
              <a:latin typeface="Franklin Gothic Book"/>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 name="textruta 1">
            <a:extLst>
              <a:ext uri="{FF2B5EF4-FFF2-40B4-BE49-F238E27FC236}">
                <a16:creationId xmlns:a16="http://schemas.microsoft.com/office/drawing/2014/main" id="{3B2B07B5-0470-0FBB-6709-AF8F54391908}"/>
              </a:ext>
            </a:extLst>
          </p:cNvPr>
          <p:cNvSpPr txBox="1"/>
          <p:nvPr/>
        </p:nvSpPr>
        <p:spPr>
          <a:xfrm>
            <a:off x="5076240" y="1062506"/>
            <a:ext cx="6326909"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a:ln>
                  <a:noFill/>
                </a:ln>
                <a:solidFill>
                  <a:srgbClr val="000000"/>
                </a:solidFill>
                <a:effectLst/>
                <a:uLnTx/>
                <a:uFillTx/>
                <a:latin typeface="Franklin Gothic Book"/>
                <a:ea typeface="+mn-ea"/>
                <a:cs typeface="+mn-cs"/>
              </a:rPr>
              <a:t>Digital rådgivning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4" name="Bildobjekt 3" descr="En bild som visar rita, text, clipart, design&#10;&#10;AI-genererat innehåll kan vara felaktigt.">
            <a:extLst>
              <a:ext uri="{FF2B5EF4-FFF2-40B4-BE49-F238E27FC236}">
                <a16:creationId xmlns:a16="http://schemas.microsoft.com/office/drawing/2014/main" id="{194668D5-F0FC-F7B0-9205-9F02586A9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45" y="1456789"/>
            <a:ext cx="3381910" cy="3381910"/>
          </a:xfrm>
          <a:prstGeom prst="rect">
            <a:avLst/>
          </a:prstGeom>
        </p:spPr>
      </p:pic>
    </p:spTree>
    <p:extLst>
      <p:ext uri="{BB962C8B-B14F-4D97-AF65-F5344CB8AC3E}">
        <p14:creationId xmlns:p14="http://schemas.microsoft.com/office/powerpoint/2010/main" val="3508424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66135-A461-9054-6CEB-76460BD81928}"/>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8D4F24BB-E574-2242-30BE-213D65EF1D13}"/>
              </a:ext>
            </a:extLst>
          </p:cNvPr>
          <p:cNvSpPr txBox="1"/>
          <p:nvPr/>
        </p:nvSpPr>
        <p:spPr>
          <a:xfrm>
            <a:off x="5126959" y="2405636"/>
            <a:ext cx="7016693" cy="830997"/>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solidFill>
                  <a:srgbClr val="000000"/>
                </a:solidFill>
                <a:latin typeface="Franklin Gothic Book"/>
              </a:rPr>
              <a:t>Säkra d</a:t>
            </a:r>
            <a:r>
              <a:rPr kumimoji="0" lang="sv-SE" sz="2400" b="0" i="0" u="none" strike="noStrike" kern="1200" cap="none" spc="0" normalizeH="0" baseline="0" noProof="0" err="1">
                <a:ln>
                  <a:noFill/>
                </a:ln>
                <a:solidFill>
                  <a:srgbClr val="000000"/>
                </a:solidFill>
                <a:effectLst/>
                <a:uLnTx/>
                <a:uFillTx/>
                <a:latin typeface="Franklin Gothic Book"/>
                <a:ea typeface="+mn-ea"/>
                <a:cs typeface="+mn-cs"/>
              </a:rPr>
              <a:t>igitala</a:t>
            </a:r>
            <a:r>
              <a:rPr kumimoji="0" lang="sv-SE" sz="2400" b="0" i="0" u="none" strike="noStrike" kern="1200" cap="none" spc="0" normalizeH="0" baseline="0" noProof="0">
                <a:ln>
                  <a:noFill/>
                </a:ln>
                <a:solidFill>
                  <a:srgbClr val="000000"/>
                </a:solidFill>
                <a:effectLst/>
                <a:uLnTx/>
                <a:uFillTx/>
                <a:latin typeface="Franklin Gothic Book"/>
                <a:ea typeface="+mn-ea"/>
                <a:cs typeface="+mn-cs"/>
              </a:rPr>
              <a:t> möten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solidFill>
                  <a:srgbClr val="000000"/>
                </a:solidFill>
                <a:latin typeface="Franklin Gothic Book"/>
              </a:rPr>
              <a:t>Digitala besök</a:t>
            </a:r>
            <a:endParaRPr kumimoji="0" lang="sv-SE" sz="24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0" name="textruta 9">
            <a:extLst>
              <a:ext uri="{FF2B5EF4-FFF2-40B4-BE49-F238E27FC236}">
                <a16:creationId xmlns:a16="http://schemas.microsoft.com/office/drawing/2014/main" id="{71A9124C-6034-3C02-9D92-70F884D6DCAD}"/>
              </a:ext>
            </a:extLst>
          </p:cNvPr>
          <p:cNvSpPr txBox="1"/>
          <p:nvPr/>
        </p:nvSpPr>
        <p:spPr>
          <a:xfrm>
            <a:off x="5020639" y="1852670"/>
            <a:ext cx="609734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000000"/>
                </a:solidFill>
                <a:effectLst/>
                <a:uLnTx/>
                <a:uFillTx/>
                <a:latin typeface="Franklin Gothic Book"/>
                <a:ea typeface="+mn-ea"/>
                <a:cs typeface="+mn-cs"/>
              </a:rPr>
              <a:t>Digitala möten &amp; distanskontakt</a:t>
            </a:r>
          </a:p>
        </p:txBody>
      </p:sp>
      <p:pic>
        <p:nvPicPr>
          <p:cNvPr id="4" name="Bildobjekt 3" descr="En bild som visar rita, text, clipart, design&#10;&#10;AI-genererat innehåll kan vara felaktigt.">
            <a:extLst>
              <a:ext uri="{FF2B5EF4-FFF2-40B4-BE49-F238E27FC236}">
                <a16:creationId xmlns:a16="http://schemas.microsoft.com/office/drawing/2014/main" id="{E7EC191C-E4E2-0880-6C70-3DD34A4EB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45" y="1456789"/>
            <a:ext cx="3381910" cy="3381910"/>
          </a:xfrm>
          <a:prstGeom prst="rect">
            <a:avLst/>
          </a:prstGeom>
        </p:spPr>
      </p:pic>
    </p:spTree>
    <p:extLst>
      <p:ext uri="{BB962C8B-B14F-4D97-AF65-F5344CB8AC3E}">
        <p14:creationId xmlns:p14="http://schemas.microsoft.com/office/powerpoint/2010/main" val="190553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8E11DE7A-DC68-E937-FEFE-3DC30FD958B6}"/>
              </a:ext>
            </a:extLst>
          </p:cNvPr>
          <p:cNvSpPr/>
          <p:nvPr/>
        </p:nvSpPr>
        <p:spPr>
          <a:xfrm>
            <a:off x="6772940" y="730984"/>
            <a:ext cx="3923413" cy="4369982"/>
          </a:xfrm>
          <a:prstGeom prst="roundRect">
            <a:avLst/>
          </a:prstGeom>
          <a:noFill/>
          <a:ln w="76200">
            <a:solidFill>
              <a:srgbClr val="F6AD9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err="1">
              <a:solidFill>
                <a:schemeClr val="tx1"/>
              </a:solidFill>
              <a:latin typeface="Franklin Gothic Book" panose="020B0503020102020204" pitchFamily="34" charset="0"/>
            </a:endParaRPr>
          </a:p>
        </p:txBody>
      </p:sp>
      <p:sp>
        <p:nvSpPr>
          <p:cNvPr id="2" name="Rubrik 1">
            <a:extLst>
              <a:ext uri="{FF2B5EF4-FFF2-40B4-BE49-F238E27FC236}">
                <a16:creationId xmlns:a16="http://schemas.microsoft.com/office/drawing/2014/main" id="{568E7E7B-35EA-29AE-5832-24A3E884666D}"/>
              </a:ext>
            </a:extLst>
          </p:cNvPr>
          <p:cNvSpPr>
            <a:spLocks noGrp="1"/>
          </p:cNvSpPr>
          <p:nvPr>
            <p:ph type="title"/>
          </p:nvPr>
        </p:nvSpPr>
        <p:spPr/>
        <p:txBody>
          <a:bodyPr/>
          <a:lstStyle/>
          <a:p>
            <a:r>
              <a:rPr lang="sv-SE" sz="3600">
                <a:latin typeface="Franklin Gothic Book" panose="020B0503020102020204" pitchFamily="34" charset="0"/>
              </a:rPr>
              <a:t>Introduktion till materialet</a:t>
            </a:r>
          </a:p>
        </p:txBody>
      </p:sp>
      <p:sp>
        <p:nvSpPr>
          <p:cNvPr id="3" name="Platshållare för text 2">
            <a:extLst>
              <a:ext uri="{FF2B5EF4-FFF2-40B4-BE49-F238E27FC236}">
                <a16:creationId xmlns:a16="http://schemas.microsoft.com/office/drawing/2014/main" id="{E74B1642-D140-FCAB-7F3D-82D12DF5110B}"/>
              </a:ext>
            </a:extLst>
          </p:cNvPr>
          <p:cNvSpPr>
            <a:spLocks noGrp="1"/>
          </p:cNvSpPr>
          <p:nvPr>
            <p:ph type="body" sz="quarter" idx="13"/>
          </p:nvPr>
        </p:nvSpPr>
        <p:spPr>
          <a:xfrm>
            <a:off x="759070" y="1206259"/>
            <a:ext cx="4950614" cy="4190662"/>
          </a:xfrm>
        </p:spPr>
        <p:txBody>
          <a:bodyPr/>
          <a:lstStyle/>
          <a:p>
            <a:r>
              <a:rPr lang="sv-SE" sz="1800">
                <a:latin typeface="Franklin Gothic Book" panose="020B0503020102020204" pitchFamily="34" charset="0"/>
              </a:rPr>
              <a:t>Detta material har tagits fram av en arbetsgrupp med representanter från flera GR-kommuner.</a:t>
            </a:r>
          </a:p>
          <a:p>
            <a:r>
              <a:rPr lang="sv-SE" sz="1800">
                <a:latin typeface="Franklin Gothic Book" panose="020B0503020102020204" pitchFamily="34" charset="0"/>
              </a:rPr>
              <a:t>Materialet kan användas som ett sätt att koppla ihop arbetet som görs vid omställningen till nya socialtjänstlagen och det utvecklingsarbetet som sker med hjälp av digitalisering och välfärdsteknik.</a:t>
            </a:r>
          </a:p>
          <a:p>
            <a:r>
              <a:rPr lang="sv-SE" sz="1800">
                <a:latin typeface="Franklin Gothic Book" panose="020B0503020102020204" pitchFamily="34" charset="0"/>
              </a:rPr>
              <a:t>Är det tjänster ni inte redan infört är det viktigt att undersöka er kommuns behov och prioritera de delar som gör mest nytta för er.</a:t>
            </a:r>
          </a:p>
          <a:p>
            <a:r>
              <a:rPr lang="sv-SE" sz="1800">
                <a:latin typeface="Franklin Gothic Book" panose="020B0503020102020204" pitchFamily="34" charset="0"/>
              </a:rPr>
              <a:t>Känn er fria att använda materialet som ni vill i sin helhet eller utvalda delar. </a:t>
            </a:r>
          </a:p>
        </p:txBody>
      </p:sp>
      <p:sp>
        <p:nvSpPr>
          <p:cNvPr id="4" name="textruta 3">
            <a:extLst>
              <a:ext uri="{FF2B5EF4-FFF2-40B4-BE49-F238E27FC236}">
                <a16:creationId xmlns:a16="http://schemas.microsoft.com/office/drawing/2014/main" id="{5F6A352D-B1F5-7714-CF9A-749D3F3F57F2}"/>
              </a:ext>
            </a:extLst>
          </p:cNvPr>
          <p:cNvSpPr txBox="1"/>
          <p:nvPr/>
        </p:nvSpPr>
        <p:spPr>
          <a:xfrm>
            <a:off x="6655134" y="1461421"/>
            <a:ext cx="4126280" cy="3323987"/>
          </a:xfrm>
          <a:prstGeom prst="rect">
            <a:avLst/>
          </a:prstGeom>
          <a:noFill/>
        </p:spPr>
        <p:txBody>
          <a:bodyPr wrap="square" lIns="91440" tIns="45720" rIns="91440" bIns="45720" anchor="t">
            <a:spAutoFit/>
          </a:bodyPr>
          <a:lstStyle/>
          <a:p>
            <a:pPr lvl="1"/>
            <a:r>
              <a:rPr lang="sv-SE" sz="1400"/>
              <a:t>Det är viktigt att tänka på tillgänglighet när nya tjänster tas fram.</a:t>
            </a:r>
          </a:p>
          <a:p>
            <a:pPr lvl="1"/>
            <a:endParaRPr lang="sv-SE" sz="1400"/>
          </a:p>
          <a:p>
            <a:pPr lvl="1"/>
            <a:r>
              <a:rPr lang="sv-SE" sz="1400"/>
              <a:t>I dagsläget utestänger vissa digitala tjänster invånare eftersom de är krångliga att använda.</a:t>
            </a:r>
          </a:p>
          <a:p>
            <a:pPr lvl="1"/>
            <a:r>
              <a:rPr lang="sv-SE" sz="1400">
                <a:solidFill>
                  <a:srgbClr val="000000"/>
                </a:solidFill>
              </a:rPr>
              <a:t>Att en webbplats fyller tekniska lagkrav betyder inte att den går att använda av alla i praktiken.</a:t>
            </a:r>
          </a:p>
          <a:p>
            <a:pPr lvl="1"/>
            <a:endParaRPr lang="sv-SE" sz="1400">
              <a:solidFill>
                <a:srgbClr val="000000"/>
              </a:solidFill>
            </a:endParaRPr>
          </a:p>
          <a:p>
            <a:pPr lvl="1"/>
            <a:r>
              <a:rPr lang="sv-SE" sz="1400">
                <a:solidFill>
                  <a:srgbClr val="000000"/>
                </a:solidFill>
              </a:rPr>
              <a:t>Nedan hittar ni bra sidor om tillgänglighet</a:t>
            </a:r>
          </a:p>
          <a:p>
            <a:pPr lvl="1"/>
            <a:endParaRPr lang="sv-SE" sz="1400">
              <a:solidFill>
                <a:srgbClr val="000000"/>
              </a:solidFill>
            </a:endParaRPr>
          </a:p>
          <a:p>
            <a:pPr lvl="1"/>
            <a:r>
              <a:rPr lang="sv-SE" sz="1400">
                <a:hlinkClick r:id="rId2"/>
              </a:rPr>
              <a:t>Webbriktlinjer | </a:t>
            </a:r>
            <a:r>
              <a:rPr lang="sv-SE" sz="1400" err="1">
                <a:hlinkClick r:id="rId2"/>
              </a:rPr>
              <a:t>Digg</a:t>
            </a:r>
            <a:endParaRPr lang="sv-SE" sz="1400"/>
          </a:p>
          <a:p>
            <a:pPr lvl="1"/>
            <a:r>
              <a:rPr lang="sv-SE" sz="1400">
                <a:hlinkClick r:id="rId3"/>
              </a:rPr>
              <a:t>Kognitiv tillgänglighet | PTS</a:t>
            </a:r>
            <a:endParaRPr lang="sv-SE" sz="1400"/>
          </a:p>
          <a:p>
            <a:pPr lvl="1"/>
            <a:r>
              <a:rPr lang="sv-SE" sz="1400">
                <a:hlinkClick r:id="rId4"/>
              </a:rPr>
              <a:t>Rekommendationer | Begripsam</a:t>
            </a:r>
            <a:endParaRPr kumimoji="0" lang="sv-SE" sz="14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5" name="textruta 4">
            <a:extLst>
              <a:ext uri="{FF2B5EF4-FFF2-40B4-BE49-F238E27FC236}">
                <a16:creationId xmlns:a16="http://schemas.microsoft.com/office/drawing/2014/main" id="{C1976263-8C1A-EAC6-0C1E-53CF39F718F4}"/>
              </a:ext>
            </a:extLst>
          </p:cNvPr>
          <p:cNvSpPr txBox="1"/>
          <p:nvPr/>
        </p:nvSpPr>
        <p:spPr>
          <a:xfrm>
            <a:off x="7125684" y="960465"/>
            <a:ext cx="5843248" cy="769441"/>
          </a:xfrm>
          <a:prstGeom prst="rect">
            <a:avLst/>
          </a:prstGeom>
          <a:noFill/>
        </p:spPr>
        <p:txBody>
          <a:bodyPr wrap="square" rtlCol="0">
            <a:spAutoFit/>
          </a:bodyPr>
          <a:lstStyle/>
          <a:p>
            <a:pPr lvl="0">
              <a:defRPr/>
            </a:pPr>
            <a:r>
              <a:rPr lang="sv-SE" sz="2000">
                <a:solidFill>
                  <a:srgbClr val="000000"/>
                </a:solidFill>
              </a:rPr>
              <a:t>Tillgängliga digitala tjänster</a:t>
            </a:r>
          </a:p>
          <a:p>
            <a:pPr algn="l"/>
            <a:endParaRPr lang="sv-SE" sz="2400"/>
          </a:p>
        </p:txBody>
      </p:sp>
    </p:spTree>
    <p:extLst>
      <p:ext uri="{BB962C8B-B14F-4D97-AF65-F5344CB8AC3E}">
        <p14:creationId xmlns:p14="http://schemas.microsoft.com/office/powerpoint/2010/main" val="2891214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CC5A0-4920-C636-5CD7-8557E6111384}"/>
            </a:ext>
          </a:extLst>
        </p:cNvPr>
        <p:cNvGrpSpPr/>
        <p:nvPr/>
      </p:nvGrpSpPr>
      <p:grpSpPr>
        <a:xfrm>
          <a:off x="0" y="0"/>
          <a:ext cx="0" cy="0"/>
          <a:chOff x="0" y="0"/>
          <a:chExt cx="0" cy="0"/>
        </a:xfrm>
      </p:grpSpPr>
      <p:pic>
        <p:nvPicPr>
          <p:cNvPr id="4" name="Bildobjekt 3" descr="En bild som visar rita, text, clipart, design&#10;&#10;AI-genererat innehåll kan vara felaktigt.">
            <a:extLst>
              <a:ext uri="{FF2B5EF4-FFF2-40B4-BE49-F238E27FC236}">
                <a16:creationId xmlns:a16="http://schemas.microsoft.com/office/drawing/2014/main" id="{9B8EA573-A270-52E8-93E0-CEC6A15A0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45" y="1456789"/>
            <a:ext cx="3381910" cy="3381910"/>
          </a:xfrm>
          <a:prstGeom prst="rect">
            <a:avLst/>
          </a:prstGeom>
        </p:spPr>
      </p:pic>
      <p:sp>
        <p:nvSpPr>
          <p:cNvPr id="3" name="textruta 2">
            <a:extLst>
              <a:ext uri="{FF2B5EF4-FFF2-40B4-BE49-F238E27FC236}">
                <a16:creationId xmlns:a16="http://schemas.microsoft.com/office/drawing/2014/main" id="{C9C04B02-3378-C768-F087-6689FB9C9D38}"/>
              </a:ext>
            </a:extLst>
          </p:cNvPr>
          <p:cNvSpPr txBox="1"/>
          <p:nvPr/>
        </p:nvSpPr>
        <p:spPr>
          <a:xfrm>
            <a:off x="4648220" y="1629498"/>
            <a:ext cx="7075694" cy="4216539"/>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Vad</a:t>
            </a:r>
          </a:p>
          <a:p>
            <a:pPr lvl="1">
              <a:defRPr/>
            </a:pPr>
            <a:r>
              <a:rPr kumimoji="0" lang="sv-SE" sz="2000" b="0" i="0" u="none" strike="noStrike" kern="1200" cap="none" spc="0" normalizeH="0" baseline="0" noProof="0">
                <a:ln>
                  <a:noFill/>
                </a:ln>
                <a:solidFill>
                  <a:srgbClr val="000000"/>
                </a:solidFill>
                <a:effectLst/>
                <a:uLnTx/>
                <a:uFillTx/>
                <a:latin typeface="Franklin Gothic Book"/>
                <a:ea typeface="+mn-ea"/>
                <a:cs typeface="+mn-cs"/>
              </a:rPr>
              <a:t>En säker plattform som </a:t>
            </a:r>
            <a:r>
              <a:rPr lang="sv-SE" sz="2000">
                <a:solidFill>
                  <a:srgbClr val="000000"/>
                </a:solidFill>
              </a:rPr>
              <a:t>möter krav på informationssäkerhet såsom inloggning med digitalt ID.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sv-SE" sz="2000">
                <a:solidFill>
                  <a:srgbClr val="000000"/>
                </a:solidFill>
                <a:latin typeface="Franklin Gothic Book"/>
              </a:rPr>
              <a:t>Kan användas för t.ex. Möten med Socialsekreterare.</a:t>
            </a: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Varför</a:t>
            </a:r>
          </a:p>
          <a:p>
            <a:pPr lvl="1">
              <a:defRPr/>
            </a:pPr>
            <a:r>
              <a:rPr kumimoji="0" lang="sv-SE" sz="2000" b="0" i="0" u="none" strike="noStrike" kern="1200" cap="none" spc="0" normalizeH="0" baseline="0" noProof="0">
                <a:ln>
                  <a:noFill/>
                </a:ln>
                <a:solidFill>
                  <a:srgbClr val="000000"/>
                </a:solidFill>
                <a:effectLst/>
                <a:uLnTx/>
                <a:uFillTx/>
                <a:latin typeface="Franklin Gothic Book"/>
                <a:ea typeface="+mn-ea"/>
                <a:cs typeface="+mn-cs"/>
              </a:rPr>
              <a:t>Kunna s</a:t>
            </a:r>
            <a:r>
              <a:rPr lang="sv-SE" sz="2000">
                <a:solidFill>
                  <a:srgbClr val="000000"/>
                </a:solidFill>
                <a:latin typeface="Franklin Gothic Book"/>
              </a:rPr>
              <a:t>para tid för invånarna att behöva ta sig till Socialtjänstens lokaler och möjliggör att flera personer kan vara med från olika platser.</a:t>
            </a:r>
          </a:p>
          <a:p>
            <a:pPr lvl="1">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hlinkClick r:id="rId3"/>
              </a:rPr>
              <a:t>Kolla in här för exempel</a:t>
            </a:r>
            <a:endParaRPr kumimoji="0" lang="sv-SE" sz="2000" b="1" i="0" u="none" strike="noStrike" kern="1200" cap="none" spc="0" normalizeH="0" baseline="0" noProof="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 name="textruta 1">
            <a:extLst>
              <a:ext uri="{FF2B5EF4-FFF2-40B4-BE49-F238E27FC236}">
                <a16:creationId xmlns:a16="http://schemas.microsoft.com/office/drawing/2014/main" id="{F04A782E-D3FE-510F-5895-72C78C135C32}"/>
              </a:ext>
            </a:extLst>
          </p:cNvPr>
          <p:cNvSpPr txBox="1"/>
          <p:nvPr/>
        </p:nvSpPr>
        <p:spPr>
          <a:xfrm>
            <a:off x="5076240" y="710985"/>
            <a:ext cx="6326909"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4400">
                <a:solidFill>
                  <a:srgbClr val="000000"/>
                </a:solidFill>
                <a:latin typeface="Franklin Gothic Book"/>
              </a:rPr>
              <a:t>Säkra d</a:t>
            </a:r>
            <a:r>
              <a:rPr kumimoji="0" lang="sv-SE" sz="4400" b="0" i="0" u="none" strike="noStrike" kern="1200" cap="none" spc="0" normalizeH="0" baseline="0" noProof="0" err="1">
                <a:ln>
                  <a:noFill/>
                </a:ln>
                <a:solidFill>
                  <a:srgbClr val="000000"/>
                </a:solidFill>
                <a:effectLst/>
                <a:uLnTx/>
                <a:uFillTx/>
                <a:latin typeface="Franklin Gothic Book"/>
                <a:ea typeface="+mn-ea"/>
                <a:cs typeface="+mn-cs"/>
              </a:rPr>
              <a:t>igitala</a:t>
            </a:r>
            <a:r>
              <a:rPr kumimoji="0" lang="sv-SE" sz="4400" b="0" i="0" u="none" strike="noStrike" kern="1200" cap="none" spc="0" normalizeH="0" baseline="0" noProof="0">
                <a:ln>
                  <a:noFill/>
                </a:ln>
                <a:solidFill>
                  <a:srgbClr val="000000"/>
                </a:solidFill>
                <a:effectLst/>
                <a:uLnTx/>
                <a:uFillTx/>
                <a:latin typeface="Franklin Gothic Book"/>
                <a:ea typeface="+mn-ea"/>
                <a:cs typeface="+mn-cs"/>
              </a:rPr>
              <a:t> möten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484501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A7063-4742-9FD0-7D84-2B7575723228}"/>
            </a:ext>
          </a:extLst>
        </p:cNvPr>
        <p:cNvGrpSpPr/>
        <p:nvPr/>
      </p:nvGrpSpPr>
      <p:grpSpPr>
        <a:xfrm>
          <a:off x="0" y="0"/>
          <a:ext cx="0" cy="0"/>
          <a:chOff x="0" y="0"/>
          <a:chExt cx="0" cy="0"/>
        </a:xfrm>
      </p:grpSpPr>
      <p:pic>
        <p:nvPicPr>
          <p:cNvPr id="4" name="Bildobjekt 3" descr="En bild som visar rita, text, clipart, design&#10;&#10;AI-genererat innehåll kan vara felaktigt.">
            <a:extLst>
              <a:ext uri="{FF2B5EF4-FFF2-40B4-BE49-F238E27FC236}">
                <a16:creationId xmlns:a16="http://schemas.microsoft.com/office/drawing/2014/main" id="{83AF1EB7-4C6D-22BB-0175-B58F0D2CA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45" y="1456789"/>
            <a:ext cx="3381910" cy="3381910"/>
          </a:xfrm>
          <a:prstGeom prst="rect">
            <a:avLst/>
          </a:prstGeom>
        </p:spPr>
      </p:pic>
      <p:sp>
        <p:nvSpPr>
          <p:cNvPr id="3" name="textruta 2">
            <a:extLst>
              <a:ext uri="{FF2B5EF4-FFF2-40B4-BE49-F238E27FC236}">
                <a16:creationId xmlns:a16="http://schemas.microsoft.com/office/drawing/2014/main" id="{B320FD53-48E0-2703-9B8E-6F71F1E45987}"/>
              </a:ext>
            </a:extLst>
          </p:cNvPr>
          <p:cNvSpPr txBox="1"/>
          <p:nvPr/>
        </p:nvSpPr>
        <p:spPr>
          <a:xfrm>
            <a:off x="4657012" y="1699418"/>
            <a:ext cx="7016693" cy="4216539"/>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rgbClr val="000000"/>
                </a:solidFill>
                <a:effectLst/>
                <a:uLnTx/>
                <a:uFillTx/>
                <a:latin typeface="Franklin Gothic Book"/>
                <a:ea typeface="+mn-ea"/>
                <a:cs typeface="+mn-cs"/>
              </a:rPr>
              <a:t>En lösning där kommunen via ett system kan erbjuda olika insatser digitalt. </a:t>
            </a:r>
            <a:r>
              <a:rPr lang="sv-SE" sz="2000">
                <a:solidFill>
                  <a:srgbClr val="000000"/>
                </a:solidFill>
                <a:latin typeface="Franklin Gothic Book"/>
              </a:rPr>
              <a:t>Det kan vara tillsyn, sociala besök, inköp mm.. </a:t>
            </a:r>
            <a:r>
              <a:rPr kumimoji="0" lang="sv-SE" sz="2000" b="0" i="0" u="none" strike="noStrike" kern="1200" cap="none" spc="0" normalizeH="0" baseline="0" noProof="0">
                <a:ln>
                  <a:noFill/>
                </a:ln>
                <a:solidFill>
                  <a:srgbClr val="000000"/>
                </a:solidFill>
                <a:effectLst/>
                <a:uLnTx/>
                <a:uFillTx/>
                <a:latin typeface="Franklin Gothic Book"/>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Varför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sv-SE" sz="2000">
                <a:solidFill>
                  <a:srgbClr val="000000"/>
                </a:solidFill>
                <a:latin typeface="Franklin Gothic Book"/>
              </a:rPr>
              <a:t>Vissa insatser kan lösas smidigare om de är digitala både för invånaren och kommunen, det kan öka kontinuitet vad gäller både tid och antal personer som möter invånaren</a:t>
            </a: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hlinkClick r:id="rId3"/>
              </a:rPr>
              <a:t>Kolla in här för exempel</a:t>
            </a:r>
            <a:endParaRPr kumimoji="0" lang="sv-SE" sz="2000" b="1" i="0" u="none" strike="noStrike" kern="1200" cap="none" spc="0" normalizeH="0" baseline="0" noProof="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 name="textruta 1">
            <a:extLst>
              <a:ext uri="{FF2B5EF4-FFF2-40B4-BE49-F238E27FC236}">
                <a16:creationId xmlns:a16="http://schemas.microsoft.com/office/drawing/2014/main" id="{380D1598-E6CE-5DBB-692C-E28E912D088E}"/>
              </a:ext>
            </a:extLst>
          </p:cNvPr>
          <p:cNvSpPr txBox="1"/>
          <p:nvPr/>
        </p:nvSpPr>
        <p:spPr>
          <a:xfrm>
            <a:off x="5085032" y="780905"/>
            <a:ext cx="6326909"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a:ln>
                  <a:noFill/>
                </a:ln>
                <a:solidFill>
                  <a:srgbClr val="000000"/>
                </a:solidFill>
                <a:effectLst/>
                <a:uLnTx/>
                <a:uFillTx/>
                <a:latin typeface="Franklin Gothic Book"/>
                <a:ea typeface="+mn-ea"/>
                <a:cs typeface="+mn-cs"/>
              </a:rPr>
              <a:t>Digitala </a:t>
            </a:r>
            <a:r>
              <a:rPr lang="sv-SE" sz="4400">
                <a:solidFill>
                  <a:srgbClr val="000000"/>
                </a:solidFill>
                <a:latin typeface="Franklin Gothic Book"/>
              </a:rPr>
              <a:t>besök</a:t>
            </a:r>
            <a:endParaRPr kumimoji="0" lang="sv-SE" sz="4400" b="0" i="0" u="none" strike="noStrike" kern="1200" cap="none" spc="0" normalizeH="0" baseline="0" noProof="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815337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3426C-A27A-5C78-8B23-FC871AF42E5B}"/>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D5E5748E-EBB3-473C-6134-6C350A108091}"/>
              </a:ext>
            </a:extLst>
          </p:cNvPr>
          <p:cNvSpPr txBox="1"/>
          <p:nvPr/>
        </p:nvSpPr>
        <p:spPr>
          <a:xfrm>
            <a:off x="5126959" y="2405636"/>
            <a:ext cx="7016693" cy="73866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sv-SE" sz="2400"/>
              <a:t>Transparens för invånaren</a:t>
            </a:r>
            <a:endParaRPr lang="sv-SE" sz="2400">
              <a:solidFill>
                <a:srgbClr val="00000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0" name="textruta 9">
            <a:extLst>
              <a:ext uri="{FF2B5EF4-FFF2-40B4-BE49-F238E27FC236}">
                <a16:creationId xmlns:a16="http://schemas.microsoft.com/office/drawing/2014/main" id="{CD95F762-A46F-B29E-4E2D-CDDE3B2D7792}"/>
              </a:ext>
            </a:extLst>
          </p:cNvPr>
          <p:cNvSpPr txBox="1"/>
          <p:nvPr/>
        </p:nvSpPr>
        <p:spPr>
          <a:xfrm>
            <a:off x="5020639" y="1852670"/>
            <a:ext cx="609734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000000"/>
                </a:solidFill>
                <a:effectLst/>
                <a:uLnTx/>
                <a:uFillTx/>
                <a:latin typeface="Franklin Gothic Book"/>
                <a:ea typeface="+mn-ea"/>
                <a:cs typeface="+mn-cs"/>
              </a:rPr>
              <a:t>Inkludering </a:t>
            </a:r>
          </a:p>
        </p:txBody>
      </p:sp>
      <p:pic>
        <p:nvPicPr>
          <p:cNvPr id="4" name="Bildobjekt 3" descr="En bild som visar rita, text, clipart, design&#10;&#10;AI-genererat innehåll kan vara felaktigt.">
            <a:extLst>
              <a:ext uri="{FF2B5EF4-FFF2-40B4-BE49-F238E27FC236}">
                <a16:creationId xmlns:a16="http://schemas.microsoft.com/office/drawing/2014/main" id="{8A7C559A-1658-076B-078C-830BD4F4E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45" y="1456789"/>
            <a:ext cx="3381910" cy="3381910"/>
          </a:xfrm>
          <a:prstGeom prst="rect">
            <a:avLst/>
          </a:prstGeom>
        </p:spPr>
      </p:pic>
    </p:spTree>
    <p:extLst>
      <p:ext uri="{BB962C8B-B14F-4D97-AF65-F5344CB8AC3E}">
        <p14:creationId xmlns:p14="http://schemas.microsoft.com/office/powerpoint/2010/main" val="1058911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4F348-FA41-55F8-86E0-5756F0FDD728}"/>
            </a:ext>
          </a:extLst>
        </p:cNvPr>
        <p:cNvGrpSpPr/>
        <p:nvPr/>
      </p:nvGrpSpPr>
      <p:grpSpPr>
        <a:xfrm>
          <a:off x="0" y="0"/>
          <a:ext cx="0" cy="0"/>
          <a:chOff x="0" y="0"/>
          <a:chExt cx="0" cy="0"/>
        </a:xfrm>
      </p:grpSpPr>
      <p:pic>
        <p:nvPicPr>
          <p:cNvPr id="4" name="Bildobjekt 3" descr="En bild som visar rita, text, clipart, design&#10;&#10;AI-genererat innehåll kan vara felaktigt.">
            <a:extLst>
              <a:ext uri="{FF2B5EF4-FFF2-40B4-BE49-F238E27FC236}">
                <a16:creationId xmlns:a16="http://schemas.microsoft.com/office/drawing/2014/main" id="{0EA51F27-EC43-28C5-7CAB-7B47E6E62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45" y="1456789"/>
            <a:ext cx="3381910" cy="3381910"/>
          </a:xfrm>
          <a:prstGeom prst="rect">
            <a:avLst/>
          </a:prstGeom>
        </p:spPr>
      </p:pic>
      <p:sp>
        <p:nvSpPr>
          <p:cNvPr id="3" name="textruta 2">
            <a:extLst>
              <a:ext uri="{FF2B5EF4-FFF2-40B4-BE49-F238E27FC236}">
                <a16:creationId xmlns:a16="http://schemas.microsoft.com/office/drawing/2014/main" id="{0F031E9D-7C20-5156-E22D-7C1A9A3A39E4}"/>
              </a:ext>
            </a:extLst>
          </p:cNvPr>
          <p:cNvSpPr txBox="1"/>
          <p:nvPr/>
        </p:nvSpPr>
        <p:spPr>
          <a:xfrm>
            <a:off x="4648220" y="2395310"/>
            <a:ext cx="7016693" cy="4216539"/>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Vad</a:t>
            </a:r>
          </a:p>
          <a:p>
            <a:pPr lvl="1">
              <a:defRPr/>
            </a:pPr>
            <a:r>
              <a:rPr lang="sv-SE" sz="2000">
                <a:solidFill>
                  <a:srgbClr val="000000"/>
                </a:solidFill>
                <a:latin typeface="Franklin Gothic Book"/>
              </a:rPr>
              <a:t>För att öka socialtjänstens tillgänglighet kan de verka för ökad transparens kring invånarnas ärende, beslut och övrig information. T ex genom utveckling av "mina sidor", processflöden av ärendehantering och liknande</a:t>
            </a:r>
            <a:endParaRPr lang="sv-SE" sz="2000"/>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Varför</a:t>
            </a:r>
          </a:p>
          <a:p>
            <a:pPr lvl="1">
              <a:defRPr/>
            </a:pPr>
            <a:r>
              <a:rPr lang="sv-SE" sz="2000">
                <a:solidFill>
                  <a:srgbClr val="000000"/>
                </a:solidFill>
                <a:latin typeface="Franklin Gothic Book"/>
              </a:rPr>
              <a:t>Ett led att öka förtroende och tillit, och invånares möjlighet att själva vara delaktiga i sina ärenden.</a:t>
            </a:r>
            <a:endParaRPr lang="sv-SE" sz="2000"/>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sv-SE" sz="2000" b="1" i="0" u="none" strike="noStrike" kern="1200" cap="none" spc="0" normalizeH="0" baseline="0" noProof="0">
              <a:ln>
                <a:noFill/>
              </a:ln>
              <a:solidFill>
                <a:srgbClr val="000000"/>
              </a:solidFill>
              <a:effectLst/>
              <a:uLnTx/>
              <a:uFillTx/>
              <a:latin typeface="Franklin Gothic Boo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 name="textruta 1">
            <a:extLst>
              <a:ext uri="{FF2B5EF4-FFF2-40B4-BE49-F238E27FC236}">
                <a16:creationId xmlns:a16="http://schemas.microsoft.com/office/drawing/2014/main" id="{E4B3DEFE-48E3-B81F-0A9D-9E3E4253D109}"/>
              </a:ext>
            </a:extLst>
          </p:cNvPr>
          <p:cNvSpPr txBox="1"/>
          <p:nvPr/>
        </p:nvSpPr>
        <p:spPr>
          <a:xfrm>
            <a:off x="5076240" y="841481"/>
            <a:ext cx="632690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a:ln>
                  <a:noFill/>
                </a:ln>
                <a:solidFill>
                  <a:srgbClr val="000000"/>
                </a:solidFill>
                <a:effectLst/>
                <a:uLnTx/>
                <a:uFillTx/>
                <a:latin typeface="Franklin Gothic Book"/>
                <a:ea typeface="+mn-ea"/>
                <a:cs typeface="+mn-cs"/>
              </a:rPr>
              <a:t>Transparens för invånaren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1092445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57F51-C100-7BA2-6154-6ECFF768C0C1}"/>
            </a:ext>
          </a:extLst>
        </p:cNvPr>
        <p:cNvGrpSpPr/>
        <p:nvPr/>
      </p:nvGrpSpPr>
      <p:grpSpPr>
        <a:xfrm>
          <a:off x="0" y="0"/>
          <a:ext cx="0" cy="0"/>
          <a:chOff x="0" y="0"/>
          <a:chExt cx="0" cy="0"/>
        </a:xfrm>
      </p:grpSpPr>
      <p:pic>
        <p:nvPicPr>
          <p:cNvPr id="6" name="Bildobjekt 5" descr="En bild som visar hund, däggdjur, clipart, tecknad serie&#10;&#10;AI-genererat innehåll kan vara felaktigt.">
            <a:extLst>
              <a:ext uri="{FF2B5EF4-FFF2-40B4-BE49-F238E27FC236}">
                <a16:creationId xmlns:a16="http://schemas.microsoft.com/office/drawing/2014/main" id="{1FE6CCC0-C76E-76A7-5D17-91E3FFA75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697" y="2083494"/>
            <a:ext cx="6872828" cy="3172075"/>
          </a:xfrm>
          <a:prstGeom prst="rect">
            <a:avLst/>
          </a:prstGeom>
        </p:spPr>
      </p:pic>
      <p:sp>
        <p:nvSpPr>
          <p:cNvPr id="4" name="Rubrik 1">
            <a:extLst>
              <a:ext uri="{FF2B5EF4-FFF2-40B4-BE49-F238E27FC236}">
                <a16:creationId xmlns:a16="http://schemas.microsoft.com/office/drawing/2014/main" id="{0E93DE6E-7984-5235-479C-C1B2ABCDB97A}"/>
              </a:ext>
            </a:extLst>
          </p:cNvPr>
          <p:cNvSpPr>
            <a:spLocks noGrp="1"/>
          </p:cNvSpPr>
          <p:nvPr>
            <p:ph type="title"/>
          </p:nvPr>
        </p:nvSpPr>
        <p:spPr>
          <a:xfrm>
            <a:off x="738188" y="481013"/>
            <a:ext cx="10731500" cy="723900"/>
          </a:xfrm>
        </p:spPr>
        <p:txBody>
          <a:bodyPr anchor="ctr">
            <a:normAutofit fontScale="90000"/>
          </a:bodyPr>
          <a:lstStyle/>
          <a:p>
            <a:r>
              <a:rPr lang="sv-SE"/>
              <a:t>Kommunen ska planera sina insatser för enskilda</a:t>
            </a:r>
          </a:p>
        </p:txBody>
      </p:sp>
      <p:pic>
        <p:nvPicPr>
          <p:cNvPr id="2" name="Bild 1" descr="Linjepil: medsols böj med hel fyllning">
            <a:extLst>
              <a:ext uri="{FF2B5EF4-FFF2-40B4-BE49-F238E27FC236}">
                <a16:creationId xmlns:a16="http://schemas.microsoft.com/office/drawing/2014/main" id="{C3FBB342-7C6B-AE86-6282-FC654E5A441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7164973">
            <a:off x="5298011" y="1463069"/>
            <a:ext cx="914400" cy="914400"/>
          </a:xfrm>
          <a:prstGeom prst="rect">
            <a:avLst/>
          </a:prstGeom>
        </p:spPr>
      </p:pic>
    </p:spTree>
    <p:extLst>
      <p:ext uri="{BB962C8B-B14F-4D97-AF65-F5344CB8AC3E}">
        <p14:creationId xmlns:p14="http://schemas.microsoft.com/office/powerpoint/2010/main" val="380916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E67EB-6BF7-24B5-4697-F4DEAC3B658C}"/>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214DB4EF-CE8A-B9BE-B458-2CF49407834F}"/>
              </a:ext>
            </a:extLst>
          </p:cNvPr>
          <p:cNvSpPr txBox="1"/>
          <p:nvPr/>
        </p:nvSpPr>
        <p:spPr>
          <a:xfrm>
            <a:off x="5126959" y="2405636"/>
            <a:ext cx="7016693" cy="1107996"/>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a:ln>
                  <a:noFill/>
                </a:ln>
                <a:solidFill>
                  <a:srgbClr val="000000"/>
                </a:solidFill>
                <a:effectLst/>
                <a:uLnTx/>
                <a:uFillTx/>
                <a:latin typeface="Franklin Gothic Book"/>
                <a:ea typeface="+mn-ea"/>
                <a:cs typeface="+mn-cs"/>
              </a:rPr>
              <a:t>AI-analys av verksamhetsdata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a:ln>
                  <a:noFill/>
                </a:ln>
                <a:solidFill>
                  <a:srgbClr val="000000"/>
                </a:solidFill>
                <a:effectLst/>
                <a:uLnTx/>
                <a:uFillTx/>
                <a:latin typeface="Franklin Gothic Book"/>
                <a:ea typeface="+mn-ea"/>
                <a:cs typeface="+mn-cs"/>
              </a:rPr>
              <a:t>Identifiera behov av förebyggande insatser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0" name="textruta 9">
            <a:extLst>
              <a:ext uri="{FF2B5EF4-FFF2-40B4-BE49-F238E27FC236}">
                <a16:creationId xmlns:a16="http://schemas.microsoft.com/office/drawing/2014/main" id="{9280157E-4A4E-82CB-DEA4-ECDFA739AFC9}"/>
              </a:ext>
            </a:extLst>
          </p:cNvPr>
          <p:cNvSpPr txBox="1"/>
          <p:nvPr/>
        </p:nvSpPr>
        <p:spPr>
          <a:xfrm>
            <a:off x="5020639" y="1852670"/>
            <a:ext cx="609734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000000"/>
                </a:solidFill>
                <a:effectLst/>
                <a:uLnTx/>
                <a:uFillTx/>
                <a:latin typeface="Franklin Gothic Book"/>
                <a:ea typeface="+mn-ea"/>
                <a:cs typeface="+mn-cs"/>
              </a:rPr>
              <a:t>Analys &amp; beslutsstöd</a:t>
            </a:r>
          </a:p>
        </p:txBody>
      </p:sp>
      <p:pic>
        <p:nvPicPr>
          <p:cNvPr id="4" name="Bildobjekt 3" descr="En bild som visar rita, illustration, clipart, design&#10;&#10;AI-genererat innehåll kan vara felaktigt.">
            <a:extLst>
              <a:ext uri="{FF2B5EF4-FFF2-40B4-BE49-F238E27FC236}">
                <a16:creationId xmlns:a16="http://schemas.microsoft.com/office/drawing/2014/main" id="{9C7E1060-3C94-F527-B444-4AFDDA3D2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47" y="1456789"/>
            <a:ext cx="3345208" cy="3345208"/>
          </a:xfrm>
          <a:prstGeom prst="rect">
            <a:avLst/>
          </a:prstGeom>
        </p:spPr>
      </p:pic>
    </p:spTree>
    <p:extLst>
      <p:ext uri="{BB962C8B-B14F-4D97-AF65-F5344CB8AC3E}">
        <p14:creationId xmlns:p14="http://schemas.microsoft.com/office/powerpoint/2010/main" val="263693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84A27-E3A7-C0C0-B50F-458596D36ADB}"/>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F5210AE8-0E24-31CD-6FE4-8BFCBE431B22}"/>
              </a:ext>
            </a:extLst>
          </p:cNvPr>
          <p:cNvSpPr txBox="1"/>
          <p:nvPr/>
        </p:nvSpPr>
        <p:spPr>
          <a:xfrm>
            <a:off x="4648220" y="1838513"/>
            <a:ext cx="7016693" cy="4062651"/>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Franklin Gothic Book"/>
                <a:ea typeface="+mn-ea"/>
                <a:cs typeface="+mn-cs"/>
              </a:rPr>
              <a:t>Vad</a:t>
            </a:r>
          </a:p>
          <a:p>
            <a:pPr lvl="1">
              <a:defRPr/>
            </a:pPr>
            <a:r>
              <a:rPr lang="sv-SE" dirty="0">
                <a:solidFill>
                  <a:srgbClr val="000000"/>
                </a:solidFill>
                <a:latin typeface="Franklin Gothic Book"/>
              </a:rPr>
              <a:t>Ersätt krångliga Excelfiler med ett digitalt visualiseringsverktyg som visar verksamhetsdata på ett tydligt sätt. Med interaktiva rapporter och översikter samlas data från olika system och omvandlas till insikter som gör det lättare att fatta kloka beslut. När informationen samlas på ett ställe kan den användas och skapa verklig nytta i verksamheten. </a:t>
            </a:r>
            <a:endParaRPr lang="sv-SE" dirty="0"/>
          </a:p>
          <a:p>
            <a:pPr marL="457200" marR="0" lvl="1" indent="0" algn="l" defTabSz="914400">
              <a:lnSpc>
                <a:spcPct val="100000"/>
              </a:lnSpc>
              <a:spcBef>
                <a:spcPts val="0"/>
              </a:spcBef>
              <a:spcAft>
                <a:spcPts val="0"/>
              </a:spcAft>
              <a:buClrTx/>
              <a:buSzTx/>
              <a:buFontTx/>
              <a:buNone/>
              <a:tabLst/>
              <a:defRPr/>
            </a:pPr>
            <a:endParaRPr lang="sv-SE" sz="2000" b="0" i="0" u="none" strike="noStrike" kern="1200" cap="none" spc="0" normalizeH="0" baseline="0" noProof="0" dirty="0">
              <a:ln>
                <a:noFill/>
              </a:ln>
              <a:solidFill>
                <a:srgbClr val="000000"/>
              </a:solidFill>
              <a:effectLst/>
              <a:uLnTx/>
              <a:uFillTx/>
              <a:latin typeface="Franklin Gothic Book"/>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Franklin Gothic Book"/>
                <a:ea typeface="+mn-ea"/>
                <a:cs typeface="+mn-cs"/>
              </a:rPr>
              <a:t>Varför</a:t>
            </a:r>
          </a:p>
          <a:p>
            <a:pPr lvl="1">
              <a:defRPr/>
            </a:pPr>
            <a:r>
              <a:rPr lang="sv-SE" dirty="0">
                <a:solidFill>
                  <a:srgbClr val="000000"/>
                </a:solidFill>
                <a:latin typeface="Franklin Gothic Book"/>
              </a:rPr>
              <a:t>Med ett datadrivet arbetssätt och tydliga, interaktiva rapporter blir det enklare att analysera verksamheten. Det leder till bättre beslut, högre effektivitet och bättre förutsättningar att nå god kvalitet. </a:t>
            </a:r>
            <a:endParaRPr lang="sv-SE" dirty="0"/>
          </a:p>
          <a:p>
            <a:pPr marL="285750" marR="0" indent="-285750" algn="l" defTabSz="914400">
              <a:lnSpc>
                <a:spcPct val="100000"/>
              </a:lnSpc>
              <a:spcBef>
                <a:spcPts val="0"/>
              </a:spcBef>
              <a:spcAft>
                <a:spcPts val="0"/>
              </a:spcAft>
              <a:buClrTx/>
              <a:buSzTx/>
              <a:buFont typeface="Arial" panose="020B0604020202020204" pitchFamily="34" charset="0"/>
              <a:buChar char="•"/>
              <a:tabLst/>
              <a:defRPr/>
            </a:pPr>
            <a:endParaRPr lang="sv-SE" b="0" i="0" u="none" strike="noStrike" kern="1200" cap="none" spc="0" normalizeH="0" baseline="0" noProof="0" dirty="0">
              <a:ln>
                <a:noFill/>
              </a:ln>
              <a:solidFill>
                <a:srgbClr val="000000"/>
              </a:solidFill>
              <a:effectLst/>
              <a:uLnTx/>
              <a:uFillTx/>
              <a:latin typeface="Franklin Gothic Book"/>
            </a:endParaRPr>
          </a:p>
        </p:txBody>
      </p:sp>
      <p:sp>
        <p:nvSpPr>
          <p:cNvPr id="2" name="textruta 1">
            <a:extLst>
              <a:ext uri="{FF2B5EF4-FFF2-40B4-BE49-F238E27FC236}">
                <a16:creationId xmlns:a16="http://schemas.microsoft.com/office/drawing/2014/main" id="{36A3CBF6-00BC-FB9C-8647-BEA3D7CDC0C9}"/>
              </a:ext>
            </a:extLst>
          </p:cNvPr>
          <p:cNvSpPr txBox="1"/>
          <p:nvPr/>
        </p:nvSpPr>
        <p:spPr>
          <a:xfrm>
            <a:off x="5076240" y="285371"/>
            <a:ext cx="7005274" cy="1815882"/>
          </a:xfrm>
          <a:prstGeom prst="rect">
            <a:avLst/>
          </a:prstGeom>
          <a:noFill/>
        </p:spPr>
        <p:txBody>
          <a:bodyPr wrap="square" lIns="91440" tIns="45720" rIns="91440" bIns="45720" rtlCol="0" anchor="t">
            <a:spAutoFit/>
          </a:bodyPr>
          <a:lstStyle/>
          <a:p>
            <a:pPr>
              <a:defRPr/>
            </a:pPr>
            <a:r>
              <a:rPr lang="sv-SE" sz="4400">
                <a:solidFill>
                  <a:srgbClr val="000000"/>
                </a:solidFill>
                <a:latin typeface="Franklin Gothic Book"/>
              </a:rPr>
              <a:t>Beslutstödslösning baserad på verksamhetsdata</a:t>
            </a:r>
            <a:endParaRPr lang="sv-SE" sz="4400" b="0" i="0" u="none" strike="noStrike" kern="1200" cap="none" spc="0" normalizeH="0" baseline="0" noProof="0">
              <a:ln>
                <a:noFill/>
              </a:ln>
              <a:solidFill>
                <a:srgbClr val="000000"/>
              </a:solidFill>
              <a:effectLst/>
              <a:uLnTx/>
              <a:uFillTx/>
              <a:latin typeface="Franklin Gothic Boo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4" name="Bildobjekt 3" descr="En bild som visar rita, illustration, clipart, design&#10;&#10;AI-genererat innehåll kan vara felaktigt.">
            <a:extLst>
              <a:ext uri="{FF2B5EF4-FFF2-40B4-BE49-F238E27FC236}">
                <a16:creationId xmlns:a16="http://schemas.microsoft.com/office/drawing/2014/main" id="{89009C43-34C8-4BDB-FEDB-78E140119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47" y="1456789"/>
            <a:ext cx="3345208" cy="3345208"/>
          </a:xfrm>
          <a:prstGeom prst="rect">
            <a:avLst/>
          </a:prstGeom>
        </p:spPr>
      </p:pic>
    </p:spTree>
    <p:extLst>
      <p:ext uri="{BB962C8B-B14F-4D97-AF65-F5344CB8AC3E}">
        <p14:creationId xmlns:p14="http://schemas.microsoft.com/office/powerpoint/2010/main" val="1469547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BC933-E053-E213-4AFE-A38EF79AB2B5}"/>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BD4FFC19-58D8-7018-F601-0B3A41D78C54}"/>
              </a:ext>
            </a:extLst>
          </p:cNvPr>
          <p:cNvSpPr txBox="1"/>
          <p:nvPr/>
        </p:nvSpPr>
        <p:spPr>
          <a:xfrm>
            <a:off x="4648220" y="1683555"/>
            <a:ext cx="7016693" cy="4832092"/>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Franklin Gothic Book"/>
                <a:ea typeface="+mn-ea"/>
                <a:cs typeface="+mn-cs"/>
              </a:rPr>
              <a:t>Vad</a:t>
            </a:r>
          </a:p>
          <a:p>
            <a:pPr lvl="1">
              <a:defRPr/>
            </a:pPr>
            <a:r>
              <a:rPr lang="sv-SE" dirty="0">
                <a:solidFill>
                  <a:srgbClr val="000000"/>
                </a:solidFill>
                <a:latin typeface="Franklin Gothic Book"/>
              </a:rPr>
              <a:t>Kommunanalysen är ett digitalt verktyg som gör det enkelt att belysa skillnader, likheter och trender mellan olika områden inom kommunen och angränsande områden. Verktyget möjliggör planering, uppföljning och beslutsfattande utifrån fakta (datadriven analys).</a:t>
            </a:r>
            <a:endParaRPr lang="sv-SE" dirty="0"/>
          </a:p>
          <a:p>
            <a:pPr marL="457200" marR="0" lvl="1" indent="0" algn="l" defTabSz="914400">
              <a:lnSpc>
                <a:spcPct val="100000"/>
              </a:lnSpc>
              <a:spcBef>
                <a:spcPts val="0"/>
              </a:spcBef>
              <a:spcAft>
                <a:spcPts val="0"/>
              </a:spcAft>
              <a:buClrTx/>
              <a:buSzTx/>
              <a:buFontTx/>
              <a:buNone/>
              <a:tabLst/>
              <a:defRPr/>
            </a:pPr>
            <a:endParaRPr lang="sv-SE" sz="2000" b="0" i="0" u="none" strike="noStrike" kern="1200" cap="none" spc="0" normalizeH="0" baseline="0" noProof="0" dirty="0">
              <a:ln>
                <a:noFill/>
              </a:ln>
              <a:solidFill>
                <a:srgbClr val="000000"/>
              </a:solidFill>
              <a:effectLst/>
              <a:uLnTx/>
              <a:uFillTx/>
              <a:latin typeface="Franklin Gothic Book"/>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Franklin Gothic Book"/>
                <a:ea typeface="+mn-ea"/>
                <a:cs typeface="+mn-cs"/>
              </a:rPr>
              <a:t>Varför</a:t>
            </a:r>
          </a:p>
          <a:p>
            <a:pPr lvl="1">
              <a:defRPr/>
            </a:pPr>
            <a:r>
              <a:rPr lang="sv-SE" dirty="0">
                <a:solidFill>
                  <a:srgbClr val="000000"/>
                </a:solidFill>
                <a:latin typeface="Franklin Gothic Book"/>
              </a:rPr>
              <a:t>Socialtjänsten ska arbeta förebyggande och med en mer långsiktig hållbar planering som utgår från en helhetssyn på invånarnas olika behov i kommunen. För att lyckas med det krävs ett samarbete mellan socialtjänst, skola, fritid och hälso- och sjukvård. </a:t>
            </a:r>
            <a:endParaRPr lang="sv-SE" sz="2000" dirty="0">
              <a:solidFill>
                <a:srgbClr val="000000"/>
              </a:solidFill>
              <a:latin typeface="Franklin Gothic Book"/>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1A7267"/>
                </a:solidFill>
                <a:effectLst/>
                <a:uLnTx/>
                <a:uFillTx/>
                <a:latin typeface="Franklin Gothic Book"/>
                <a:ea typeface="+mn-ea"/>
                <a:cs typeface="+mn-cs"/>
                <a:hlinkClick r:id="rId2">
                  <a:extLst>
                    <a:ext uri="{A12FA001-AC4F-418D-AE19-62706E023703}">
                      <ahyp:hlinkClr xmlns:ahyp="http://schemas.microsoft.com/office/drawing/2018/hyperlinkcolor" val="tx"/>
                    </a:ext>
                  </a:extLst>
                </a:hlinkClick>
              </a:rPr>
              <a:t>Kolla in här för exempel</a:t>
            </a:r>
            <a:endParaRPr lang="sv-SE" sz="2000" b="1" i="0" u="none" strike="noStrike" kern="1200" cap="none" spc="0" normalizeH="0" baseline="0" noProof="0" dirty="0">
              <a:ln>
                <a:noFill/>
              </a:ln>
              <a:solidFill>
                <a:srgbClr val="1A7267"/>
              </a:solidFill>
              <a:effectLst/>
              <a:uLnTx/>
              <a:uFillTx/>
              <a:latin typeface="Franklin Gothic Book"/>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2" name="textruta 1">
            <a:extLst>
              <a:ext uri="{FF2B5EF4-FFF2-40B4-BE49-F238E27FC236}">
                <a16:creationId xmlns:a16="http://schemas.microsoft.com/office/drawing/2014/main" id="{1FF3E377-F974-368A-EA0D-91F030A90F46}"/>
              </a:ext>
            </a:extLst>
          </p:cNvPr>
          <p:cNvSpPr txBox="1"/>
          <p:nvPr/>
        </p:nvSpPr>
        <p:spPr>
          <a:xfrm>
            <a:off x="5076240" y="182467"/>
            <a:ext cx="632690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srgbClr val="000000"/>
                </a:solidFill>
                <a:effectLst/>
                <a:uLnTx/>
                <a:uFillTx/>
                <a:latin typeface="Franklin Gothic Book"/>
                <a:ea typeface="+mn-ea"/>
                <a:cs typeface="+mn-cs"/>
              </a:rPr>
              <a:t>Identifiera behov av förebyggande insatser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000000"/>
              </a:solidFill>
              <a:effectLst/>
              <a:uLnTx/>
              <a:uFillTx/>
              <a:latin typeface="Franklin Gothic Book"/>
              <a:ea typeface="+mn-ea"/>
              <a:cs typeface="+mn-cs"/>
            </a:endParaRPr>
          </a:p>
        </p:txBody>
      </p:sp>
      <p:pic>
        <p:nvPicPr>
          <p:cNvPr id="4" name="Bildobjekt 3" descr="En bild som visar rita, illustration, clipart, design&#10;&#10;AI-genererat innehåll kan vara felaktigt.">
            <a:extLst>
              <a:ext uri="{FF2B5EF4-FFF2-40B4-BE49-F238E27FC236}">
                <a16:creationId xmlns:a16="http://schemas.microsoft.com/office/drawing/2014/main" id="{600AA614-F910-1ACC-3D66-1F03DDCB61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247" y="1456789"/>
            <a:ext cx="3345208" cy="3345208"/>
          </a:xfrm>
          <a:prstGeom prst="rect">
            <a:avLst/>
          </a:prstGeom>
        </p:spPr>
      </p:pic>
    </p:spTree>
    <p:extLst>
      <p:ext uri="{BB962C8B-B14F-4D97-AF65-F5344CB8AC3E}">
        <p14:creationId xmlns:p14="http://schemas.microsoft.com/office/powerpoint/2010/main" val="1790113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4848F-08DA-EE11-89E1-693377300953}"/>
            </a:ext>
          </a:extLst>
        </p:cNvPr>
        <p:cNvGrpSpPr/>
        <p:nvPr/>
      </p:nvGrpSpPr>
      <p:grpSpPr>
        <a:xfrm>
          <a:off x="0" y="0"/>
          <a:ext cx="0" cy="0"/>
          <a:chOff x="0" y="0"/>
          <a:chExt cx="0" cy="0"/>
        </a:xfrm>
      </p:grpSpPr>
      <p:sp>
        <p:nvSpPr>
          <p:cNvPr id="10" name="textruta 9">
            <a:extLst>
              <a:ext uri="{FF2B5EF4-FFF2-40B4-BE49-F238E27FC236}">
                <a16:creationId xmlns:a16="http://schemas.microsoft.com/office/drawing/2014/main" id="{5DF5CA67-D0DD-AFA7-FAA7-6208E77F9163}"/>
              </a:ext>
            </a:extLst>
          </p:cNvPr>
          <p:cNvSpPr txBox="1"/>
          <p:nvPr/>
        </p:nvSpPr>
        <p:spPr>
          <a:xfrm>
            <a:off x="5020639" y="1852670"/>
            <a:ext cx="6097348"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000000"/>
                </a:solidFill>
                <a:effectLst/>
                <a:uLnTx/>
                <a:uFillTx/>
                <a:latin typeface="Franklin Gothic Book"/>
                <a:ea typeface="+mn-ea"/>
                <a:cs typeface="+mn-cs"/>
              </a:rPr>
              <a:t>Verksamhetsstöd för köpt vård och omsorg</a:t>
            </a:r>
          </a:p>
        </p:txBody>
      </p:sp>
      <p:sp>
        <p:nvSpPr>
          <p:cNvPr id="3" name="textruta 2">
            <a:extLst>
              <a:ext uri="{FF2B5EF4-FFF2-40B4-BE49-F238E27FC236}">
                <a16:creationId xmlns:a16="http://schemas.microsoft.com/office/drawing/2014/main" id="{FB332F7F-521C-A0C7-5604-C32877A53107}"/>
              </a:ext>
            </a:extLst>
          </p:cNvPr>
          <p:cNvSpPr txBox="1"/>
          <p:nvPr/>
        </p:nvSpPr>
        <p:spPr>
          <a:xfrm>
            <a:off x="5126959" y="2871980"/>
            <a:ext cx="7016693" cy="738664"/>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err="1">
                <a:solidFill>
                  <a:srgbClr val="000000"/>
                </a:solidFill>
                <a:latin typeface="Franklin Gothic Book"/>
              </a:rPr>
              <a:t>Priis</a:t>
            </a: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4" name="Bildobjekt 3" descr="En bild som visar rita, illustration, clipart, design&#10;&#10;AI-genererat innehåll kan vara felaktigt.">
            <a:extLst>
              <a:ext uri="{FF2B5EF4-FFF2-40B4-BE49-F238E27FC236}">
                <a16:creationId xmlns:a16="http://schemas.microsoft.com/office/drawing/2014/main" id="{76B82E13-9870-B6B2-0E91-E61D9B1A8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47" y="1456789"/>
            <a:ext cx="3345208" cy="3345208"/>
          </a:xfrm>
          <a:prstGeom prst="rect">
            <a:avLst/>
          </a:prstGeom>
        </p:spPr>
      </p:pic>
    </p:spTree>
    <p:extLst>
      <p:ext uri="{BB962C8B-B14F-4D97-AF65-F5344CB8AC3E}">
        <p14:creationId xmlns:p14="http://schemas.microsoft.com/office/powerpoint/2010/main" val="209710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C3A4C-EBF9-1E82-350A-0A0F908FDD34}"/>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3708EECB-0AB5-44A3-8990-43B5EAEEF54E}"/>
              </a:ext>
            </a:extLst>
          </p:cNvPr>
          <p:cNvSpPr txBox="1"/>
          <p:nvPr/>
        </p:nvSpPr>
        <p:spPr>
          <a:xfrm>
            <a:off x="4648220" y="1758099"/>
            <a:ext cx="7016693" cy="4339650"/>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Vad</a:t>
            </a:r>
          </a:p>
          <a:p>
            <a:pPr lvl="1">
              <a:defRPr/>
            </a:pPr>
            <a:r>
              <a:rPr lang="sv-SE"/>
              <a:t>Verksamhetsstöd för att underlätta och säkerställa korrekt hantering av köpt vård och boende inom individ- och familjeomsorg samt funktionsstöd.</a:t>
            </a: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Varför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sv-SE"/>
              <a:t>Bättre förutsättningar till matchande insats utifrån den enskildes behov och minska risken för välfärdsbrott genom systematisk och standardiserad kvalitetssäkring av leverantörer.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1A7267"/>
                </a:solidFill>
                <a:effectLst/>
                <a:uLnTx/>
                <a:uFillTx/>
                <a:latin typeface="Franklin Gothic Book"/>
                <a:ea typeface="+mn-ea"/>
                <a:cs typeface="+mn-cs"/>
                <a:hlinkClick r:id="rId2">
                  <a:extLst>
                    <a:ext uri="{A12FA001-AC4F-418D-AE19-62706E023703}">
                      <ahyp:hlinkClr xmlns:ahyp="http://schemas.microsoft.com/office/drawing/2018/hyperlinkcolor" val="tx"/>
                    </a:ext>
                  </a:extLst>
                </a:hlinkClick>
              </a:rPr>
              <a:t>Kolla in här för exempel</a:t>
            </a:r>
            <a:endParaRPr kumimoji="0" lang="sv-SE" sz="2000" b="1" i="0" u="none" strike="noStrike" kern="1200" cap="none" spc="0" normalizeH="0" baseline="0" noProof="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 name="textruta 1">
            <a:extLst>
              <a:ext uri="{FF2B5EF4-FFF2-40B4-BE49-F238E27FC236}">
                <a16:creationId xmlns:a16="http://schemas.microsoft.com/office/drawing/2014/main" id="{4FDE66AD-BCB9-6348-495A-5E7767FA4CE8}"/>
              </a:ext>
            </a:extLst>
          </p:cNvPr>
          <p:cNvSpPr txBox="1"/>
          <p:nvPr/>
        </p:nvSpPr>
        <p:spPr>
          <a:xfrm>
            <a:off x="5076240" y="839586"/>
            <a:ext cx="6326909"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srgbClr val="000000"/>
                </a:solidFill>
                <a:effectLst/>
                <a:uLnTx/>
                <a:uFillTx/>
                <a:latin typeface="Franklin Gothic Book"/>
                <a:ea typeface="+mn-ea"/>
                <a:cs typeface="+mn-cs"/>
              </a:rPr>
              <a:t>PRIIS</a:t>
            </a:r>
            <a:endParaRPr kumimoji="0" lang="sv-SE" sz="4000" b="0"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000000"/>
              </a:solidFill>
              <a:effectLst/>
              <a:uLnTx/>
              <a:uFillTx/>
              <a:latin typeface="Franklin Gothic Book"/>
              <a:ea typeface="+mn-ea"/>
              <a:cs typeface="+mn-cs"/>
            </a:endParaRPr>
          </a:p>
        </p:txBody>
      </p:sp>
      <p:pic>
        <p:nvPicPr>
          <p:cNvPr id="4" name="Bildobjekt 3" descr="En bild som visar rita, illustration, clipart, design&#10;&#10;AI-genererat innehåll kan vara felaktigt.">
            <a:extLst>
              <a:ext uri="{FF2B5EF4-FFF2-40B4-BE49-F238E27FC236}">
                <a16:creationId xmlns:a16="http://schemas.microsoft.com/office/drawing/2014/main" id="{CDDC3817-B3DD-EBEF-A135-E09BB1C11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247" y="1456789"/>
            <a:ext cx="3345208" cy="3345208"/>
          </a:xfrm>
          <a:prstGeom prst="rect">
            <a:avLst/>
          </a:prstGeom>
        </p:spPr>
      </p:pic>
    </p:spTree>
    <p:extLst>
      <p:ext uri="{BB962C8B-B14F-4D97-AF65-F5344CB8AC3E}">
        <p14:creationId xmlns:p14="http://schemas.microsoft.com/office/powerpoint/2010/main" val="3066407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B7F07-FC76-2919-BE4E-DD0F925E4EE7}"/>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C1706DFC-1DD8-8BAA-84C8-5EFB01FFC90D}"/>
              </a:ext>
            </a:extLst>
          </p:cNvPr>
          <p:cNvSpPr>
            <a:spLocks noGrp="1"/>
          </p:cNvSpPr>
          <p:nvPr>
            <p:ph type="title"/>
          </p:nvPr>
        </p:nvSpPr>
        <p:spPr>
          <a:xfrm>
            <a:off x="738188" y="481013"/>
            <a:ext cx="10731500" cy="723900"/>
          </a:xfrm>
        </p:spPr>
        <p:txBody>
          <a:bodyPr anchor="ctr">
            <a:normAutofit/>
          </a:bodyPr>
          <a:lstStyle/>
          <a:p>
            <a:r>
              <a:rPr lang="sv-SE"/>
              <a:t>Socialtjänsten ska arbeta förebyggande</a:t>
            </a:r>
          </a:p>
        </p:txBody>
      </p:sp>
      <p:pic>
        <p:nvPicPr>
          <p:cNvPr id="5" name="Bildobjekt 4" descr="En bild som visar clipart, symbol, Grafik, tecknad serie&#10;&#10;AI-genererat innehåll kan vara felaktigt.">
            <a:extLst>
              <a:ext uri="{FF2B5EF4-FFF2-40B4-BE49-F238E27FC236}">
                <a16:creationId xmlns:a16="http://schemas.microsoft.com/office/drawing/2014/main" id="{C67FDD04-2DE0-B799-1656-5E5BCDD7F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698" y="2083494"/>
            <a:ext cx="6872827" cy="3172074"/>
          </a:xfrm>
          <a:prstGeom prst="rect">
            <a:avLst/>
          </a:prstGeom>
        </p:spPr>
      </p:pic>
      <p:pic>
        <p:nvPicPr>
          <p:cNvPr id="2" name="Bild 1" descr="Linjepil: medsols böj med hel fyllning">
            <a:extLst>
              <a:ext uri="{FF2B5EF4-FFF2-40B4-BE49-F238E27FC236}">
                <a16:creationId xmlns:a16="http://schemas.microsoft.com/office/drawing/2014/main" id="{8F8685D7-D961-07E7-2742-7DCBC37D23E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7164973">
            <a:off x="5298011" y="1463069"/>
            <a:ext cx="914400" cy="914400"/>
          </a:xfrm>
          <a:prstGeom prst="rect">
            <a:avLst/>
          </a:prstGeom>
        </p:spPr>
      </p:pic>
    </p:spTree>
    <p:extLst>
      <p:ext uri="{BB962C8B-B14F-4D97-AF65-F5344CB8AC3E}">
        <p14:creationId xmlns:p14="http://schemas.microsoft.com/office/powerpoint/2010/main" val="2132462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11FA7-5D51-3799-1228-5478387A0D4B}"/>
            </a:ext>
          </a:extLst>
        </p:cNvPr>
        <p:cNvGrpSpPr/>
        <p:nvPr/>
      </p:nvGrpSpPr>
      <p:grpSpPr>
        <a:xfrm>
          <a:off x="0" y="0"/>
          <a:ext cx="0" cy="0"/>
          <a:chOff x="0" y="0"/>
          <a:chExt cx="0" cy="0"/>
        </a:xfrm>
      </p:grpSpPr>
      <p:pic>
        <p:nvPicPr>
          <p:cNvPr id="6" name="Bildobjekt 5" descr="En bild som visar text, tecknad serie, clipart, illustration&#10;&#10;AI-genererat innehåll kan vara felaktigt.">
            <a:extLst>
              <a:ext uri="{FF2B5EF4-FFF2-40B4-BE49-F238E27FC236}">
                <a16:creationId xmlns:a16="http://schemas.microsoft.com/office/drawing/2014/main" id="{F0D20C6F-D2B3-3AF1-A1C8-64B7E1D71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699" y="2083495"/>
            <a:ext cx="6872826" cy="3172074"/>
          </a:xfrm>
          <a:prstGeom prst="rect">
            <a:avLst/>
          </a:prstGeom>
        </p:spPr>
      </p:pic>
      <p:sp>
        <p:nvSpPr>
          <p:cNvPr id="4" name="Rubrik 1">
            <a:extLst>
              <a:ext uri="{FF2B5EF4-FFF2-40B4-BE49-F238E27FC236}">
                <a16:creationId xmlns:a16="http://schemas.microsoft.com/office/drawing/2014/main" id="{47E58C9F-9A45-6B09-3C1E-BB2D13934AB1}"/>
              </a:ext>
            </a:extLst>
          </p:cNvPr>
          <p:cNvSpPr>
            <a:spLocks noGrp="1"/>
          </p:cNvSpPr>
          <p:nvPr>
            <p:ph type="title"/>
          </p:nvPr>
        </p:nvSpPr>
        <p:spPr>
          <a:xfrm>
            <a:off x="738188" y="481013"/>
            <a:ext cx="10731500" cy="723900"/>
          </a:xfrm>
        </p:spPr>
        <p:txBody>
          <a:bodyPr anchor="ctr">
            <a:normAutofit/>
          </a:bodyPr>
          <a:lstStyle/>
          <a:p>
            <a:r>
              <a:rPr lang="sv-SE"/>
              <a:t>Minska administrativa sysslor öka socialt arbete</a:t>
            </a:r>
          </a:p>
        </p:txBody>
      </p:sp>
      <p:pic>
        <p:nvPicPr>
          <p:cNvPr id="2" name="Bild 1" descr="Linjepil: medsols böj med hel fyllning">
            <a:extLst>
              <a:ext uri="{FF2B5EF4-FFF2-40B4-BE49-F238E27FC236}">
                <a16:creationId xmlns:a16="http://schemas.microsoft.com/office/drawing/2014/main" id="{40603EFF-A5EF-A069-C995-40DBBC86825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7164973">
            <a:off x="5298011" y="1463069"/>
            <a:ext cx="914400" cy="914400"/>
          </a:xfrm>
          <a:prstGeom prst="rect">
            <a:avLst/>
          </a:prstGeom>
        </p:spPr>
      </p:pic>
    </p:spTree>
    <p:extLst>
      <p:ext uri="{BB962C8B-B14F-4D97-AF65-F5344CB8AC3E}">
        <p14:creationId xmlns:p14="http://schemas.microsoft.com/office/powerpoint/2010/main" val="1830892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A7FC9-B447-FAE4-F388-3CAD0A720663}"/>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2EE8BFC8-7475-9DA9-0DDF-A9C893C42836}"/>
              </a:ext>
            </a:extLst>
          </p:cNvPr>
          <p:cNvSpPr txBox="1"/>
          <p:nvPr/>
        </p:nvSpPr>
        <p:spPr>
          <a:xfrm>
            <a:off x="5126959" y="2405636"/>
            <a:ext cx="7016693" cy="120032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sv-SE" sz="2400"/>
              <a:t>Automatisering</a:t>
            </a:r>
          </a:p>
          <a:p>
            <a:pPr marL="285750" indent="-285750">
              <a:buFont typeface="Arial" panose="020B0604020202020204" pitchFamily="34" charset="0"/>
              <a:buChar char="•"/>
            </a:pPr>
            <a:r>
              <a:rPr kumimoji="0" lang="sv-SE" sz="2400" b="0" i="0" u="none" strike="noStrike" kern="1200" cap="none" spc="0" normalizeH="0" baseline="0" noProof="0">
                <a:ln>
                  <a:noFill/>
                </a:ln>
                <a:solidFill>
                  <a:srgbClr val="000000"/>
                </a:solidFill>
                <a:effectLst/>
                <a:uLnTx/>
                <a:uFillTx/>
                <a:latin typeface="Franklin Gothic Book"/>
                <a:ea typeface="+mn-ea"/>
                <a:cs typeface="+mn-cs"/>
              </a:rPr>
              <a:t>Ansökan om insatser</a:t>
            </a:r>
          </a:p>
          <a:p>
            <a:pPr marL="285750" indent="-285750">
              <a:buFont typeface="Arial" panose="020B0604020202020204" pitchFamily="34" charset="0"/>
              <a:buChar char="•"/>
            </a:pPr>
            <a:r>
              <a:rPr lang="sv-SE" sz="2400">
                <a:solidFill>
                  <a:srgbClr val="000000"/>
                </a:solidFill>
                <a:latin typeface="Franklin Gothic Book"/>
              </a:rPr>
              <a:t>Transkribering med AI-stöd</a:t>
            </a: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0" name="textruta 9">
            <a:extLst>
              <a:ext uri="{FF2B5EF4-FFF2-40B4-BE49-F238E27FC236}">
                <a16:creationId xmlns:a16="http://schemas.microsoft.com/office/drawing/2014/main" id="{837E0A31-EE89-1F35-D5E3-821CB9ADFE94}"/>
              </a:ext>
            </a:extLst>
          </p:cNvPr>
          <p:cNvSpPr txBox="1"/>
          <p:nvPr/>
        </p:nvSpPr>
        <p:spPr>
          <a:xfrm>
            <a:off x="5020639" y="1852670"/>
            <a:ext cx="609734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000000"/>
                </a:solidFill>
                <a:effectLst/>
                <a:uLnTx/>
                <a:uFillTx/>
                <a:latin typeface="Franklin Gothic Book"/>
                <a:ea typeface="+mn-ea"/>
                <a:cs typeface="+mn-cs"/>
              </a:rPr>
              <a:t>Automatisering</a:t>
            </a:r>
          </a:p>
        </p:txBody>
      </p:sp>
      <p:pic>
        <p:nvPicPr>
          <p:cNvPr id="2" name="Bildobjekt 1" descr="En bild som visar clipart, Teckensnitt, rita, text&#10;&#10;AI-genererat innehåll kan vara felaktigt.">
            <a:extLst>
              <a:ext uri="{FF2B5EF4-FFF2-40B4-BE49-F238E27FC236}">
                <a16:creationId xmlns:a16="http://schemas.microsoft.com/office/drawing/2014/main" id="{49F0ACC3-D9C9-3AB5-9DF5-3D1F7CE26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687" y="1456788"/>
            <a:ext cx="3381909" cy="3381909"/>
          </a:xfrm>
          <a:prstGeom prst="rect">
            <a:avLst/>
          </a:prstGeom>
        </p:spPr>
      </p:pic>
    </p:spTree>
    <p:extLst>
      <p:ext uri="{BB962C8B-B14F-4D97-AF65-F5344CB8AC3E}">
        <p14:creationId xmlns:p14="http://schemas.microsoft.com/office/powerpoint/2010/main" val="2036870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D30B-DE1E-9A24-3E3E-F3A494D4685F}"/>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CCADEB11-2BE5-5139-4044-EAB13E29D505}"/>
              </a:ext>
            </a:extLst>
          </p:cNvPr>
          <p:cNvSpPr txBox="1"/>
          <p:nvPr/>
        </p:nvSpPr>
        <p:spPr>
          <a:xfrm>
            <a:off x="4648220" y="1334131"/>
            <a:ext cx="7016693" cy="4708981"/>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Franklin Gothic Book"/>
                <a:ea typeface="+mn-ea"/>
                <a:cs typeface="+mn-cs"/>
              </a:rPr>
              <a:t>Vad</a:t>
            </a:r>
            <a:endParaRPr kumimoji="0" lang="sv-SE" sz="2000" b="0" i="0" u="none" strike="noStrike" kern="1200" cap="none" spc="0" normalizeH="0" baseline="0" noProof="0" dirty="0">
              <a:ln>
                <a:noFill/>
              </a:ln>
              <a:solidFill>
                <a:srgbClr val="000000"/>
              </a:solidFill>
              <a:effectLst/>
              <a:uLnTx/>
              <a:uFillTx/>
              <a:latin typeface="Franklin Gothic Book"/>
              <a:ea typeface="+mn-ea"/>
              <a:cs typeface="+mn-cs"/>
            </a:endParaRPr>
          </a:p>
          <a:p>
            <a:pPr lvl="1"/>
            <a:r>
              <a:rPr lang="sv-SE" dirty="0"/>
              <a:t>RPA (</a:t>
            </a:r>
            <a:r>
              <a:rPr lang="sv-SE" dirty="0" err="1"/>
              <a:t>Robotic</a:t>
            </a:r>
            <a:r>
              <a:rPr lang="sv-SE" dirty="0"/>
              <a:t> Process Automation) innebär att en mjukvarurobot utför regelstyrda, repetitiva arbetsmoment i våra system – sådant som annars görs manuellt. Det handlar till exempel om att:</a:t>
            </a:r>
          </a:p>
          <a:p>
            <a:pPr lvl="1"/>
            <a:r>
              <a:rPr lang="sv-SE" dirty="0"/>
              <a:t>Hantera och sammanställa underlag, kontrollera uppgifter.</a:t>
            </a:r>
          </a:p>
          <a:p>
            <a:pPr lvl="1"/>
            <a:r>
              <a:rPr lang="sv-SE" dirty="0"/>
              <a:t>Föra över information mellan system.</a:t>
            </a:r>
          </a:p>
          <a:p>
            <a:pPr lvl="1"/>
            <a:endParaRPr lang="sv-SE" dirty="0"/>
          </a:p>
          <a:p>
            <a:pPr lvl="1"/>
            <a:r>
              <a:rPr lang="sv-SE" dirty="0"/>
              <a:t>Robotarna arbetar alltid enligt givna regler och frigör tid för arbetsuppgifter som kräver mänsklig kompetens.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Franklin Gothic Book"/>
                <a:ea typeface="+mn-ea"/>
                <a:cs typeface="+mn-cs"/>
              </a:rPr>
              <a:t>Varför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rgbClr val="000000"/>
                </a:solidFill>
                <a:effectLst/>
                <a:uLnTx/>
                <a:uFillTx/>
                <a:latin typeface="Franklin Gothic Book"/>
                <a:ea typeface="+mn-ea"/>
                <a:cs typeface="+mn-cs"/>
              </a:rPr>
              <a:t>Spara tid. </a:t>
            </a:r>
          </a:p>
          <a:p>
            <a:pPr lvl="1">
              <a:defRPr/>
            </a:pPr>
            <a:endParaRPr lang="sv-SE" sz="2000" b="1" dirty="0">
              <a:solidFill>
                <a:srgbClr val="000000"/>
              </a:solidFill>
              <a:latin typeface="Franklin Gothic Book"/>
            </a:endParaRPr>
          </a:p>
          <a:p>
            <a:pPr lvl="1">
              <a:defRPr/>
            </a:pPr>
            <a:r>
              <a:rPr lang="sv-SE" sz="2000" b="1" dirty="0">
                <a:solidFill>
                  <a:srgbClr val="000000"/>
                </a:solidFill>
                <a:latin typeface="Franklin Gothic Book"/>
                <a:hlinkClick r:id="rId2"/>
              </a:rPr>
              <a:t>Kolla in här för exempel</a:t>
            </a:r>
            <a:endParaRPr lang="sv-SE" sz="2000" b="1" dirty="0">
              <a:solidFill>
                <a:srgbClr val="000000"/>
              </a:solidFill>
              <a:latin typeface="Franklin Gothic Book"/>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2" name="textruta 1">
            <a:extLst>
              <a:ext uri="{FF2B5EF4-FFF2-40B4-BE49-F238E27FC236}">
                <a16:creationId xmlns:a16="http://schemas.microsoft.com/office/drawing/2014/main" id="{811056C4-BE23-3F16-A191-528918965C07}"/>
              </a:ext>
            </a:extLst>
          </p:cNvPr>
          <p:cNvSpPr txBox="1"/>
          <p:nvPr/>
        </p:nvSpPr>
        <p:spPr>
          <a:xfrm>
            <a:off x="5076240" y="415618"/>
            <a:ext cx="6326909"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a:ln>
                  <a:noFill/>
                </a:ln>
                <a:solidFill>
                  <a:srgbClr val="000000"/>
                </a:solidFill>
                <a:effectLst/>
                <a:uLnTx/>
                <a:uFillTx/>
                <a:latin typeface="Franklin Gothic Book"/>
                <a:ea typeface="+mn-ea"/>
                <a:cs typeface="+mn-cs"/>
              </a:rPr>
              <a:t>Automatisering</a:t>
            </a:r>
            <a:endParaRPr kumimoji="0" lang="sv-SE" sz="4000" b="0" i="0" u="none" strike="noStrike" kern="1200" cap="none" spc="0" normalizeH="0" baseline="0" noProof="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err="1">
              <a:ln>
                <a:noFill/>
              </a:ln>
              <a:solidFill>
                <a:srgbClr val="000000"/>
              </a:solidFill>
              <a:effectLst/>
              <a:uLnTx/>
              <a:uFillTx/>
              <a:latin typeface="Franklin Gothic Book"/>
              <a:ea typeface="+mn-ea"/>
              <a:cs typeface="+mn-cs"/>
            </a:endParaRPr>
          </a:p>
        </p:txBody>
      </p:sp>
      <p:pic>
        <p:nvPicPr>
          <p:cNvPr id="4" name="Bildobjekt 3" descr="En bild som visar clipart, Teckensnitt, rita, text&#10;&#10;AI-genererat innehåll kan vara felaktigt.">
            <a:extLst>
              <a:ext uri="{FF2B5EF4-FFF2-40B4-BE49-F238E27FC236}">
                <a16:creationId xmlns:a16="http://schemas.microsoft.com/office/drawing/2014/main" id="{EE62233C-685B-DFF8-E6E3-AEA83ACA8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687" y="1456788"/>
            <a:ext cx="3381909" cy="3381909"/>
          </a:xfrm>
          <a:prstGeom prst="rect">
            <a:avLst/>
          </a:prstGeom>
        </p:spPr>
      </p:pic>
    </p:spTree>
    <p:extLst>
      <p:ext uri="{BB962C8B-B14F-4D97-AF65-F5344CB8AC3E}">
        <p14:creationId xmlns:p14="http://schemas.microsoft.com/office/powerpoint/2010/main" val="3273117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70423-3CAA-2049-110A-CF16C6480D38}"/>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26B9D517-20BF-6A1B-EE10-6817F2BF851F}"/>
              </a:ext>
            </a:extLst>
          </p:cNvPr>
          <p:cNvSpPr txBox="1"/>
          <p:nvPr/>
        </p:nvSpPr>
        <p:spPr>
          <a:xfrm>
            <a:off x="4648221" y="1796696"/>
            <a:ext cx="6400780" cy="3600986"/>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sv-SE" sz="2000">
                <a:solidFill>
                  <a:srgbClr val="000000"/>
                </a:solidFill>
                <a:latin typeface="Franklin Gothic Book"/>
              </a:rPr>
              <a:t>E-tjänst och a</a:t>
            </a:r>
            <a:r>
              <a:rPr kumimoji="0" lang="sv-SE" sz="2000" b="0" i="0" u="none" strike="noStrike" kern="1200" cap="none" spc="0" normalizeH="0" baseline="0" noProof="0" err="1">
                <a:ln>
                  <a:noFill/>
                </a:ln>
                <a:solidFill>
                  <a:srgbClr val="000000"/>
                </a:solidFill>
                <a:effectLst/>
                <a:uLnTx/>
                <a:uFillTx/>
                <a:latin typeface="Franklin Gothic Book"/>
                <a:ea typeface="+mn-ea"/>
                <a:cs typeface="+mn-cs"/>
              </a:rPr>
              <a:t>utomatiserad</a:t>
            </a:r>
            <a:r>
              <a:rPr kumimoji="0" lang="sv-SE" sz="2000" b="0" i="0" u="none" strike="noStrike" kern="1200" cap="none" spc="0" normalizeH="0" baseline="0" noProof="0">
                <a:ln>
                  <a:noFill/>
                </a:ln>
                <a:solidFill>
                  <a:srgbClr val="000000"/>
                </a:solidFill>
                <a:effectLst/>
                <a:uLnTx/>
                <a:uFillTx/>
                <a:latin typeface="Franklin Gothic Book"/>
                <a:ea typeface="+mn-ea"/>
                <a:cs typeface="+mn-cs"/>
              </a:rPr>
              <a:t> process så att invånare kan ansöka digitalt om insatser.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Varför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rgbClr val="000000"/>
                </a:solidFill>
                <a:effectLst/>
                <a:uLnTx/>
                <a:uFillTx/>
                <a:latin typeface="Franklin Gothic Book"/>
                <a:ea typeface="+mn-ea"/>
                <a:cs typeface="+mn-cs"/>
              </a:rPr>
              <a:t>Detta kommer kunna minska arbetstid för socialsekreterare genom minskad handläggning.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hlinkClick r:id="rId2"/>
              </a:rPr>
              <a:t>Kolla in här för exempel</a:t>
            </a:r>
            <a:endParaRPr kumimoji="0" lang="sv-SE" sz="2000" b="1" i="0" u="none" strike="noStrike" kern="1200" cap="none" spc="0" normalizeH="0" baseline="0" noProof="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 name="textruta 1">
            <a:extLst>
              <a:ext uri="{FF2B5EF4-FFF2-40B4-BE49-F238E27FC236}">
                <a16:creationId xmlns:a16="http://schemas.microsoft.com/office/drawing/2014/main" id="{6C934BD8-26D5-D5AE-2721-74B84A17F13E}"/>
              </a:ext>
            </a:extLst>
          </p:cNvPr>
          <p:cNvSpPr txBox="1"/>
          <p:nvPr/>
        </p:nvSpPr>
        <p:spPr>
          <a:xfrm>
            <a:off x="5076240" y="966494"/>
            <a:ext cx="6326909"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a:ln>
                  <a:noFill/>
                </a:ln>
                <a:solidFill>
                  <a:srgbClr val="000000"/>
                </a:solidFill>
                <a:effectLst/>
                <a:uLnTx/>
                <a:uFillTx/>
                <a:latin typeface="Franklin Gothic Book"/>
                <a:ea typeface="+mn-ea"/>
                <a:cs typeface="+mn-cs"/>
              </a:rPr>
              <a:t>Ansökan om insatser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4" name="Bildobjekt 3" descr="En bild som visar clipart, Teckensnitt, rita, text&#10;&#10;AI-genererat innehåll kan vara felaktigt.">
            <a:extLst>
              <a:ext uri="{FF2B5EF4-FFF2-40B4-BE49-F238E27FC236}">
                <a16:creationId xmlns:a16="http://schemas.microsoft.com/office/drawing/2014/main" id="{7D409061-5AAD-F857-4D61-0F9890A98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687" y="1456788"/>
            <a:ext cx="3381909" cy="3381909"/>
          </a:xfrm>
          <a:prstGeom prst="rect">
            <a:avLst/>
          </a:prstGeom>
        </p:spPr>
      </p:pic>
    </p:spTree>
    <p:extLst>
      <p:ext uri="{BB962C8B-B14F-4D97-AF65-F5344CB8AC3E}">
        <p14:creationId xmlns:p14="http://schemas.microsoft.com/office/powerpoint/2010/main" val="2666613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BAA8F-9679-E386-0674-8F462FBCEFDF}"/>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239021D7-F21C-168E-89AC-B973E8901098}"/>
              </a:ext>
            </a:extLst>
          </p:cNvPr>
          <p:cNvSpPr txBox="1"/>
          <p:nvPr/>
        </p:nvSpPr>
        <p:spPr>
          <a:xfrm>
            <a:off x="4648220" y="1765068"/>
            <a:ext cx="7016693" cy="4976747"/>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Franklin Gothic Book"/>
                <a:ea typeface="+mn-ea"/>
                <a:cs typeface="+mn-cs"/>
              </a:rPr>
              <a:t>Vad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sv-SE" sz="1900" dirty="0">
                <a:solidFill>
                  <a:srgbClr val="000000"/>
                </a:solidFill>
                <a:latin typeface="Franklin Gothic Book"/>
              </a:rPr>
              <a:t>Ett sätt att spela in samtal och sammanfatta det efter en mall som ska in i verksamhetssystem. Viktigt att detta sker på rätt sätt då det är känslig och viktig information i samtalet. Socialsekreteraren är alltid ansvarig för innehållet i texten som tas fram.</a:t>
            </a:r>
            <a:endParaRPr kumimoji="0" lang="sv-SE" sz="1900" b="0" i="0" u="none" strike="noStrike" kern="1200" cap="none" spc="0" normalizeH="0" baseline="0" noProof="0" dirty="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Franklin Gothic Book"/>
                <a:ea typeface="+mn-ea"/>
                <a:cs typeface="+mn-cs"/>
              </a:rPr>
              <a:t>Varför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1900" b="0" i="0" u="none" strike="noStrike" kern="1200" cap="none" spc="0" normalizeH="0" baseline="0" noProof="0" dirty="0">
                <a:ln>
                  <a:noFill/>
                </a:ln>
                <a:solidFill>
                  <a:srgbClr val="000000"/>
                </a:solidFill>
                <a:effectLst/>
                <a:uLnTx/>
                <a:uFillTx/>
                <a:latin typeface="Franklin Gothic Book"/>
                <a:ea typeface="+mn-ea"/>
                <a:cs typeface="+mn-cs"/>
              </a:rPr>
              <a:t>Sparar tid och kan också bidra till att socialsekreteraren kan fokusera på samtalet istället för att anteckna.</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Franklin Gothic Book"/>
                <a:ea typeface="+mn-ea"/>
                <a:cs typeface="+mn-cs"/>
                <a:hlinkClick r:id="rId3"/>
              </a:rPr>
              <a:t>Kolla in här för exempel</a:t>
            </a:r>
            <a:endParaRPr kumimoji="0" lang="sv-SE" sz="2000" b="1" i="0" u="none" strike="noStrike" kern="1200" cap="none" spc="0" normalizeH="0" baseline="0" noProof="0" dirty="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2" name="textruta 1">
            <a:extLst>
              <a:ext uri="{FF2B5EF4-FFF2-40B4-BE49-F238E27FC236}">
                <a16:creationId xmlns:a16="http://schemas.microsoft.com/office/drawing/2014/main" id="{59E192B8-09FA-8D38-6855-B232424DEF32}"/>
              </a:ext>
            </a:extLst>
          </p:cNvPr>
          <p:cNvSpPr txBox="1"/>
          <p:nvPr/>
        </p:nvSpPr>
        <p:spPr>
          <a:xfrm>
            <a:off x="5076241" y="371713"/>
            <a:ext cx="4911822" cy="1591205"/>
          </a:xfrm>
          <a:prstGeom prst="rect">
            <a:avLst/>
          </a:prstGeom>
          <a:noFill/>
        </p:spPr>
        <p:txBody>
          <a:bodyPr wrap="square" rtlCol="0">
            <a:spAutoFit/>
          </a:bodyPr>
          <a:lstStyle/>
          <a:p>
            <a:r>
              <a:rPr lang="sv-SE" sz="4400" dirty="0"/>
              <a:t>Transkribering med AI-stöd</a:t>
            </a:r>
          </a:p>
        </p:txBody>
      </p:sp>
      <p:pic>
        <p:nvPicPr>
          <p:cNvPr id="5" name="Bildobjekt 4" descr="En bild som visar clipart, Teckensnitt, rita, text&#10;&#10;AI-genererat innehåll kan vara felaktigt.">
            <a:extLst>
              <a:ext uri="{FF2B5EF4-FFF2-40B4-BE49-F238E27FC236}">
                <a16:creationId xmlns:a16="http://schemas.microsoft.com/office/drawing/2014/main" id="{F8112ABF-6D8F-DFCD-8952-8430246DC9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687" y="1456788"/>
            <a:ext cx="3381909" cy="3381909"/>
          </a:xfrm>
          <a:prstGeom prst="rect">
            <a:avLst/>
          </a:prstGeom>
        </p:spPr>
      </p:pic>
    </p:spTree>
    <p:extLst>
      <p:ext uri="{BB962C8B-B14F-4D97-AF65-F5344CB8AC3E}">
        <p14:creationId xmlns:p14="http://schemas.microsoft.com/office/powerpoint/2010/main" val="2652176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0A196-6C73-ECED-1FCB-37C5394D8F62}"/>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B28CAA8B-1D95-7080-8E4E-D4D58F98A091}"/>
              </a:ext>
            </a:extLst>
          </p:cNvPr>
          <p:cNvSpPr txBox="1"/>
          <p:nvPr/>
        </p:nvSpPr>
        <p:spPr>
          <a:xfrm>
            <a:off x="5126959" y="2405636"/>
            <a:ext cx="7016693" cy="738664"/>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a:solidFill>
                  <a:srgbClr val="000000"/>
                </a:solidFill>
                <a:latin typeface="Franklin Gothic Book"/>
              </a:rPr>
              <a:t>AI-</a:t>
            </a:r>
            <a:r>
              <a:rPr kumimoji="0" lang="sv-SE" sz="2400" b="0" i="0" u="none" strike="noStrike" kern="1200" cap="none" spc="0" normalizeH="0" baseline="0" noProof="0">
                <a:ln>
                  <a:noFill/>
                </a:ln>
                <a:solidFill>
                  <a:srgbClr val="000000"/>
                </a:solidFill>
                <a:effectLst/>
                <a:uLnTx/>
                <a:uFillTx/>
                <a:latin typeface="Franklin Gothic Book"/>
                <a:ea typeface="+mn-ea"/>
                <a:cs typeface="+mn-cs"/>
              </a:rPr>
              <a:t>Assistenter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0" name="textruta 9">
            <a:extLst>
              <a:ext uri="{FF2B5EF4-FFF2-40B4-BE49-F238E27FC236}">
                <a16:creationId xmlns:a16="http://schemas.microsoft.com/office/drawing/2014/main" id="{95AF77FC-2B72-2FE7-861B-798DE2293332}"/>
              </a:ext>
            </a:extLst>
          </p:cNvPr>
          <p:cNvSpPr txBox="1"/>
          <p:nvPr/>
        </p:nvSpPr>
        <p:spPr>
          <a:xfrm>
            <a:off x="5020639" y="1852670"/>
            <a:ext cx="609734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000000"/>
                </a:solidFill>
                <a:effectLst/>
                <a:uLnTx/>
                <a:uFillTx/>
                <a:latin typeface="Franklin Gothic Book"/>
                <a:ea typeface="+mn-ea"/>
                <a:cs typeface="+mn-cs"/>
              </a:rPr>
              <a:t>Kunskapsstöd</a:t>
            </a:r>
          </a:p>
        </p:txBody>
      </p:sp>
      <p:pic>
        <p:nvPicPr>
          <p:cNvPr id="2" name="Bildobjekt 1" descr="En bild som visar clipart, Teckensnitt, rita, text&#10;&#10;AI-genererat innehåll kan vara felaktigt.">
            <a:extLst>
              <a:ext uri="{FF2B5EF4-FFF2-40B4-BE49-F238E27FC236}">
                <a16:creationId xmlns:a16="http://schemas.microsoft.com/office/drawing/2014/main" id="{94FDCB35-542F-2127-D5C0-4686816AB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687" y="1456788"/>
            <a:ext cx="3381909" cy="3381909"/>
          </a:xfrm>
          <a:prstGeom prst="rect">
            <a:avLst/>
          </a:prstGeom>
        </p:spPr>
      </p:pic>
    </p:spTree>
    <p:extLst>
      <p:ext uri="{BB962C8B-B14F-4D97-AF65-F5344CB8AC3E}">
        <p14:creationId xmlns:p14="http://schemas.microsoft.com/office/powerpoint/2010/main" val="2113861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54B52-1EA6-57B4-9783-C4C7B0624DFB}"/>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EB80F73F-95F5-83AE-B349-E76C13DA58A6}"/>
              </a:ext>
            </a:extLst>
          </p:cNvPr>
          <p:cNvSpPr txBox="1"/>
          <p:nvPr/>
        </p:nvSpPr>
        <p:spPr>
          <a:xfrm>
            <a:off x="4648220" y="1825444"/>
            <a:ext cx="7016693" cy="3908762"/>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rgbClr val="000000"/>
                </a:solidFill>
                <a:effectLst/>
                <a:uLnTx/>
                <a:uFillTx/>
                <a:latin typeface="Franklin Gothic Book"/>
                <a:ea typeface="+mn-ea"/>
                <a:cs typeface="+mn-cs"/>
              </a:rPr>
              <a:t>En assistent kan byggas för en arbetsgrupp eller individ  för att kunna få svar på specifika frågor. Alla kommuner i GR har tillgång till SVEA.</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Varför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rgbClr val="000000"/>
                </a:solidFill>
                <a:effectLst/>
                <a:uLnTx/>
                <a:uFillTx/>
                <a:latin typeface="Franklin Gothic Book"/>
                <a:ea typeface="+mn-ea"/>
                <a:cs typeface="+mn-cs"/>
              </a:rPr>
              <a:t>Gör det enklare att göra rätt utan att behöva läsa långa rutiner eller instruktioner för att hitta rätt information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hlinkClick r:id="rId2"/>
              </a:rPr>
              <a:t>Kolla in här för exempel</a:t>
            </a:r>
            <a:endParaRPr kumimoji="0" lang="sv-SE" sz="2000" b="1" i="0" u="none" strike="noStrike" kern="1200" cap="none" spc="0" normalizeH="0" baseline="0" noProof="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 name="textruta 1">
            <a:extLst>
              <a:ext uri="{FF2B5EF4-FFF2-40B4-BE49-F238E27FC236}">
                <a16:creationId xmlns:a16="http://schemas.microsoft.com/office/drawing/2014/main" id="{51DF9C7E-94F2-2222-45CF-211A3156DAF2}"/>
              </a:ext>
            </a:extLst>
          </p:cNvPr>
          <p:cNvSpPr txBox="1"/>
          <p:nvPr/>
        </p:nvSpPr>
        <p:spPr>
          <a:xfrm>
            <a:off x="5076240" y="906931"/>
            <a:ext cx="6326909"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a:ln>
                  <a:noFill/>
                </a:ln>
                <a:solidFill>
                  <a:srgbClr val="000000"/>
                </a:solidFill>
                <a:effectLst/>
                <a:uLnTx/>
                <a:uFillTx/>
                <a:latin typeface="Franklin Gothic Book"/>
                <a:ea typeface="+mn-ea"/>
                <a:cs typeface="+mn-cs"/>
              </a:rPr>
              <a:t>AI</a:t>
            </a:r>
            <a:r>
              <a:rPr lang="sv-SE" sz="4400">
                <a:solidFill>
                  <a:srgbClr val="000000"/>
                </a:solidFill>
                <a:latin typeface="Franklin Gothic Book"/>
              </a:rPr>
              <a:t>-</a:t>
            </a:r>
            <a:r>
              <a:rPr kumimoji="0" lang="sv-SE" sz="4400" b="0" i="0" u="none" strike="noStrike" kern="1200" cap="none" spc="0" normalizeH="0" baseline="0" noProof="0">
                <a:ln>
                  <a:noFill/>
                </a:ln>
                <a:solidFill>
                  <a:srgbClr val="000000"/>
                </a:solidFill>
                <a:effectLst/>
                <a:uLnTx/>
                <a:uFillTx/>
                <a:latin typeface="Franklin Gothic Book"/>
                <a:ea typeface="+mn-ea"/>
                <a:cs typeface="+mn-cs"/>
              </a:rPr>
              <a:t>Assistenter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5" name="Bildobjekt 4" descr="En bild som visar rita, tecknad serie, clipart, illustration&#10;&#10;AI-genererat innehåll kan vara felaktigt.">
            <a:extLst>
              <a:ext uri="{FF2B5EF4-FFF2-40B4-BE49-F238E27FC236}">
                <a16:creationId xmlns:a16="http://schemas.microsoft.com/office/drawing/2014/main" id="{4AC3DF8F-BECE-F76D-2586-0A4CB526C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45" y="1456789"/>
            <a:ext cx="3381910" cy="3381910"/>
          </a:xfrm>
          <a:prstGeom prst="rect">
            <a:avLst/>
          </a:prstGeom>
        </p:spPr>
      </p:pic>
      <p:pic>
        <p:nvPicPr>
          <p:cNvPr id="4" name="Bildobjekt 3" descr="En bild som visar clipart, Teckensnitt, rita, text&#10;&#10;AI-genererat innehåll kan vara felaktigt.">
            <a:extLst>
              <a:ext uri="{FF2B5EF4-FFF2-40B4-BE49-F238E27FC236}">
                <a16:creationId xmlns:a16="http://schemas.microsoft.com/office/drawing/2014/main" id="{DFBDA286-FD59-B17F-9EB6-3FBE54903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687" y="1456788"/>
            <a:ext cx="3381909" cy="3381909"/>
          </a:xfrm>
          <a:prstGeom prst="rect">
            <a:avLst/>
          </a:prstGeom>
        </p:spPr>
      </p:pic>
    </p:spTree>
    <p:extLst>
      <p:ext uri="{BB962C8B-B14F-4D97-AF65-F5344CB8AC3E}">
        <p14:creationId xmlns:p14="http://schemas.microsoft.com/office/powerpoint/2010/main" val="973232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E5429-23EE-A828-F2FC-095D1D954465}"/>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34268E47-0B48-902E-EA60-5C56C30B2548}"/>
              </a:ext>
            </a:extLst>
          </p:cNvPr>
          <p:cNvSpPr txBox="1"/>
          <p:nvPr/>
        </p:nvSpPr>
        <p:spPr>
          <a:xfrm>
            <a:off x="5126959" y="2405636"/>
            <a:ext cx="7016693" cy="830997"/>
          </a:xfrm>
          <a:prstGeom prst="rect">
            <a:avLst/>
          </a:prstGeom>
          <a:noFill/>
        </p:spPr>
        <p:txBody>
          <a:bodyPr wrap="square" lIns="91440" tIns="45720" rIns="91440" bIns="45720" anchor="t">
            <a:spAutoFit/>
          </a:bodyPr>
          <a:lstStyle/>
          <a:p>
            <a:pPr marL="342900" lvl="0" indent="-342900">
              <a:buFont typeface="Arial" panose="020B0604020202020204" pitchFamily="34" charset="0"/>
              <a:buChar char="•"/>
              <a:defRPr/>
            </a:pPr>
            <a:r>
              <a:rPr lang="sv-SE" sz="2400"/>
              <a:t>Stöd för tillräcklig dokumentation</a:t>
            </a:r>
          </a:p>
          <a:p>
            <a:pPr marL="342900" lvl="0" indent="-342900">
              <a:buFont typeface="Arial" panose="020B0604020202020204" pitchFamily="34" charset="0"/>
              <a:buChar char="•"/>
              <a:defRPr/>
            </a:pPr>
            <a:r>
              <a:rPr kumimoji="0" lang="sv-SE" sz="2400" b="0" i="0" u="none" strike="noStrike" kern="1200" cap="none" spc="0" normalizeH="0" baseline="0" noProof="0">
                <a:ln>
                  <a:noFill/>
                </a:ln>
                <a:solidFill>
                  <a:srgbClr val="000000"/>
                </a:solidFill>
                <a:effectLst/>
                <a:uLnTx/>
                <a:uFillTx/>
                <a:latin typeface="Franklin Gothic Book"/>
                <a:ea typeface="+mn-ea"/>
                <a:cs typeface="+mn-cs"/>
              </a:rPr>
              <a:t>SKR material om </a:t>
            </a:r>
            <a:r>
              <a:rPr lang="sv-SE" sz="2400">
                <a:solidFill>
                  <a:srgbClr val="000000"/>
                </a:solidFill>
                <a:latin typeface="Franklin Gothic Book"/>
              </a:rPr>
              <a:t>a</a:t>
            </a:r>
            <a:r>
              <a:rPr kumimoji="0" lang="sv-SE" sz="2400" b="0" i="0" u="none" strike="noStrike" kern="1200" cap="none" spc="0" normalizeH="0" baseline="0" noProof="0" err="1">
                <a:ln>
                  <a:noFill/>
                </a:ln>
                <a:solidFill>
                  <a:srgbClr val="000000"/>
                </a:solidFill>
                <a:effectLst/>
                <a:uLnTx/>
                <a:uFillTx/>
                <a:latin typeface="Franklin Gothic Book"/>
                <a:ea typeface="+mn-ea"/>
                <a:cs typeface="+mn-cs"/>
              </a:rPr>
              <a:t>ntikrån</a:t>
            </a:r>
            <a:r>
              <a:rPr lang="sv-SE" sz="2400">
                <a:solidFill>
                  <a:srgbClr val="000000"/>
                </a:solidFill>
                <a:latin typeface="Franklin Gothic Book"/>
              </a:rPr>
              <a:t>gel</a:t>
            </a: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0" name="textruta 9">
            <a:extLst>
              <a:ext uri="{FF2B5EF4-FFF2-40B4-BE49-F238E27FC236}">
                <a16:creationId xmlns:a16="http://schemas.microsoft.com/office/drawing/2014/main" id="{39BDA7A9-624F-500E-3462-DBC170EBB8C5}"/>
              </a:ext>
            </a:extLst>
          </p:cNvPr>
          <p:cNvSpPr txBox="1"/>
          <p:nvPr/>
        </p:nvSpPr>
        <p:spPr>
          <a:xfrm>
            <a:off x="5020639" y="1852670"/>
            <a:ext cx="609734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000000"/>
                </a:solidFill>
                <a:effectLst/>
                <a:uLnTx/>
                <a:uFillTx/>
                <a:latin typeface="Franklin Gothic Book"/>
                <a:ea typeface="+mn-ea"/>
                <a:cs typeface="+mn-cs"/>
              </a:rPr>
              <a:t>Minska onödig administration</a:t>
            </a:r>
          </a:p>
        </p:txBody>
      </p:sp>
      <p:pic>
        <p:nvPicPr>
          <p:cNvPr id="2" name="Bildobjekt 1" descr="En bild som visar clipart, Teckensnitt, rita, text&#10;&#10;AI-genererat innehåll kan vara felaktigt.">
            <a:extLst>
              <a:ext uri="{FF2B5EF4-FFF2-40B4-BE49-F238E27FC236}">
                <a16:creationId xmlns:a16="http://schemas.microsoft.com/office/drawing/2014/main" id="{A36F54DF-6E4E-86CE-96C2-BB0AFEB8F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687" y="1456788"/>
            <a:ext cx="3381909" cy="3381909"/>
          </a:xfrm>
          <a:prstGeom prst="rect">
            <a:avLst/>
          </a:prstGeom>
        </p:spPr>
      </p:pic>
    </p:spTree>
    <p:extLst>
      <p:ext uri="{BB962C8B-B14F-4D97-AF65-F5344CB8AC3E}">
        <p14:creationId xmlns:p14="http://schemas.microsoft.com/office/powerpoint/2010/main" val="204291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F604D-CD3C-0F7A-728D-A71211ED4355}"/>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09ED354C-0A59-66DA-B008-359D50A68A43}"/>
              </a:ext>
            </a:extLst>
          </p:cNvPr>
          <p:cNvSpPr txBox="1"/>
          <p:nvPr/>
        </p:nvSpPr>
        <p:spPr>
          <a:xfrm>
            <a:off x="4318609" y="1872787"/>
            <a:ext cx="7016693" cy="4247317"/>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Franklin Gothic Book"/>
                <a:ea typeface="+mn-ea"/>
                <a:cs typeface="+mn-cs"/>
              </a:rPr>
              <a:t>Vad</a:t>
            </a:r>
          </a:p>
          <a:p>
            <a:pPr lvl="1">
              <a:defRPr/>
            </a:pPr>
            <a:r>
              <a:rPr lang="sv-SE" dirty="0"/>
              <a:t>Se över och våga sluta göra överflödiga administrativa/dokumentations moment som t ex dubbeldokumentation i olika system, för detaljerad information som inte är väsentlig, dokumentation "för säkerhets skull” Kan finnas inbyggda funktioner i verksamhetssystemen som vägleder dig att få ut det väsentliga och göra sammanfattningar.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000000"/>
                </a:solidFill>
                <a:effectLst/>
                <a:uLnTx/>
                <a:uFillTx/>
                <a:latin typeface="Franklin Gothic Book"/>
                <a:ea typeface="+mn-ea"/>
                <a:cs typeface="+mn-cs"/>
              </a:rPr>
              <a:t>Varför</a:t>
            </a:r>
          </a:p>
          <a:p>
            <a:pPr lvl="1">
              <a:defRPr/>
            </a:pPr>
            <a:r>
              <a:rPr lang="sv-SE" dirty="0">
                <a:solidFill>
                  <a:srgbClr val="000000"/>
                </a:solidFill>
                <a:ea typeface="+mn-lt"/>
                <a:cs typeface="+mn-lt"/>
              </a:rPr>
              <a:t>Frigör tid för klientnära arbete, förbättrar arbetsmiljön och ökar effektiviteten. Samtidigt kan en mer fokuserad dokumentation stärka både rättssäkerheten och kvaliteten i beslutsunderlagen</a:t>
            </a:r>
            <a:r>
              <a:rPr kumimoji="0" lang="sv-SE" b="0" i="0" u="none" strike="noStrike" kern="1200" cap="none" spc="0" normalizeH="0" baseline="0" noProof="0" dirty="0">
                <a:ln>
                  <a:noFill/>
                </a:ln>
                <a:solidFill>
                  <a:srgbClr val="000000"/>
                </a:solidFill>
                <a:effectLst/>
                <a:uLnTx/>
                <a:uFillTx/>
                <a:ea typeface="+mn-lt"/>
                <a:cs typeface="+mn-lt"/>
              </a:rPr>
              <a:t>.</a:t>
            </a:r>
            <a:endParaRPr lang="sv-SE"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2" name="textruta 1">
            <a:extLst>
              <a:ext uri="{FF2B5EF4-FFF2-40B4-BE49-F238E27FC236}">
                <a16:creationId xmlns:a16="http://schemas.microsoft.com/office/drawing/2014/main" id="{20A472E8-9CEA-11EF-8E4C-2208134CCEB0}"/>
              </a:ext>
            </a:extLst>
          </p:cNvPr>
          <p:cNvSpPr txBox="1"/>
          <p:nvPr/>
        </p:nvSpPr>
        <p:spPr>
          <a:xfrm>
            <a:off x="4746629" y="430318"/>
            <a:ext cx="6326909" cy="1446550"/>
          </a:xfrm>
          <a:prstGeom prst="rect">
            <a:avLst/>
          </a:prstGeom>
          <a:noFill/>
        </p:spPr>
        <p:txBody>
          <a:bodyPr wrap="square" rtlCol="0">
            <a:spAutoFit/>
          </a:bodyPr>
          <a:lstStyle/>
          <a:p>
            <a:r>
              <a:rPr lang="sv-SE" sz="4400" dirty="0"/>
              <a:t>Stöd för tillräcklig dokumentation </a:t>
            </a:r>
            <a:endParaRPr kumimoji="0" lang="sv-SE" sz="2400" b="0" i="0" u="none" strike="noStrike" kern="1200" cap="none" spc="0" normalizeH="0" baseline="0" noProof="0" dirty="0">
              <a:ln>
                <a:noFill/>
              </a:ln>
              <a:solidFill>
                <a:srgbClr val="000000"/>
              </a:solidFill>
              <a:effectLst/>
              <a:uLnTx/>
              <a:uFillTx/>
              <a:latin typeface="Franklin Gothic Book"/>
              <a:ea typeface="+mn-ea"/>
              <a:cs typeface="+mn-cs"/>
            </a:endParaRPr>
          </a:p>
        </p:txBody>
      </p:sp>
      <p:pic>
        <p:nvPicPr>
          <p:cNvPr id="5" name="Bildobjekt 4" descr="En bild som visar clipart, Teckensnitt, rita, text&#10;&#10;AI-genererat innehåll kan vara felaktigt.">
            <a:extLst>
              <a:ext uri="{FF2B5EF4-FFF2-40B4-BE49-F238E27FC236}">
                <a16:creationId xmlns:a16="http://schemas.microsoft.com/office/drawing/2014/main" id="{2791B742-96A6-A6E8-D485-88606D99F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687" y="1456788"/>
            <a:ext cx="3381909" cy="3381909"/>
          </a:xfrm>
          <a:prstGeom prst="rect">
            <a:avLst/>
          </a:prstGeom>
        </p:spPr>
      </p:pic>
    </p:spTree>
    <p:extLst>
      <p:ext uri="{BB962C8B-B14F-4D97-AF65-F5344CB8AC3E}">
        <p14:creationId xmlns:p14="http://schemas.microsoft.com/office/powerpoint/2010/main" val="3481264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1074A-C29D-FF13-CD50-9F92D39D39EE}"/>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C61A1165-2B24-0579-D145-71544C1652C9}"/>
              </a:ext>
            </a:extLst>
          </p:cNvPr>
          <p:cNvSpPr txBox="1"/>
          <p:nvPr/>
        </p:nvSpPr>
        <p:spPr>
          <a:xfrm>
            <a:off x="4648220" y="2285900"/>
            <a:ext cx="7016693" cy="2831544"/>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Vad</a:t>
            </a:r>
          </a:p>
          <a:p>
            <a:pPr lvl="1">
              <a:defRPr/>
            </a:pPr>
            <a:r>
              <a:rPr lang="sv-SE" sz="2000">
                <a:solidFill>
                  <a:srgbClr val="000000"/>
                </a:solidFill>
                <a:ea typeface="+mn-lt"/>
                <a:cs typeface="+mn-lt"/>
              </a:rPr>
              <a:t>Inventera långa och krångliga processer, ta bort de som inte behöver göras, optimera och/eller digitalisera det som ska vara kvar</a:t>
            </a:r>
            <a:r>
              <a:rPr lang="sv-SE" sz="2000">
                <a:solidFill>
                  <a:srgbClr val="000000"/>
                </a:solidFill>
                <a:latin typeface="Franklin Gothic Book"/>
              </a:rPr>
              <a:t>.</a:t>
            </a:r>
            <a:r>
              <a:rPr kumimoji="0" lang="sv-SE" sz="2000" b="0" i="0" u="none" strike="noStrike" kern="1200" cap="none" spc="0" normalizeH="0" baseline="0" noProof="0">
                <a:ln>
                  <a:noFill/>
                </a:ln>
                <a:solidFill>
                  <a:srgbClr val="000000"/>
                </a:solidFill>
                <a:effectLst/>
                <a:uLnTx/>
                <a:uFillTx/>
                <a:latin typeface="Franklin Gothic Book"/>
                <a:ea typeface="+mn-ea"/>
                <a:cs typeface="+mn-cs"/>
              </a:rPr>
              <a:t> </a:t>
            </a:r>
            <a:r>
              <a:rPr lang="sv-SE" sz="2000">
                <a:solidFill>
                  <a:srgbClr val="000000"/>
                </a:solidFill>
                <a:latin typeface="Franklin Gothic Book"/>
              </a:rPr>
              <a:t>D</a:t>
            </a:r>
            <a:r>
              <a:rPr kumimoji="0" lang="sv-SE" sz="2000" b="0" i="0" u="none" strike="noStrike" kern="1200" cap="none" spc="0" normalizeH="0" baseline="0" noProof="0">
                <a:ln>
                  <a:noFill/>
                </a:ln>
                <a:solidFill>
                  <a:srgbClr val="000000"/>
                </a:solidFill>
                <a:effectLst/>
                <a:uLnTx/>
                <a:uFillTx/>
                <a:latin typeface="Franklin Gothic Book"/>
                <a:ea typeface="+mn-ea"/>
                <a:cs typeface="+mn-cs"/>
              </a:rPr>
              <a:t>etta kan ske genom antipiloter, halvera-metoden</a:t>
            </a:r>
            <a:r>
              <a:rPr lang="sv-SE" sz="2000">
                <a:solidFill>
                  <a:srgbClr val="000000"/>
                </a:solidFill>
                <a:latin typeface="Franklin Gothic Book"/>
              </a:rPr>
              <a:t>.</a:t>
            </a: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Varför</a:t>
            </a:r>
          </a:p>
          <a:p>
            <a:pPr lvl="1">
              <a:defRPr/>
            </a:pPr>
            <a:r>
              <a:rPr lang="sv-SE" sz="2000">
                <a:solidFill>
                  <a:srgbClr val="000000"/>
                </a:solidFill>
                <a:ea typeface="+mn-lt"/>
                <a:cs typeface="+mn-lt"/>
              </a:rPr>
              <a:t>För </a:t>
            </a:r>
            <a:r>
              <a:rPr lang="sv-SE" sz="2000">
                <a:solidFill>
                  <a:srgbClr val="000000"/>
                </a:solidFill>
              </a:rPr>
              <a:t>att frigöra tid och förenkla i flöden. </a:t>
            </a:r>
            <a:endParaRPr lang="sv-SE" i="0" u="none" strike="noStrike" kern="1200" cap="none" spc="0" normalizeH="0" baseline="0" noProof="0">
              <a:ln>
                <a:noFill/>
              </a:ln>
              <a:solidFill>
                <a:srgbClr val="000000"/>
              </a:solidFill>
              <a:effectLst/>
              <a:uLnTx/>
              <a:uFillTx/>
              <a:latin typeface="Franklin Gothic Book"/>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u="none" strike="noStrike" kern="1200" cap="none" spc="0" normalizeH="0" baseline="0" noProof="0">
              <a:ln>
                <a:noFill/>
              </a:ln>
              <a:solidFill>
                <a:srgbClr val="000000"/>
              </a:solidFill>
              <a:effectLst/>
              <a:uLnTx/>
              <a:uFillTx/>
              <a:latin typeface="Franklin Gothic Book"/>
            </a:endParaRPr>
          </a:p>
        </p:txBody>
      </p:sp>
      <p:sp>
        <p:nvSpPr>
          <p:cNvPr id="2" name="textruta 1">
            <a:extLst>
              <a:ext uri="{FF2B5EF4-FFF2-40B4-BE49-F238E27FC236}">
                <a16:creationId xmlns:a16="http://schemas.microsoft.com/office/drawing/2014/main" id="{FE6AD28A-D895-70CB-A911-6A56024E9AA6}"/>
              </a:ext>
            </a:extLst>
          </p:cNvPr>
          <p:cNvSpPr txBox="1"/>
          <p:nvPr/>
        </p:nvSpPr>
        <p:spPr>
          <a:xfrm>
            <a:off x="5076240" y="802668"/>
            <a:ext cx="6326909" cy="1446550"/>
          </a:xfrm>
          <a:prstGeom prst="rect">
            <a:avLst/>
          </a:prstGeom>
          <a:noFill/>
        </p:spPr>
        <p:txBody>
          <a:bodyPr wrap="square" rtlCol="0">
            <a:spAutoFit/>
          </a:bodyPr>
          <a:lstStyle/>
          <a:p>
            <a:pPr lvl="0">
              <a:defRPr/>
            </a:pPr>
            <a:r>
              <a:rPr lang="sv-SE" sz="4400">
                <a:solidFill>
                  <a:srgbClr val="000000"/>
                </a:solidFill>
              </a:rPr>
              <a:t>SKR material om antikrångel</a:t>
            </a:r>
          </a:p>
        </p:txBody>
      </p:sp>
      <p:pic>
        <p:nvPicPr>
          <p:cNvPr id="5" name="Bildobjekt 4" descr="En bild som visar clipart, Teckensnitt, rita, text&#10;&#10;AI-genererat innehåll kan vara felaktigt.">
            <a:extLst>
              <a:ext uri="{FF2B5EF4-FFF2-40B4-BE49-F238E27FC236}">
                <a16:creationId xmlns:a16="http://schemas.microsoft.com/office/drawing/2014/main" id="{B5618580-A100-94DE-0AD4-78C43DD09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687" y="1456788"/>
            <a:ext cx="3381909" cy="3381909"/>
          </a:xfrm>
          <a:prstGeom prst="rect">
            <a:avLst/>
          </a:prstGeom>
        </p:spPr>
      </p:pic>
      <p:sp>
        <p:nvSpPr>
          <p:cNvPr id="4" name="TextBox 3">
            <a:extLst>
              <a:ext uri="{FF2B5EF4-FFF2-40B4-BE49-F238E27FC236}">
                <a16:creationId xmlns:a16="http://schemas.microsoft.com/office/drawing/2014/main" id="{4B4EB2F2-1117-0AED-93A0-C3183B6E2D77}"/>
              </a:ext>
            </a:extLst>
          </p:cNvPr>
          <p:cNvSpPr txBox="1"/>
          <p:nvPr/>
        </p:nvSpPr>
        <p:spPr>
          <a:xfrm>
            <a:off x="5076240" y="5086667"/>
            <a:ext cx="60960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hlinkClick r:id="rId3"/>
              </a:rPr>
              <a:t>Kolla in </a:t>
            </a:r>
            <a:r>
              <a:rPr lang="en-US" sz="2000" b="1" err="1">
                <a:hlinkClick r:id="rId3"/>
              </a:rPr>
              <a:t>här</a:t>
            </a:r>
            <a:r>
              <a:rPr lang="en-US" sz="2000" b="1">
                <a:hlinkClick r:id="rId3"/>
              </a:rPr>
              <a:t> för </a:t>
            </a:r>
            <a:r>
              <a:rPr lang="en-US" sz="2000" b="1" err="1">
                <a:hlinkClick r:id="rId3"/>
              </a:rPr>
              <a:t>exempel</a:t>
            </a:r>
            <a:endParaRPr lang="en-US" sz="2000" b="1">
              <a:hlinkClick r:id="rId3"/>
            </a:endParaRPr>
          </a:p>
          <a:p>
            <a:pPr algn="l"/>
            <a:endParaRPr lang="en-US" sz="2400"/>
          </a:p>
        </p:txBody>
      </p:sp>
    </p:spTree>
    <p:extLst>
      <p:ext uri="{BB962C8B-B14F-4D97-AF65-F5344CB8AC3E}">
        <p14:creationId xmlns:p14="http://schemas.microsoft.com/office/powerpoint/2010/main" val="264330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51971-6C93-A479-B692-AD21F48FE5F4}"/>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8EDD6798-E07B-6136-016E-9CE0C62A47CF}"/>
              </a:ext>
            </a:extLst>
          </p:cNvPr>
          <p:cNvSpPr txBox="1"/>
          <p:nvPr/>
        </p:nvSpPr>
        <p:spPr>
          <a:xfrm>
            <a:off x="5126959" y="2405636"/>
            <a:ext cx="7016693" cy="233910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r>
              <a:rPr lang="sv-SE" sz="2400"/>
              <a:t>Digitala samtalsstöd </a:t>
            </a:r>
            <a:endParaRPr lang="sv-SE" sz="1200"/>
          </a:p>
          <a:p>
            <a:pPr marL="285750" lvl="0" indent="-285750">
              <a:buFont typeface="Arial" panose="020B0604020202020204" pitchFamily="34" charset="0"/>
              <a:buChar char="•"/>
              <a:defRPr/>
            </a:pPr>
            <a:r>
              <a:rPr lang="sv-SE" sz="2400">
                <a:solidFill>
                  <a:srgbClr val="000000"/>
                </a:solidFill>
              </a:rPr>
              <a:t>Mobila trygghetslarm</a:t>
            </a:r>
          </a:p>
          <a:p>
            <a:pPr marL="285750" lvl="0" indent="-285750">
              <a:buFont typeface="Arial" panose="020B0604020202020204" pitchFamily="34" charset="0"/>
              <a:buChar char="•"/>
              <a:defRPr/>
            </a:pPr>
            <a:r>
              <a:rPr lang="sv-SE" sz="2400">
                <a:solidFill>
                  <a:srgbClr val="000000"/>
                </a:solidFill>
              </a:rPr>
              <a:t>Utlåning av välfärdsteknik</a:t>
            </a:r>
          </a:p>
          <a:p>
            <a:pPr marL="342900" indent="-342900">
              <a:buFont typeface="Arial" panose="020B0604020202020204" pitchFamily="34" charset="0"/>
              <a:buChar char="•"/>
            </a:pPr>
            <a:endParaRPr lang="sv-SE" sz="200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0" name="textruta 9">
            <a:extLst>
              <a:ext uri="{FF2B5EF4-FFF2-40B4-BE49-F238E27FC236}">
                <a16:creationId xmlns:a16="http://schemas.microsoft.com/office/drawing/2014/main" id="{EA4F432E-BD67-3A4E-784F-C1FA503B2F05}"/>
              </a:ext>
            </a:extLst>
          </p:cNvPr>
          <p:cNvSpPr txBox="1"/>
          <p:nvPr/>
        </p:nvSpPr>
        <p:spPr>
          <a:xfrm>
            <a:off x="5020639" y="1852670"/>
            <a:ext cx="6097348" cy="584775"/>
          </a:xfrm>
          <a:prstGeom prst="rect">
            <a:avLst/>
          </a:prstGeom>
          <a:noFill/>
        </p:spPr>
        <p:txBody>
          <a:bodyPr wrap="square">
            <a:spAutoFit/>
          </a:bodyPr>
          <a:lstStyle/>
          <a:p>
            <a:r>
              <a:rPr lang="sv-SE" sz="3200" b="1"/>
              <a:t>Tidiga insatser &amp; trygghet</a:t>
            </a:r>
          </a:p>
        </p:txBody>
      </p:sp>
      <p:pic>
        <p:nvPicPr>
          <p:cNvPr id="2" name="Bildobjekt 1" descr="En bild som visar clipart, rita, Grafik, skiss&#10;&#10;AI-genererat innehåll kan vara felaktigt.">
            <a:extLst>
              <a:ext uri="{FF2B5EF4-FFF2-40B4-BE49-F238E27FC236}">
                <a16:creationId xmlns:a16="http://schemas.microsoft.com/office/drawing/2014/main" id="{BD8E73D2-CE2F-E6A6-B01A-7DED381FC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45" y="1456789"/>
            <a:ext cx="3381911" cy="3381911"/>
          </a:xfrm>
          <a:prstGeom prst="rect">
            <a:avLst/>
          </a:prstGeom>
        </p:spPr>
      </p:pic>
    </p:spTree>
    <p:extLst>
      <p:ext uri="{BB962C8B-B14F-4D97-AF65-F5344CB8AC3E}">
        <p14:creationId xmlns:p14="http://schemas.microsoft.com/office/powerpoint/2010/main" val="2368347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76919-864F-E44C-D98E-B0159523516A}"/>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4BB94D3C-6FE1-DFB2-9FD5-DCD09EAB3FA8}"/>
              </a:ext>
            </a:extLst>
          </p:cNvPr>
          <p:cNvSpPr txBox="1"/>
          <p:nvPr/>
        </p:nvSpPr>
        <p:spPr>
          <a:xfrm>
            <a:off x="5126959" y="2405636"/>
            <a:ext cx="7016693" cy="156966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sv-SE" sz="2400"/>
              <a:t>Minska utvecklingen av egna rutiner och utbildningar</a:t>
            </a:r>
          </a:p>
          <a:p>
            <a:pPr marL="285750" indent="-285750">
              <a:buFont typeface="Arial" panose="020B0604020202020204" pitchFamily="34" charset="0"/>
              <a:buChar char="•"/>
            </a:pPr>
            <a:r>
              <a:rPr lang="sv-SE" sz="2400"/>
              <a:t>Återanvända andras lösningar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0" name="textruta 9">
            <a:extLst>
              <a:ext uri="{FF2B5EF4-FFF2-40B4-BE49-F238E27FC236}">
                <a16:creationId xmlns:a16="http://schemas.microsoft.com/office/drawing/2014/main" id="{D44BDA05-67BC-E002-3449-EEAAAE516BB4}"/>
              </a:ext>
            </a:extLst>
          </p:cNvPr>
          <p:cNvSpPr txBox="1"/>
          <p:nvPr/>
        </p:nvSpPr>
        <p:spPr>
          <a:xfrm>
            <a:off x="5020639" y="1852670"/>
            <a:ext cx="609734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000000"/>
                </a:solidFill>
                <a:effectLst/>
                <a:uLnTx/>
                <a:uFillTx/>
                <a:latin typeface="Franklin Gothic Book"/>
                <a:ea typeface="+mn-ea"/>
                <a:cs typeface="+mn-cs"/>
              </a:rPr>
              <a:t>Dra nytta av andras lösningar</a:t>
            </a:r>
          </a:p>
        </p:txBody>
      </p:sp>
      <p:pic>
        <p:nvPicPr>
          <p:cNvPr id="2" name="Bildobjekt 1" descr="En bild som visar clipart, Teckensnitt, rita, text&#10;&#10;AI-genererat innehåll kan vara felaktigt.">
            <a:extLst>
              <a:ext uri="{FF2B5EF4-FFF2-40B4-BE49-F238E27FC236}">
                <a16:creationId xmlns:a16="http://schemas.microsoft.com/office/drawing/2014/main" id="{760DA935-5FC1-1B6F-2F9F-460F6DB15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687" y="1456788"/>
            <a:ext cx="3381909" cy="3381909"/>
          </a:xfrm>
          <a:prstGeom prst="rect">
            <a:avLst/>
          </a:prstGeom>
        </p:spPr>
      </p:pic>
    </p:spTree>
    <p:extLst>
      <p:ext uri="{BB962C8B-B14F-4D97-AF65-F5344CB8AC3E}">
        <p14:creationId xmlns:p14="http://schemas.microsoft.com/office/powerpoint/2010/main" val="1261966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EF723-37BC-FEC7-9FC8-F25A9B6DD95F}"/>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B5C4AE1F-56A1-3D19-4E07-ED4CD29898C9}"/>
              </a:ext>
            </a:extLst>
          </p:cNvPr>
          <p:cNvSpPr txBox="1"/>
          <p:nvPr/>
        </p:nvSpPr>
        <p:spPr>
          <a:xfrm>
            <a:off x="4648220" y="2622305"/>
            <a:ext cx="7016693" cy="3600986"/>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Vad</a:t>
            </a:r>
          </a:p>
          <a:p>
            <a:pPr lvl="1">
              <a:defRPr/>
            </a:pPr>
            <a:r>
              <a:rPr lang="sv-SE" sz="2000">
                <a:solidFill>
                  <a:srgbClr val="000000"/>
                </a:solidFill>
              </a:rPr>
              <a:t>Innan egna rutiner och utbildningar tas fram bör det kollas om någon annan gjort det innan.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Varför</a:t>
            </a:r>
          </a:p>
          <a:p>
            <a:pPr lvl="1">
              <a:defRPr/>
            </a:pPr>
            <a:r>
              <a:rPr lang="sv-SE" sz="2000">
                <a:solidFill>
                  <a:srgbClr val="000000"/>
                </a:solidFill>
              </a:rPr>
              <a:t>Det sparar tid och resurser att inte alltid ta fram allting själv från grunden.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hlinkClick r:id="rId2"/>
              </a:rPr>
              <a:t>Kolla in här för exempel</a:t>
            </a:r>
            <a:endParaRPr kumimoji="0" lang="sv-SE" sz="2000" b="1" i="0" u="none" strike="noStrike" kern="1200" cap="none" spc="0" normalizeH="0" baseline="0" noProof="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 name="textruta 1">
            <a:extLst>
              <a:ext uri="{FF2B5EF4-FFF2-40B4-BE49-F238E27FC236}">
                <a16:creationId xmlns:a16="http://schemas.microsoft.com/office/drawing/2014/main" id="{04E1310D-5BD0-2BBE-FADF-236511711B5E}"/>
              </a:ext>
            </a:extLst>
          </p:cNvPr>
          <p:cNvSpPr txBox="1"/>
          <p:nvPr/>
        </p:nvSpPr>
        <p:spPr>
          <a:xfrm>
            <a:off x="5076240" y="426836"/>
            <a:ext cx="6326909" cy="2123658"/>
          </a:xfrm>
          <a:prstGeom prst="rect">
            <a:avLst/>
          </a:prstGeom>
          <a:noFill/>
        </p:spPr>
        <p:txBody>
          <a:bodyPr wrap="square" rtlCol="0">
            <a:spAutoFit/>
          </a:bodyPr>
          <a:lstStyle/>
          <a:p>
            <a:r>
              <a:rPr lang="sv-SE" sz="4400"/>
              <a:t>Minska framtagande av egna rutiner och utbildningar</a:t>
            </a:r>
          </a:p>
        </p:txBody>
      </p:sp>
      <p:pic>
        <p:nvPicPr>
          <p:cNvPr id="5" name="Bildobjekt 4" descr="En bild som visar clipart, Teckensnitt, rita, text&#10;&#10;AI-genererat innehåll kan vara felaktigt.">
            <a:extLst>
              <a:ext uri="{FF2B5EF4-FFF2-40B4-BE49-F238E27FC236}">
                <a16:creationId xmlns:a16="http://schemas.microsoft.com/office/drawing/2014/main" id="{FCC3D99F-5728-64D2-6DCC-A6E529B3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687" y="1456788"/>
            <a:ext cx="3381909" cy="3381909"/>
          </a:xfrm>
          <a:prstGeom prst="rect">
            <a:avLst/>
          </a:prstGeom>
        </p:spPr>
      </p:pic>
    </p:spTree>
    <p:extLst>
      <p:ext uri="{BB962C8B-B14F-4D97-AF65-F5344CB8AC3E}">
        <p14:creationId xmlns:p14="http://schemas.microsoft.com/office/powerpoint/2010/main" val="1247416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2C4F4-1250-43FA-9FB9-D1460115F8F9}"/>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99C7F1B4-0790-572E-FBF6-78B9F7317A4B}"/>
              </a:ext>
            </a:extLst>
          </p:cNvPr>
          <p:cNvSpPr txBox="1"/>
          <p:nvPr/>
        </p:nvSpPr>
        <p:spPr>
          <a:xfrm>
            <a:off x="4648220" y="2285900"/>
            <a:ext cx="7016693" cy="3600986"/>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rgbClr val="000000"/>
                </a:solidFill>
                <a:effectLst/>
                <a:uLnTx/>
                <a:uFillTx/>
                <a:latin typeface="Franklin Gothic Book"/>
                <a:ea typeface="+mn-ea"/>
                <a:cs typeface="+mn-cs"/>
              </a:rPr>
              <a:t>Innan egna lösningar tas fram bör det kollas om någon annan gjort det innan.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rPr>
              <a:t>Varför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srgbClr val="000000"/>
                </a:solidFill>
                <a:effectLst/>
                <a:uLnTx/>
                <a:uFillTx/>
                <a:latin typeface="Franklin Gothic Book"/>
                <a:ea typeface="+mn-ea"/>
                <a:cs typeface="+mn-cs"/>
              </a:rPr>
              <a:t>Det sparar tid och resurser att inte alltid ta fram allting själv från grunden.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a:ln>
                <a:noFill/>
              </a:ln>
              <a:solidFill>
                <a:srgbClr val="000000"/>
              </a:solidFill>
              <a:effectLst/>
              <a:uLnTx/>
              <a:uFillTx/>
              <a:latin typeface="Franklin Gothic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srgbClr val="000000"/>
                </a:solidFill>
                <a:effectLst/>
                <a:uLnTx/>
                <a:uFillTx/>
                <a:latin typeface="Franklin Gothic Book"/>
                <a:ea typeface="+mn-ea"/>
                <a:cs typeface="+mn-cs"/>
                <a:hlinkClick r:id="rId2"/>
              </a:rPr>
              <a:t>Kolla in här för exempel</a:t>
            </a:r>
            <a:endParaRPr kumimoji="0" lang="sv-SE" sz="2000" b="1" i="0" u="none" strike="noStrike" kern="1200" cap="none" spc="0" normalizeH="0" baseline="0" noProof="0">
              <a:ln>
                <a:noFill/>
              </a:ln>
              <a:solidFill>
                <a:srgbClr val="000000"/>
              </a:solidFill>
              <a:effectLst/>
              <a:uLnTx/>
              <a:uFillTx/>
              <a:latin typeface="Franklin Gothic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 name="textruta 1">
            <a:extLst>
              <a:ext uri="{FF2B5EF4-FFF2-40B4-BE49-F238E27FC236}">
                <a16:creationId xmlns:a16="http://schemas.microsoft.com/office/drawing/2014/main" id="{E0163288-053C-AE26-2DC4-40879C580823}"/>
              </a:ext>
            </a:extLst>
          </p:cNvPr>
          <p:cNvSpPr txBox="1"/>
          <p:nvPr/>
        </p:nvSpPr>
        <p:spPr>
          <a:xfrm>
            <a:off x="5076240" y="770769"/>
            <a:ext cx="6326909" cy="1815882"/>
          </a:xfrm>
          <a:prstGeom prst="rect">
            <a:avLst/>
          </a:prstGeom>
          <a:noFill/>
        </p:spPr>
        <p:txBody>
          <a:bodyPr wrap="square" rtlCol="0">
            <a:spAutoFit/>
          </a:bodyPr>
          <a:lstStyle/>
          <a:p>
            <a:r>
              <a:rPr lang="sv-SE" sz="4400"/>
              <a:t>Återanvända andras lösningar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4" name="Bildobjekt 3" descr="En bild som visar rita, läsk, clipart, tecknad serie&#10;&#10;AI-genererat innehåll kan vara felaktigt.">
            <a:extLst>
              <a:ext uri="{FF2B5EF4-FFF2-40B4-BE49-F238E27FC236}">
                <a16:creationId xmlns:a16="http://schemas.microsoft.com/office/drawing/2014/main" id="{21BA542D-536E-9044-3B2B-7E70AEB03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45" y="1456789"/>
            <a:ext cx="3381910" cy="3381910"/>
          </a:xfrm>
          <a:prstGeom prst="rect">
            <a:avLst/>
          </a:prstGeom>
        </p:spPr>
      </p:pic>
      <p:pic>
        <p:nvPicPr>
          <p:cNvPr id="5" name="Bildobjekt 4" descr="En bild som visar clipart, Teckensnitt, rita, text&#10;&#10;AI-genererat innehåll kan vara felaktigt.">
            <a:extLst>
              <a:ext uri="{FF2B5EF4-FFF2-40B4-BE49-F238E27FC236}">
                <a16:creationId xmlns:a16="http://schemas.microsoft.com/office/drawing/2014/main" id="{CD872C3A-301C-ECB4-8020-CEF3B83E04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687" y="1456788"/>
            <a:ext cx="3381909" cy="3381909"/>
          </a:xfrm>
          <a:prstGeom prst="rect">
            <a:avLst/>
          </a:prstGeom>
        </p:spPr>
      </p:pic>
    </p:spTree>
    <p:extLst>
      <p:ext uri="{BB962C8B-B14F-4D97-AF65-F5344CB8AC3E}">
        <p14:creationId xmlns:p14="http://schemas.microsoft.com/office/powerpoint/2010/main" val="159693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26BCB-E439-1872-43C7-33B0DBA11B7B}"/>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1F4C6227-4601-E8B1-3E5F-5BB1D81C0515}"/>
              </a:ext>
            </a:extLst>
          </p:cNvPr>
          <p:cNvSpPr txBox="1"/>
          <p:nvPr/>
        </p:nvSpPr>
        <p:spPr>
          <a:xfrm>
            <a:off x="4648220" y="2130244"/>
            <a:ext cx="7016693" cy="3600986"/>
          </a:xfrm>
          <a:prstGeom prst="rect">
            <a:avLst/>
          </a:prstGeom>
          <a:noFill/>
        </p:spPr>
        <p:txBody>
          <a:bodyPr wrap="square" lIns="91440" tIns="45720" rIns="91440" bIns="45720" anchor="t">
            <a:spAutoFit/>
          </a:bodyPr>
          <a:lstStyle/>
          <a:p>
            <a:pPr lvl="1"/>
            <a:r>
              <a:rPr lang="sv-SE" sz="2000" b="1"/>
              <a:t>Vad</a:t>
            </a:r>
          </a:p>
          <a:p>
            <a:pPr lvl="1"/>
            <a:r>
              <a:rPr lang="sv-SE" sz="2000"/>
              <a:t>Ett sätt att digitalt träffa andra i samma livssituation och dela erfarenheter eller umgås. Till exempel Anhöriga.</a:t>
            </a:r>
          </a:p>
          <a:p>
            <a:pPr lvl="1"/>
            <a:endParaRPr lang="sv-SE" sz="2000"/>
          </a:p>
          <a:p>
            <a:pPr lvl="1"/>
            <a:r>
              <a:rPr lang="sv-SE" sz="2000" b="1"/>
              <a:t>Varför</a:t>
            </a:r>
          </a:p>
          <a:p>
            <a:pPr lvl="1"/>
            <a:r>
              <a:rPr lang="sv-SE" sz="2000"/>
              <a:t>Att ha digitala samtalsgrupper kan skapa social gemenskap eller stärka personer som stöttar andra.</a:t>
            </a:r>
          </a:p>
          <a:p>
            <a:pPr lvl="1"/>
            <a:endParaRPr lang="sv-SE" sz="2000"/>
          </a:p>
          <a:p>
            <a:pPr lvl="1"/>
            <a:r>
              <a:rPr lang="sv-SE" sz="2000" b="1">
                <a:hlinkClick r:id="rId2"/>
              </a:rPr>
              <a:t>Kolla in här för exempel</a:t>
            </a:r>
            <a:endParaRPr lang="sv-SE" sz="2000" b="1"/>
          </a:p>
          <a:p>
            <a:endParaRPr lang="sv-SE" sz="120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7" name="Bildobjekt 6" descr="En bild som visar clipart, rita, Grafik, skiss&#10;&#10;AI-genererat innehåll kan vara felaktigt.">
            <a:extLst>
              <a:ext uri="{FF2B5EF4-FFF2-40B4-BE49-F238E27FC236}">
                <a16:creationId xmlns:a16="http://schemas.microsoft.com/office/drawing/2014/main" id="{B2D01AB5-E8CA-A4C3-B13F-78032BCBB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45" y="1456789"/>
            <a:ext cx="3381911" cy="3381911"/>
          </a:xfrm>
          <a:prstGeom prst="rect">
            <a:avLst/>
          </a:prstGeom>
        </p:spPr>
      </p:pic>
      <p:sp>
        <p:nvSpPr>
          <p:cNvPr id="2" name="textruta 1">
            <a:extLst>
              <a:ext uri="{FF2B5EF4-FFF2-40B4-BE49-F238E27FC236}">
                <a16:creationId xmlns:a16="http://schemas.microsoft.com/office/drawing/2014/main" id="{788B79AF-CED9-DFB6-B7E7-9C91E3BC9FD7}"/>
              </a:ext>
            </a:extLst>
          </p:cNvPr>
          <p:cNvSpPr txBox="1"/>
          <p:nvPr/>
        </p:nvSpPr>
        <p:spPr>
          <a:xfrm>
            <a:off x="5076240" y="1211731"/>
            <a:ext cx="6326909" cy="1138773"/>
          </a:xfrm>
          <a:prstGeom prst="rect">
            <a:avLst/>
          </a:prstGeom>
          <a:noFill/>
        </p:spPr>
        <p:txBody>
          <a:bodyPr wrap="square" rtlCol="0">
            <a:spAutoFit/>
          </a:bodyPr>
          <a:lstStyle/>
          <a:p>
            <a:r>
              <a:rPr lang="sv-SE" sz="4400"/>
              <a:t>Digitala samtalsstöd </a:t>
            </a:r>
            <a:endParaRPr lang="sv-SE" sz="4400">
              <a:solidFill>
                <a:srgbClr val="1A7267"/>
              </a:solidFill>
            </a:endParaRPr>
          </a:p>
          <a:p>
            <a:pPr algn="l"/>
            <a:endParaRPr lang="sv-SE" sz="2400"/>
          </a:p>
        </p:txBody>
      </p:sp>
    </p:spTree>
    <p:extLst>
      <p:ext uri="{BB962C8B-B14F-4D97-AF65-F5344CB8AC3E}">
        <p14:creationId xmlns:p14="http://schemas.microsoft.com/office/powerpoint/2010/main" val="170699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99536-5EFF-B9C5-67D3-5CDB37645C18}"/>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A163ECF8-A358-5780-8D44-2E98AAEE7D1B}"/>
              </a:ext>
            </a:extLst>
          </p:cNvPr>
          <p:cNvSpPr txBox="1"/>
          <p:nvPr/>
        </p:nvSpPr>
        <p:spPr>
          <a:xfrm>
            <a:off x="4648220" y="2130244"/>
            <a:ext cx="7016693" cy="3600986"/>
          </a:xfrm>
          <a:prstGeom prst="rect">
            <a:avLst/>
          </a:prstGeom>
          <a:noFill/>
        </p:spPr>
        <p:txBody>
          <a:bodyPr wrap="square" lIns="91440" tIns="45720" rIns="91440" bIns="45720" anchor="t">
            <a:spAutoFit/>
          </a:bodyPr>
          <a:lstStyle/>
          <a:p>
            <a:pPr lvl="1"/>
            <a:r>
              <a:rPr lang="sv-SE" sz="2000" b="1"/>
              <a:t>Vad</a:t>
            </a:r>
          </a:p>
          <a:p>
            <a:pPr lvl="1"/>
            <a:r>
              <a:rPr lang="sv-SE" sz="2000"/>
              <a:t>Ett trygghetslarm med positioneringsfunktion som går att larma med både i och utanför hemmet.</a:t>
            </a:r>
          </a:p>
          <a:p>
            <a:pPr lvl="1"/>
            <a:endParaRPr lang="sv-SE" sz="2000"/>
          </a:p>
          <a:p>
            <a:pPr lvl="1"/>
            <a:r>
              <a:rPr lang="sv-SE" sz="2000" b="1"/>
              <a:t>Varför</a:t>
            </a:r>
          </a:p>
          <a:p>
            <a:pPr lvl="1"/>
            <a:r>
              <a:rPr lang="sv-SE" sz="2000"/>
              <a:t>Skapar trygghet att självständigt kunna röra sig även utanför hemmet</a:t>
            </a:r>
          </a:p>
          <a:p>
            <a:pPr lvl="1"/>
            <a:endParaRPr lang="sv-SE" sz="2000"/>
          </a:p>
          <a:p>
            <a:pPr lvl="1"/>
            <a:r>
              <a:rPr lang="sv-SE" sz="2000" b="1">
                <a:hlinkClick r:id="rId2"/>
              </a:rPr>
              <a:t>Kolla in här för exempel</a:t>
            </a:r>
            <a:endParaRPr lang="sv-SE" sz="2000" b="1"/>
          </a:p>
          <a:p>
            <a:endParaRPr lang="sv-SE" sz="120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7" name="Bildobjekt 6" descr="En bild som visar clipart, rita, Grafik, skiss&#10;&#10;AI-genererat innehåll kan vara felaktigt.">
            <a:extLst>
              <a:ext uri="{FF2B5EF4-FFF2-40B4-BE49-F238E27FC236}">
                <a16:creationId xmlns:a16="http://schemas.microsoft.com/office/drawing/2014/main" id="{CFE8016A-3FCF-E0FA-ED49-9D94516E8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45" y="1456789"/>
            <a:ext cx="3381911" cy="3381911"/>
          </a:xfrm>
          <a:prstGeom prst="rect">
            <a:avLst/>
          </a:prstGeom>
        </p:spPr>
      </p:pic>
      <p:sp>
        <p:nvSpPr>
          <p:cNvPr id="2" name="textruta 1">
            <a:extLst>
              <a:ext uri="{FF2B5EF4-FFF2-40B4-BE49-F238E27FC236}">
                <a16:creationId xmlns:a16="http://schemas.microsoft.com/office/drawing/2014/main" id="{FC107EF3-1F17-C364-AF89-0FF4549E4620}"/>
              </a:ext>
            </a:extLst>
          </p:cNvPr>
          <p:cNvSpPr txBox="1"/>
          <p:nvPr/>
        </p:nvSpPr>
        <p:spPr>
          <a:xfrm>
            <a:off x="5076240" y="1211731"/>
            <a:ext cx="6326909" cy="1138773"/>
          </a:xfrm>
          <a:prstGeom prst="rect">
            <a:avLst/>
          </a:prstGeom>
          <a:noFill/>
        </p:spPr>
        <p:txBody>
          <a:bodyPr wrap="square" rtlCol="0">
            <a:spAutoFit/>
          </a:bodyPr>
          <a:lstStyle/>
          <a:p>
            <a:pPr lvl="0">
              <a:defRPr/>
            </a:pPr>
            <a:r>
              <a:rPr lang="sv-SE" sz="4400">
                <a:solidFill>
                  <a:srgbClr val="000000"/>
                </a:solidFill>
              </a:rPr>
              <a:t>Mobila trygghetslarm</a:t>
            </a:r>
          </a:p>
          <a:p>
            <a:pPr algn="l"/>
            <a:endParaRPr lang="sv-SE" sz="2400" err="1"/>
          </a:p>
        </p:txBody>
      </p:sp>
    </p:spTree>
    <p:extLst>
      <p:ext uri="{BB962C8B-B14F-4D97-AF65-F5344CB8AC3E}">
        <p14:creationId xmlns:p14="http://schemas.microsoft.com/office/powerpoint/2010/main" val="2934966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5FC6C-8196-E82E-A458-92B948BB0C29}"/>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A8B10B58-394A-81A8-C68A-591E1A741DD0}"/>
              </a:ext>
            </a:extLst>
          </p:cNvPr>
          <p:cNvSpPr txBox="1"/>
          <p:nvPr/>
        </p:nvSpPr>
        <p:spPr>
          <a:xfrm>
            <a:off x="4648220" y="1600854"/>
            <a:ext cx="7016693" cy="4524315"/>
          </a:xfrm>
          <a:prstGeom prst="rect">
            <a:avLst/>
          </a:prstGeom>
          <a:noFill/>
        </p:spPr>
        <p:txBody>
          <a:bodyPr wrap="square" lIns="91440" tIns="45720" rIns="91440" bIns="45720" anchor="t">
            <a:spAutoFit/>
          </a:bodyPr>
          <a:lstStyle/>
          <a:p>
            <a:pPr lvl="1"/>
            <a:r>
              <a:rPr lang="sv-SE" sz="2000" b="1"/>
              <a:t>Vad</a:t>
            </a:r>
          </a:p>
          <a:p>
            <a:pPr lvl="1"/>
            <a:r>
              <a:rPr lang="sv-SE" sz="2000"/>
              <a:t>Välfärdstekniksbibliotek är ett sätt att låna ut välfärdstekniksprodukter som finns på den öppna konsumentmarknaden till kommunens invånare.</a:t>
            </a:r>
          </a:p>
          <a:p>
            <a:pPr lvl="1"/>
            <a:endParaRPr lang="sv-SE" sz="2000"/>
          </a:p>
          <a:p>
            <a:pPr lvl="1"/>
            <a:r>
              <a:rPr lang="sv-SE" sz="2000" b="1"/>
              <a:t>Varför</a:t>
            </a:r>
          </a:p>
          <a:p>
            <a:pPr lvl="1"/>
            <a:r>
              <a:rPr lang="sv-SE" sz="2000"/>
              <a:t>Underlättar för kommunerna att stötta invånare i att utforska välfärdsteknik, dvs teknik som kan bidra till aktivitet, trygghet, självständighet och delaktighet för äldre och personer med funktionsnedsättning.</a:t>
            </a:r>
          </a:p>
          <a:p>
            <a:pPr lvl="1"/>
            <a:endParaRPr lang="sv-SE" sz="2000"/>
          </a:p>
          <a:p>
            <a:pPr lvl="1"/>
            <a:r>
              <a:rPr lang="sv-SE" sz="2000" b="1">
                <a:hlinkClick r:id="rId2"/>
              </a:rPr>
              <a:t>Kolla in här för exempel</a:t>
            </a:r>
            <a:endParaRPr lang="sv-SE" sz="2000" b="1"/>
          </a:p>
          <a:p>
            <a:endParaRPr lang="sv-SE" sz="120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7" name="Bildobjekt 6" descr="En bild som visar clipart, rita, Grafik, skiss&#10;&#10;AI-genererat innehåll kan vara felaktigt.">
            <a:extLst>
              <a:ext uri="{FF2B5EF4-FFF2-40B4-BE49-F238E27FC236}">
                <a16:creationId xmlns:a16="http://schemas.microsoft.com/office/drawing/2014/main" id="{D67BD90D-1A4C-4F81-4727-036CBE1D9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45" y="1456789"/>
            <a:ext cx="3381911" cy="3381911"/>
          </a:xfrm>
          <a:prstGeom prst="rect">
            <a:avLst/>
          </a:prstGeom>
        </p:spPr>
      </p:pic>
      <p:sp>
        <p:nvSpPr>
          <p:cNvPr id="2" name="textruta 1">
            <a:extLst>
              <a:ext uri="{FF2B5EF4-FFF2-40B4-BE49-F238E27FC236}">
                <a16:creationId xmlns:a16="http://schemas.microsoft.com/office/drawing/2014/main" id="{7FCC882E-843C-6173-48F6-1F3CD203E4B7}"/>
              </a:ext>
            </a:extLst>
          </p:cNvPr>
          <p:cNvSpPr txBox="1"/>
          <p:nvPr/>
        </p:nvSpPr>
        <p:spPr>
          <a:xfrm>
            <a:off x="5076240" y="682341"/>
            <a:ext cx="6326909" cy="1138773"/>
          </a:xfrm>
          <a:prstGeom prst="rect">
            <a:avLst/>
          </a:prstGeom>
          <a:noFill/>
        </p:spPr>
        <p:txBody>
          <a:bodyPr wrap="square" rtlCol="0">
            <a:spAutoFit/>
          </a:bodyPr>
          <a:lstStyle/>
          <a:p>
            <a:pPr lvl="0">
              <a:defRPr/>
            </a:pPr>
            <a:r>
              <a:rPr lang="sv-SE" sz="4400">
                <a:solidFill>
                  <a:srgbClr val="000000"/>
                </a:solidFill>
              </a:rPr>
              <a:t>Utlåning av välfärdsteknik</a:t>
            </a:r>
          </a:p>
          <a:p>
            <a:pPr algn="l"/>
            <a:endParaRPr lang="sv-SE" sz="2400" err="1"/>
          </a:p>
        </p:txBody>
      </p:sp>
    </p:spTree>
    <p:extLst>
      <p:ext uri="{BB962C8B-B14F-4D97-AF65-F5344CB8AC3E}">
        <p14:creationId xmlns:p14="http://schemas.microsoft.com/office/powerpoint/2010/main" val="2391677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B5E9F-A879-747F-3517-EF587DB015BD}"/>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EC465890-F283-9630-BC83-FC0D44DC8470}"/>
              </a:ext>
            </a:extLst>
          </p:cNvPr>
          <p:cNvSpPr txBox="1"/>
          <p:nvPr/>
        </p:nvSpPr>
        <p:spPr>
          <a:xfrm>
            <a:off x="5126959" y="2405636"/>
            <a:ext cx="7016693" cy="1754326"/>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sv-SE" sz="2400" err="1">
                <a:solidFill>
                  <a:srgbClr val="000000"/>
                </a:solidFill>
              </a:rPr>
              <a:t>Webbinarier</a:t>
            </a:r>
            <a:r>
              <a:rPr lang="sv-SE" sz="2400">
                <a:solidFill>
                  <a:srgbClr val="000000"/>
                </a:solidFill>
              </a:rPr>
              <a:t> till invånare eller specifika grupper</a:t>
            </a:r>
          </a:p>
          <a:p>
            <a:pPr marL="342900" indent="-342900">
              <a:buFont typeface="Arial" panose="020B0604020202020204" pitchFamily="34" charset="0"/>
              <a:buChar char="•"/>
            </a:pPr>
            <a:r>
              <a:rPr lang="sv-SE" sz="2400"/>
              <a:t>Digitalt stöd till självhjälp</a:t>
            </a:r>
          </a:p>
          <a:p>
            <a:pPr marL="342900" indent="-342900">
              <a:buFont typeface="Arial" panose="020B0604020202020204" pitchFamily="34" charset="0"/>
              <a:buChar char="•"/>
            </a:pPr>
            <a:endParaRPr lang="sv-SE" sz="2400">
              <a:solidFill>
                <a:srgbClr val="000000"/>
              </a:solidFill>
            </a:endParaRPr>
          </a:p>
          <a:p>
            <a:pPr marL="342900" indent="-342900">
              <a:buFont typeface="Arial" panose="020B0604020202020204" pitchFamily="34" charset="0"/>
              <a:buChar cha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0" name="textruta 9">
            <a:extLst>
              <a:ext uri="{FF2B5EF4-FFF2-40B4-BE49-F238E27FC236}">
                <a16:creationId xmlns:a16="http://schemas.microsoft.com/office/drawing/2014/main" id="{79B42BD7-98E5-ECA9-B5CF-F7364A895C0B}"/>
              </a:ext>
            </a:extLst>
          </p:cNvPr>
          <p:cNvSpPr txBox="1"/>
          <p:nvPr/>
        </p:nvSpPr>
        <p:spPr>
          <a:xfrm>
            <a:off x="5020639" y="1852670"/>
            <a:ext cx="6097348" cy="584775"/>
          </a:xfrm>
          <a:prstGeom prst="rect">
            <a:avLst/>
          </a:prstGeom>
          <a:noFill/>
        </p:spPr>
        <p:txBody>
          <a:bodyPr wrap="square">
            <a:spAutoFit/>
          </a:bodyPr>
          <a:lstStyle/>
          <a:p>
            <a:r>
              <a:rPr lang="sv-SE" sz="3200" b="1"/>
              <a:t>Kunskapsstöd till invånare</a:t>
            </a:r>
          </a:p>
        </p:txBody>
      </p:sp>
      <p:pic>
        <p:nvPicPr>
          <p:cNvPr id="2" name="Bildobjekt 1" descr="En bild som visar clipart, rita, Grafik, skiss&#10;&#10;AI-genererat innehåll kan vara felaktigt.">
            <a:extLst>
              <a:ext uri="{FF2B5EF4-FFF2-40B4-BE49-F238E27FC236}">
                <a16:creationId xmlns:a16="http://schemas.microsoft.com/office/drawing/2014/main" id="{70F92F0A-B371-B472-BED7-BB8CF20BC5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45" y="1456789"/>
            <a:ext cx="3381911" cy="3381911"/>
          </a:xfrm>
          <a:prstGeom prst="rect">
            <a:avLst/>
          </a:prstGeom>
        </p:spPr>
      </p:pic>
    </p:spTree>
    <p:extLst>
      <p:ext uri="{BB962C8B-B14F-4D97-AF65-F5344CB8AC3E}">
        <p14:creationId xmlns:p14="http://schemas.microsoft.com/office/powerpoint/2010/main" val="122138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E249F-D09C-4FAA-2C41-B402229E2CA2}"/>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86CF061C-47CC-51F6-0312-821FAA429B08}"/>
              </a:ext>
            </a:extLst>
          </p:cNvPr>
          <p:cNvSpPr txBox="1"/>
          <p:nvPr/>
        </p:nvSpPr>
        <p:spPr>
          <a:xfrm>
            <a:off x="4648221" y="2311219"/>
            <a:ext cx="6326909" cy="4216539"/>
          </a:xfrm>
          <a:prstGeom prst="rect">
            <a:avLst/>
          </a:prstGeom>
          <a:noFill/>
        </p:spPr>
        <p:txBody>
          <a:bodyPr wrap="square" lIns="91440" tIns="45720" rIns="91440" bIns="45720" anchor="t">
            <a:spAutoFit/>
          </a:bodyPr>
          <a:lstStyle/>
          <a:p>
            <a:pPr lvl="1"/>
            <a:r>
              <a:rPr lang="sv-SE" sz="2000" b="1" dirty="0"/>
              <a:t>Vad</a:t>
            </a:r>
          </a:p>
          <a:p>
            <a:pPr lvl="1"/>
            <a:r>
              <a:rPr lang="sv-SE" sz="2000" dirty="0" err="1"/>
              <a:t>Webbinarier</a:t>
            </a:r>
            <a:r>
              <a:rPr lang="sv-SE" sz="2000" dirty="0"/>
              <a:t> som möjliggör för invånare att ta del av information oavsett plats och om det spelas in även oavsett tid. </a:t>
            </a:r>
          </a:p>
          <a:p>
            <a:pPr lvl="1"/>
            <a:endParaRPr lang="sv-SE" sz="2000" dirty="0"/>
          </a:p>
          <a:p>
            <a:pPr lvl="1"/>
            <a:r>
              <a:rPr lang="sv-SE" sz="2000" b="1" dirty="0"/>
              <a:t>Varför</a:t>
            </a:r>
          </a:p>
          <a:p>
            <a:pPr lvl="1"/>
            <a:r>
              <a:rPr lang="sv-SE" sz="2000" dirty="0" err="1">
                <a:ea typeface="+mn-lt"/>
                <a:cs typeface="+mn-lt"/>
              </a:rPr>
              <a:t>Webbinarier</a:t>
            </a:r>
            <a:r>
              <a:rPr lang="sv-SE" sz="2000" dirty="0">
                <a:ea typeface="+mn-lt"/>
                <a:cs typeface="+mn-lt"/>
              </a:rPr>
              <a:t> kan öka tillgänglighet, kunskap och delaktighet bland kommuninvånare. De sänker trösklar för kontakt med socialtjänsten.</a:t>
            </a:r>
            <a:endParaRPr lang="sv-SE" dirty="0"/>
          </a:p>
          <a:p>
            <a:pPr lvl="1"/>
            <a:endParaRPr lang="sv-SE" sz="2000" dirty="0"/>
          </a:p>
          <a:p>
            <a:pPr lvl="1"/>
            <a:endParaRPr lang="sv-SE" sz="2000" b="1" dirty="0"/>
          </a:p>
          <a:p>
            <a:endParaRPr lang="sv-SE"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Franklin Gothic Book"/>
              <a:ea typeface="+mn-ea"/>
              <a:cs typeface="+mn-cs"/>
            </a:endParaRPr>
          </a:p>
        </p:txBody>
      </p:sp>
      <p:pic>
        <p:nvPicPr>
          <p:cNvPr id="7" name="Bildobjekt 6" descr="En bild som visar clipart, rita, Grafik, skiss&#10;&#10;AI-genererat innehåll kan vara felaktigt.">
            <a:extLst>
              <a:ext uri="{FF2B5EF4-FFF2-40B4-BE49-F238E27FC236}">
                <a16:creationId xmlns:a16="http://schemas.microsoft.com/office/drawing/2014/main" id="{90E0E39E-BDC1-B7C1-B316-98BAF0511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45" y="1456789"/>
            <a:ext cx="3381911" cy="3381911"/>
          </a:xfrm>
          <a:prstGeom prst="rect">
            <a:avLst/>
          </a:prstGeom>
        </p:spPr>
      </p:pic>
      <p:sp>
        <p:nvSpPr>
          <p:cNvPr id="2" name="textruta 1">
            <a:extLst>
              <a:ext uri="{FF2B5EF4-FFF2-40B4-BE49-F238E27FC236}">
                <a16:creationId xmlns:a16="http://schemas.microsoft.com/office/drawing/2014/main" id="{C2008498-E787-13D5-E126-7B8F11367273}"/>
              </a:ext>
            </a:extLst>
          </p:cNvPr>
          <p:cNvSpPr txBox="1"/>
          <p:nvPr/>
        </p:nvSpPr>
        <p:spPr>
          <a:xfrm>
            <a:off x="5076240" y="811681"/>
            <a:ext cx="6326909" cy="1815882"/>
          </a:xfrm>
          <a:prstGeom prst="rect">
            <a:avLst/>
          </a:prstGeom>
          <a:noFill/>
        </p:spPr>
        <p:txBody>
          <a:bodyPr wrap="square" rtlCol="0">
            <a:spAutoFit/>
          </a:bodyPr>
          <a:lstStyle/>
          <a:p>
            <a:pPr lvl="0">
              <a:defRPr/>
            </a:pPr>
            <a:r>
              <a:rPr lang="sv-SE" sz="4400" err="1">
                <a:solidFill>
                  <a:srgbClr val="000000"/>
                </a:solidFill>
              </a:rPr>
              <a:t>Webbinarier</a:t>
            </a:r>
            <a:r>
              <a:rPr lang="sv-SE" sz="4400">
                <a:solidFill>
                  <a:srgbClr val="000000"/>
                </a:solidFill>
              </a:rPr>
              <a:t> till invånare eller specifika grupper</a:t>
            </a:r>
          </a:p>
          <a:p>
            <a:pPr algn="l"/>
            <a:endParaRPr lang="sv-SE" sz="2400"/>
          </a:p>
        </p:txBody>
      </p:sp>
    </p:spTree>
    <p:extLst>
      <p:ext uri="{BB962C8B-B14F-4D97-AF65-F5344CB8AC3E}">
        <p14:creationId xmlns:p14="http://schemas.microsoft.com/office/powerpoint/2010/main" val="1508763841"/>
      </p:ext>
    </p:extLst>
  </p:cSld>
  <p:clrMapOvr>
    <a:masterClrMapping/>
  </p:clrMapOvr>
</p:sld>
</file>

<file path=ppt/theme/theme1.xml><?xml version="1.0" encoding="utf-8"?>
<a:theme xmlns:a="http://schemas.openxmlformats.org/drawingml/2006/main" name="Intro">
  <a:themeElements>
    <a:clrScheme name="Göteborgsregionen (GR)">
      <a:dk1>
        <a:sysClr val="windowText" lastClr="000000"/>
      </a:dk1>
      <a:lt1>
        <a:sysClr val="window" lastClr="FFFFFF"/>
      </a:lt1>
      <a:dk2>
        <a:srgbClr val="F6AD90"/>
      </a:dk2>
      <a:lt2>
        <a:srgbClr val="EDD896"/>
      </a:lt2>
      <a:accent1>
        <a:srgbClr val="8E0826"/>
      </a:accent1>
      <a:accent2>
        <a:srgbClr val="EBD1D0"/>
      </a:accent2>
      <a:accent3>
        <a:srgbClr val="A9CFE0"/>
      </a:accent3>
      <a:accent4>
        <a:srgbClr val="00A39B"/>
      </a:accent4>
      <a:accent5>
        <a:srgbClr val="1A7267"/>
      </a:accent5>
      <a:accent6>
        <a:srgbClr val="FFED00"/>
      </a:accent6>
      <a:hlink>
        <a:srgbClr val="00A39B"/>
      </a:hlink>
      <a:folHlink>
        <a:srgbClr val="8E0826"/>
      </a:folHlink>
    </a:clrScheme>
    <a:fontScheme name="Franklin Gothic Medium (GR)">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t"/>
      <a:lstStyle>
        <a:defPPr algn="l">
          <a:defRPr sz="2400" dirty="0" smtClean="0">
            <a:solidFill>
              <a:schemeClr val="tx1"/>
            </a:solidFill>
          </a:defRPr>
        </a:defPPr>
      </a:lstStyle>
    </a:txDef>
  </a:objectDefaults>
  <a:extraClrSchemeLst/>
  <a:extLst>
    <a:ext uri="{05A4C25C-085E-4340-85A3-A5531E510DB2}">
      <thm15:themeFamily xmlns:thm15="http://schemas.microsoft.com/office/thememl/2012/main" name="Powerpoint_mall" id="{0A18AF93-F877-4575-8EC1-FD03DE2092AC}" vid="{D6B791B0-69DA-4956-A0D8-9913096E24A6}"/>
    </a:ext>
  </a:extLst>
</a:theme>
</file>

<file path=ppt/theme/theme2.xml><?xml version="1.0" encoding="utf-8"?>
<a:theme xmlns:a="http://schemas.openxmlformats.org/drawingml/2006/main" name="Titel">
  <a:themeElements>
    <a:clrScheme name="Göteborgsregionen (GR)">
      <a:dk1>
        <a:sysClr val="windowText" lastClr="000000"/>
      </a:dk1>
      <a:lt1>
        <a:sysClr val="window" lastClr="FFFFFF"/>
      </a:lt1>
      <a:dk2>
        <a:srgbClr val="F6AD90"/>
      </a:dk2>
      <a:lt2>
        <a:srgbClr val="EDD896"/>
      </a:lt2>
      <a:accent1>
        <a:srgbClr val="8E0826"/>
      </a:accent1>
      <a:accent2>
        <a:srgbClr val="EBD1D0"/>
      </a:accent2>
      <a:accent3>
        <a:srgbClr val="A9CFE0"/>
      </a:accent3>
      <a:accent4>
        <a:srgbClr val="00A39B"/>
      </a:accent4>
      <a:accent5>
        <a:srgbClr val="1A7267"/>
      </a:accent5>
      <a:accent6>
        <a:srgbClr val="FFED00"/>
      </a:accent6>
      <a:hlink>
        <a:srgbClr val="00A39B"/>
      </a:hlink>
      <a:folHlink>
        <a:srgbClr val="8E0826"/>
      </a:folHlink>
    </a:clrScheme>
    <a:fontScheme name="Franklin Gothic Medium (GR)">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t"/>
      <a:lstStyle>
        <a:defPPr algn="l">
          <a:defRPr sz="2400" dirty="0" smtClean="0">
            <a:solidFill>
              <a:schemeClr val="tx1"/>
            </a:solidFill>
          </a:defRPr>
        </a:defPPr>
      </a:lstStyle>
    </a:txDef>
  </a:objectDefaults>
  <a:extraClrSchemeLst/>
  <a:extLst>
    <a:ext uri="{05A4C25C-085E-4340-85A3-A5531E510DB2}">
      <thm15:themeFamily xmlns:thm15="http://schemas.microsoft.com/office/thememl/2012/main" name="Powerpoint_mall" id="{0A18AF93-F877-4575-8EC1-FD03DE2092AC}" vid="{81091FD6-F2AE-4D0B-A2CB-DDE681DF77DE}"/>
    </a:ext>
  </a:extLst>
</a:theme>
</file>

<file path=ppt/theme/theme3.xml><?xml version="1.0" encoding="utf-8"?>
<a:theme xmlns:a="http://schemas.openxmlformats.org/drawingml/2006/main" name="Om GR">
  <a:themeElements>
    <a:clrScheme name="Göteborgsregionen (GR)">
      <a:dk1>
        <a:sysClr val="windowText" lastClr="000000"/>
      </a:dk1>
      <a:lt1>
        <a:sysClr val="window" lastClr="FFFFFF"/>
      </a:lt1>
      <a:dk2>
        <a:srgbClr val="F6AD90"/>
      </a:dk2>
      <a:lt2>
        <a:srgbClr val="EDD896"/>
      </a:lt2>
      <a:accent1>
        <a:srgbClr val="8E0826"/>
      </a:accent1>
      <a:accent2>
        <a:srgbClr val="EBD1D0"/>
      </a:accent2>
      <a:accent3>
        <a:srgbClr val="A9CFE0"/>
      </a:accent3>
      <a:accent4>
        <a:srgbClr val="00A39B"/>
      </a:accent4>
      <a:accent5>
        <a:srgbClr val="1A7267"/>
      </a:accent5>
      <a:accent6>
        <a:srgbClr val="FFED00"/>
      </a:accent6>
      <a:hlink>
        <a:srgbClr val="00A39B"/>
      </a:hlink>
      <a:folHlink>
        <a:srgbClr val="8E0826"/>
      </a:folHlink>
    </a:clrScheme>
    <a:fontScheme name="Franklin Gothic Medium (GR)">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mall" id="{0A18AF93-F877-4575-8EC1-FD03DE2092AC}" vid="{B9F44D4A-6867-4F4A-8CFF-5C7D1338C738}"/>
    </a:ext>
  </a:extLst>
</a:theme>
</file>

<file path=ppt/theme/theme4.xml><?xml version="1.0" encoding="utf-8"?>
<a:theme xmlns:a="http://schemas.openxmlformats.org/drawingml/2006/main" name="Kapitel">
  <a:themeElements>
    <a:clrScheme name="Göteborgsregionen (GR)">
      <a:dk1>
        <a:sysClr val="windowText" lastClr="000000"/>
      </a:dk1>
      <a:lt1>
        <a:sysClr val="window" lastClr="FFFFFF"/>
      </a:lt1>
      <a:dk2>
        <a:srgbClr val="F6AD90"/>
      </a:dk2>
      <a:lt2>
        <a:srgbClr val="EDD896"/>
      </a:lt2>
      <a:accent1>
        <a:srgbClr val="8E0826"/>
      </a:accent1>
      <a:accent2>
        <a:srgbClr val="EBD1D0"/>
      </a:accent2>
      <a:accent3>
        <a:srgbClr val="A9CFE0"/>
      </a:accent3>
      <a:accent4>
        <a:srgbClr val="00A39B"/>
      </a:accent4>
      <a:accent5>
        <a:srgbClr val="1A7267"/>
      </a:accent5>
      <a:accent6>
        <a:srgbClr val="FFED00"/>
      </a:accent6>
      <a:hlink>
        <a:srgbClr val="00A39B"/>
      </a:hlink>
      <a:folHlink>
        <a:srgbClr val="8E0826"/>
      </a:folHlink>
    </a:clrScheme>
    <a:fontScheme name="Franklin Gothic Medium (GR)">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mall" id="{0A18AF93-F877-4575-8EC1-FD03DE2092AC}" vid="{26A57E72-6B38-4830-856B-A01E655CF205}"/>
    </a:ext>
  </a:extLst>
</a:theme>
</file>

<file path=ppt/theme/theme5.xml><?xml version="1.0" encoding="utf-8"?>
<a:theme xmlns:a="http://schemas.openxmlformats.org/drawingml/2006/main" name="Höjdpunk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mall" id="{0A18AF93-F877-4575-8EC1-FD03DE2092AC}" vid="{882BA59E-6E39-418F-B669-C62BE85BE62B}"/>
    </a:ext>
  </a:extLst>
</a:theme>
</file>

<file path=ppt/theme/theme6.xml><?xml version="1.0" encoding="utf-8"?>
<a:theme xmlns:a="http://schemas.openxmlformats.org/drawingml/2006/main" name="Innehåll">
  <a:themeElements>
    <a:clrScheme name="Anpassat 7">
      <a:dk1>
        <a:srgbClr val="000000"/>
      </a:dk1>
      <a:lt1>
        <a:sysClr val="window" lastClr="FFFFFF"/>
      </a:lt1>
      <a:dk2>
        <a:srgbClr val="8E0826"/>
      </a:dk2>
      <a:lt2>
        <a:srgbClr val="00A39B"/>
      </a:lt2>
      <a:accent1>
        <a:srgbClr val="1A7267"/>
      </a:accent1>
      <a:accent2>
        <a:srgbClr val="F6AD90"/>
      </a:accent2>
      <a:accent3>
        <a:srgbClr val="EDD896"/>
      </a:accent3>
      <a:accent4>
        <a:srgbClr val="FFED00"/>
      </a:accent4>
      <a:accent5>
        <a:srgbClr val="EBD1D0"/>
      </a:accent5>
      <a:accent6>
        <a:srgbClr val="A9CFE0"/>
      </a:accent6>
      <a:hlink>
        <a:srgbClr val="1A7267"/>
      </a:hlink>
      <a:folHlink>
        <a:srgbClr val="00A39B"/>
      </a:folHlink>
    </a:clrScheme>
    <a:fontScheme name="GR:s teckensnitt">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dirty="0" err="1" smtClean="0">
            <a:solidFill>
              <a:schemeClr val="tx1"/>
            </a:solidFill>
            <a:latin typeface="Franklin Gothic Book" panose="020B0503020102020204" pitchFamily="34" charset="0"/>
          </a:defRPr>
        </a:defPPr>
      </a:lstStyle>
      <a:style>
        <a:lnRef idx="0">
          <a:scrgbClr r="0" g="0" b="0"/>
        </a:lnRef>
        <a:fillRef idx="0">
          <a:scrgbClr r="0" g="0" b="0"/>
        </a:fillRef>
        <a:effectRef idx="0">
          <a:scrgbClr r="0" g="0" b="0"/>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2400" dirty="0" err="1" smtClean="0"/>
        </a:defPPr>
      </a:lstStyle>
    </a:txDef>
  </a:objectDefaults>
  <a:extraClrSchemeLst/>
  <a:extLst>
    <a:ext uri="{05A4C25C-085E-4340-85A3-A5531E510DB2}">
      <thm15:themeFamily xmlns:thm15="http://schemas.microsoft.com/office/thememl/2012/main" name="Powerpoint_mall" id="{0A18AF93-F877-4575-8EC1-FD03DE2092AC}" vid="{CEA43008-74C2-43C6-A126-44F41A111216}"/>
    </a:ext>
  </a:extLst>
</a:theme>
</file>

<file path=ppt/theme/theme7.xml><?xml version="1.0" encoding="utf-8"?>
<a:theme xmlns:a="http://schemas.openxmlformats.org/drawingml/2006/main" name="Tom si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mall" id="{0A18AF93-F877-4575-8EC1-FD03DE2092AC}" vid="{D836C750-04ED-4541-A518-2B9B77570A31}"/>
    </a:ext>
  </a:extLst>
</a:theme>
</file>

<file path=ppt/theme/theme8.xml><?xml version="1.0" encoding="utf-8"?>
<a:theme xmlns:a="http://schemas.openxmlformats.org/drawingml/2006/main" name="Kontakt">
  <a:themeElements>
    <a:clrScheme name="GR profilfärger">
      <a:dk1>
        <a:sysClr val="windowText" lastClr="000000"/>
      </a:dk1>
      <a:lt1>
        <a:sysClr val="window" lastClr="FFFFFF"/>
      </a:lt1>
      <a:dk2>
        <a:srgbClr val="8E0826"/>
      </a:dk2>
      <a:lt2>
        <a:srgbClr val="00A39B"/>
      </a:lt2>
      <a:accent1>
        <a:srgbClr val="1A7267"/>
      </a:accent1>
      <a:accent2>
        <a:srgbClr val="F6AD90"/>
      </a:accent2>
      <a:accent3>
        <a:srgbClr val="EDD896"/>
      </a:accent3>
      <a:accent4>
        <a:srgbClr val="FFED00"/>
      </a:accent4>
      <a:accent5>
        <a:srgbClr val="EBD1D0"/>
      </a:accent5>
      <a:accent6>
        <a:srgbClr val="A9CFE0"/>
      </a:accent6>
      <a:hlink>
        <a:srgbClr val="000000"/>
      </a:hlink>
      <a:folHlink>
        <a:srgbClr val="7F7F7F"/>
      </a:folHlink>
    </a:clrScheme>
    <a:fontScheme name="Franklin Gothic Medium (GR)">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t"/>
      <a:lstStyle>
        <a:defPPr algn="l">
          <a:defRPr sz="4800" dirty="0" smtClean="0"/>
        </a:defPPr>
      </a:lstStyle>
    </a:txDef>
  </a:objectDefaults>
  <a:extraClrSchemeLst/>
  <a:extLst>
    <a:ext uri="{05A4C25C-085E-4340-85A3-A5531E510DB2}">
      <thm15:themeFamily xmlns:thm15="http://schemas.microsoft.com/office/thememl/2012/main" name="Powerpoint_mall" id="{0A18AF93-F877-4575-8EC1-FD03DE2092AC}" vid="{D425BA08-45EA-431A-B49B-0830C8DC1DAE}"/>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71A0E838D79774EBBBAA6E09A72B701" ma:contentTypeVersion="4" ma:contentTypeDescription="Skapa ett nytt dokument." ma:contentTypeScope="" ma:versionID="3cdafe31bf803ce8cf8c7e45d1a08f34">
  <xsd:schema xmlns:xsd="http://www.w3.org/2001/XMLSchema" xmlns:xs="http://www.w3.org/2001/XMLSchema" xmlns:p="http://schemas.microsoft.com/office/2006/metadata/properties" xmlns:ns2="a36bae38-e4c8-4377-86f6-ddce9f725de5" targetNamespace="http://schemas.microsoft.com/office/2006/metadata/properties" ma:root="true" ma:fieldsID="b0838779c3edef8e72872b690adbd971" ns2:_="">
    <xsd:import namespace="a36bae38-e4c8-4377-86f6-ddce9f725de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6bae38-e4c8-4377-86f6-ddce9f725d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E5A13F-7252-464A-BEA8-3833E776A017}">
  <ds:schemaRefs>
    <ds:schemaRef ds:uri="http://schemas.microsoft.com/office/2006/documentManagement/types"/>
    <ds:schemaRef ds:uri="b7c63f58-5a90-4a01-b343-22c88806fcd7"/>
    <ds:schemaRef ds:uri="http://schemas.openxmlformats.org/package/2006/metadata/core-properties"/>
    <ds:schemaRef ds:uri="http://purl.org/dc/elements/1.1/"/>
    <ds:schemaRef ds:uri="628dd056-e9c2-4aeb-b2bf-9fa6d4842743"/>
    <ds:schemaRef ds:uri="http://schemas.microsoft.com/office/infopath/2007/PartnerControls"/>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A141D444-D11C-49A2-912C-0604C2EF74B8}">
  <ds:schemaRefs>
    <ds:schemaRef ds:uri="http://schemas.microsoft.com/sharepoint/v3/contenttype/forms"/>
  </ds:schemaRefs>
</ds:datastoreItem>
</file>

<file path=customXml/itemProps3.xml><?xml version="1.0" encoding="utf-8"?>
<ds:datastoreItem xmlns:ds="http://schemas.openxmlformats.org/officeDocument/2006/customXml" ds:itemID="{3EB5BD1C-8B2E-47D8-8DA7-9DC6F77018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6bae38-e4c8-4377-86f6-ddce9f725d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Powerpoint_mall</Template>
  <TotalTime>117</TotalTime>
  <Words>2043</Words>
  <Application>Microsoft Office PowerPoint</Application>
  <PresentationFormat>Bredbild</PresentationFormat>
  <Paragraphs>295</Paragraphs>
  <Slides>42</Slides>
  <Notes>5</Notes>
  <HiddenSlides>0</HiddenSlides>
  <MMClips>0</MMClips>
  <ScaleCrop>false</ScaleCrop>
  <HeadingPairs>
    <vt:vector size="6" baseType="variant">
      <vt:variant>
        <vt:lpstr>Använt teckensnitt</vt:lpstr>
      </vt:variant>
      <vt:variant>
        <vt:i4>4</vt:i4>
      </vt:variant>
      <vt:variant>
        <vt:lpstr>Tema</vt:lpstr>
      </vt:variant>
      <vt:variant>
        <vt:i4>8</vt:i4>
      </vt:variant>
      <vt:variant>
        <vt:lpstr>Bildrubriker</vt:lpstr>
      </vt:variant>
      <vt:variant>
        <vt:i4>42</vt:i4>
      </vt:variant>
    </vt:vector>
  </HeadingPairs>
  <TitlesOfParts>
    <vt:vector size="54" baseType="lpstr">
      <vt:lpstr>Aptos</vt:lpstr>
      <vt:lpstr>Arial</vt:lpstr>
      <vt:lpstr>Franklin Gothic Book</vt:lpstr>
      <vt:lpstr>Franklin Gothic Medium</vt:lpstr>
      <vt:lpstr>Intro</vt:lpstr>
      <vt:lpstr>Titel</vt:lpstr>
      <vt:lpstr>Om GR</vt:lpstr>
      <vt:lpstr>Kapitel</vt:lpstr>
      <vt:lpstr>Höjdpunkter</vt:lpstr>
      <vt:lpstr>Innehåll</vt:lpstr>
      <vt:lpstr>Tom sida</vt:lpstr>
      <vt:lpstr>Kontakt</vt:lpstr>
      <vt:lpstr>PowerPoint-presentation</vt:lpstr>
      <vt:lpstr>Introduktion till materialet</vt:lpstr>
      <vt:lpstr>Socialtjänsten ska arbeta förebyggande</vt:lpstr>
      <vt:lpstr>PowerPoint-presentation</vt:lpstr>
      <vt:lpstr>PowerPoint-presentation</vt:lpstr>
      <vt:lpstr>PowerPoint-presentation</vt:lpstr>
      <vt:lpstr>PowerPoint-presentation</vt:lpstr>
      <vt:lpstr>PowerPoint-presentation</vt:lpstr>
      <vt:lpstr>PowerPoint-presentation</vt:lpstr>
      <vt:lpstr>PowerPoint-presentation</vt:lpstr>
      <vt:lpstr>Socialtjänsten ska vara lätt tillgänglig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Kommunen ska planera sina insatser för enskilda</vt:lpstr>
      <vt:lpstr>PowerPoint-presentation</vt:lpstr>
      <vt:lpstr>PowerPoint-presentation</vt:lpstr>
      <vt:lpstr>PowerPoint-presentation</vt:lpstr>
      <vt:lpstr>PowerPoint-presentation</vt:lpstr>
      <vt:lpstr>PowerPoint-presentation</vt:lpstr>
      <vt:lpstr>Minska administrativa sysslor öka socialt arbete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Samuel Sjunnesson</dc:creator>
  <cp:lastModifiedBy>Johanna Lundgren</cp:lastModifiedBy>
  <cp:revision>3</cp:revision>
  <dcterms:created xsi:type="dcterms:W3CDTF">2026-05-18T10:13:19Z</dcterms:created>
  <dcterms:modified xsi:type="dcterms:W3CDTF">2026-05-20T09:13:49Z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0x010100171A0E838D79774EBBBAA6E09A72B701</vt:lpwstr>
  </property>
</Properties>
</file>