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5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4"/>
    <p:sldMasterId id="2147483685" r:id="rId5"/>
    <p:sldMasterId id="2147483697" r:id="rId6"/>
    <p:sldMasterId id="2147483719" r:id="rId7"/>
    <p:sldMasterId id="2147483731" r:id="rId8"/>
    <p:sldMasterId id="2147483738" r:id="rId9"/>
  </p:sldMasterIdLst>
  <p:notesMasterIdLst>
    <p:notesMasterId r:id="rId22"/>
  </p:notesMasterIdLst>
  <p:sldIdLst>
    <p:sldId id="1225" r:id="rId10"/>
    <p:sldId id="1262" r:id="rId11"/>
    <p:sldId id="905995252" r:id="rId12"/>
    <p:sldId id="1298" r:id="rId13"/>
    <p:sldId id="905995373" r:id="rId14"/>
    <p:sldId id="264" r:id="rId15"/>
    <p:sldId id="513" r:id="rId16"/>
    <p:sldId id="1285" r:id="rId17"/>
    <p:sldId id="1267" r:id="rId18"/>
    <p:sldId id="1270" r:id="rId19"/>
    <p:sldId id="1272" r:id="rId20"/>
    <p:sldId id="640" r:id="rId21"/>
  </p:sldIdLst>
  <p:sldSz cx="12192000" cy="6858000"/>
  <p:notesSz cx="6858000" cy="9144000"/>
  <p:embeddedFontLst>
    <p:embeddedFont>
      <p:font typeface="Cordia New" panose="020B0304020202020204" pitchFamily="34" charset="-34"/>
      <p:regular r:id="rId23"/>
      <p:bold r:id="rId24"/>
      <p:italic r:id="rId25"/>
      <p:boldItalic r:id="rId26"/>
    </p:embeddedFont>
    <p:embeddedFont>
      <p:font typeface="Franklin Gothic Book" panose="020B0503020102020204" pitchFamily="34" charset="0"/>
      <p:regular r:id="rId27"/>
      <p:italic r:id="rId28"/>
    </p:embeddedFont>
    <p:embeddedFont>
      <p:font typeface="Franklin Gothic Medium" panose="020B0603020102020204" pitchFamily="34" charset="0"/>
      <p:regular r:id="rId29"/>
      <p:italic r:id="rId30"/>
    </p:embeddedFont>
    <p:embeddedFont>
      <p:font typeface="Open Sans" panose="020B0606030504020204" pitchFamily="34" charset="0"/>
      <p:regular r:id="rId31"/>
      <p:bold r:id="rId32"/>
      <p:italic r:id="rId33"/>
      <p:boldItalic r:id="rId34"/>
    </p:embeddedFont>
    <p:embeddedFont>
      <p:font typeface="Playfair Display" panose="00000500000000000000" pitchFamily="2" charset="0"/>
      <p:regular r:id="rId35"/>
      <p:bold r:id="rId36"/>
      <p:italic r:id="rId37"/>
      <p:boldItalic r:id="rId38"/>
    </p:embeddedFont>
  </p:embeddedFont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lrica Björner" initials="UB" lastIdx="7" clrIdx="0">
    <p:extLst>
      <p:ext uri="{19B8F6BF-5375-455C-9EA6-DF929625EA0E}">
        <p15:presenceInfo xmlns:p15="http://schemas.microsoft.com/office/powerpoint/2012/main" userId="Ulrica Björner" providerId="None"/>
      </p:ext>
    </p:extLst>
  </p:cmAuthor>
  <p:cmAuthor id="2" name="Carolina Fornell" initials="CF" lastIdx="1" clrIdx="1">
    <p:extLst>
      <p:ext uri="{19B8F6BF-5375-455C-9EA6-DF929625EA0E}">
        <p15:presenceInfo xmlns:p15="http://schemas.microsoft.com/office/powerpoint/2012/main" userId="S::Carolina.Fornell@allagehub.se::4c85ed60-d5b9-446d-8776-4201e94421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7781"/>
    <a:srgbClr val="2DB9C7"/>
    <a:srgbClr val="D687A7"/>
    <a:srgbClr val="EAC3D3"/>
    <a:srgbClr val="F5DC99"/>
    <a:srgbClr val="BBD4C5"/>
    <a:srgbClr val="DADDE2"/>
    <a:srgbClr val="CCF0F4"/>
    <a:srgbClr val="EBBA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78B6FC-E557-4866-B753-1A05F27E0E4A}" v="26" dt="2023-06-20T11:23:06.1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543" autoAdjust="0"/>
  </p:normalViewPr>
  <p:slideViewPr>
    <p:cSldViewPr snapToGrid="0">
      <p:cViewPr varScale="1">
        <p:scale>
          <a:sx n="50" d="100"/>
          <a:sy n="50" d="100"/>
        </p:scale>
        <p:origin x="12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font" Target="fonts/font4.fntdata"/><Relationship Id="rId39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34" Type="http://schemas.openxmlformats.org/officeDocument/2006/relationships/font" Target="fonts/font12.fntdata"/><Relationship Id="rId42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font" Target="fonts/font3.fntdata"/><Relationship Id="rId33" Type="http://schemas.openxmlformats.org/officeDocument/2006/relationships/font" Target="fonts/font11.fntdata"/><Relationship Id="rId38" Type="http://schemas.openxmlformats.org/officeDocument/2006/relationships/font" Target="fonts/font16.fntdata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font" Target="fonts/font7.fntdata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font" Target="fonts/font2.fntdata"/><Relationship Id="rId32" Type="http://schemas.openxmlformats.org/officeDocument/2006/relationships/font" Target="fonts/font10.fntdata"/><Relationship Id="rId37" Type="http://schemas.openxmlformats.org/officeDocument/2006/relationships/font" Target="fonts/font15.fntdata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36" Type="http://schemas.openxmlformats.org/officeDocument/2006/relationships/font" Target="fonts/font14.fntdata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font" Target="fonts/font9.fntdata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35" Type="http://schemas.openxmlformats.org/officeDocument/2006/relationships/font" Target="fonts/font13.fntdata"/><Relationship Id="rId43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5C0DDE-859D-4C43-9CB6-207F679EEE2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D9B1E5D2-5A20-4D77-9599-BE0FC6766CB1}">
      <dgm:prSet phldrT="[Text]"/>
      <dgm:spPr>
        <a:solidFill>
          <a:srgbClr val="F5DC99"/>
        </a:solidFill>
      </dgm:spPr>
      <dgm:t>
        <a:bodyPr/>
        <a:lstStyle/>
        <a:p>
          <a:r>
            <a:rPr lang="sv-SE" b="1" dirty="0">
              <a:solidFill>
                <a:sysClr val="windowText" lastClr="000000"/>
              </a:solidFill>
            </a:rPr>
            <a:t>Presentationer</a:t>
          </a:r>
        </a:p>
      </dgm:t>
    </dgm:pt>
    <dgm:pt modelId="{BD14963A-4F13-486B-B5E2-809623F1627F}" type="parTrans" cxnId="{E4C15712-3E03-45CE-9315-D3F7DAF29356}">
      <dgm:prSet/>
      <dgm:spPr/>
      <dgm:t>
        <a:bodyPr/>
        <a:lstStyle/>
        <a:p>
          <a:endParaRPr lang="sv-SE"/>
        </a:p>
      </dgm:t>
    </dgm:pt>
    <dgm:pt modelId="{9156E049-5115-4B27-A86D-17D71DEEB758}" type="sibTrans" cxnId="{E4C15712-3E03-45CE-9315-D3F7DAF29356}">
      <dgm:prSet/>
      <dgm:spPr/>
      <dgm:t>
        <a:bodyPr/>
        <a:lstStyle/>
        <a:p>
          <a:endParaRPr lang="sv-SE"/>
        </a:p>
      </dgm:t>
    </dgm:pt>
    <dgm:pt modelId="{427DD5C7-A7BA-487F-AECC-4FFE4E98D575}">
      <dgm:prSet phldrT="[Text]"/>
      <dgm:spPr>
        <a:solidFill>
          <a:srgbClr val="F5DC99"/>
        </a:solidFill>
      </dgm:spPr>
      <dgm:t>
        <a:bodyPr/>
        <a:lstStyle/>
        <a:p>
          <a:r>
            <a:rPr lang="sv-SE" dirty="0">
              <a:solidFill>
                <a:sysClr val="windowText" lastClr="000000"/>
              </a:solidFill>
              <a:latin typeface="Calibri" panose="020F0502020204030204" pitchFamily="34" charset="0"/>
            </a:rPr>
            <a:t>Presentera gärna vad det innebär att vara testmiljö samt informations- och inspirationsmaterial om välfärdsteknik</a:t>
          </a:r>
          <a:endParaRPr lang="sv-SE" dirty="0">
            <a:solidFill>
              <a:sysClr val="windowText" lastClr="000000"/>
            </a:solidFill>
          </a:endParaRPr>
        </a:p>
      </dgm:t>
    </dgm:pt>
    <dgm:pt modelId="{106842F8-CEE0-406D-94BF-7D8EEA3AFA0D}" type="parTrans" cxnId="{A9CF5BBB-800D-47CE-BEAE-367FFDD14858}">
      <dgm:prSet/>
      <dgm:spPr/>
      <dgm:t>
        <a:bodyPr/>
        <a:lstStyle/>
        <a:p>
          <a:endParaRPr lang="sv-SE"/>
        </a:p>
      </dgm:t>
    </dgm:pt>
    <dgm:pt modelId="{E1016FA3-8910-4533-953C-EE28118A1815}" type="sibTrans" cxnId="{A9CF5BBB-800D-47CE-BEAE-367FFDD14858}">
      <dgm:prSet/>
      <dgm:spPr/>
      <dgm:t>
        <a:bodyPr/>
        <a:lstStyle/>
        <a:p>
          <a:endParaRPr lang="sv-SE"/>
        </a:p>
      </dgm:t>
    </dgm:pt>
    <dgm:pt modelId="{40DC0A31-4EA2-4CA5-A46A-A3D946970554}">
      <dgm:prSet/>
      <dgm:spPr>
        <a:solidFill>
          <a:srgbClr val="CCF0F4"/>
        </a:solidFill>
      </dgm:spPr>
      <dgm:t>
        <a:bodyPr/>
        <a:lstStyle/>
        <a:p>
          <a:r>
            <a:rPr lang="sv-SE" b="1" dirty="0">
              <a:solidFill>
                <a:srgbClr val="000000"/>
              </a:solidFill>
              <a:latin typeface="Calibri" panose="020F0502020204030204" pitchFamily="34" charset="0"/>
            </a:rPr>
            <a:t>Checklista initiera testmiljö</a:t>
          </a:r>
        </a:p>
      </dgm:t>
    </dgm:pt>
    <dgm:pt modelId="{CA3AE53B-F63B-4217-B163-A952F93BBF27}" type="parTrans" cxnId="{1D402FDD-131B-43E5-BAF0-8CB46014C90F}">
      <dgm:prSet/>
      <dgm:spPr/>
      <dgm:t>
        <a:bodyPr/>
        <a:lstStyle/>
        <a:p>
          <a:endParaRPr lang="sv-SE"/>
        </a:p>
      </dgm:t>
    </dgm:pt>
    <dgm:pt modelId="{C7A5918A-1E4D-4565-9C06-EC21F89728AA}" type="sibTrans" cxnId="{1D402FDD-131B-43E5-BAF0-8CB46014C90F}">
      <dgm:prSet/>
      <dgm:spPr/>
      <dgm:t>
        <a:bodyPr/>
        <a:lstStyle/>
        <a:p>
          <a:endParaRPr lang="sv-SE"/>
        </a:p>
      </dgm:t>
    </dgm:pt>
    <dgm:pt modelId="{C7660309-7EA7-4EE2-AA68-87EE0900CE2D}">
      <dgm:prSet/>
      <dgm:spPr>
        <a:solidFill>
          <a:srgbClr val="CCF0F4"/>
        </a:solidFill>
      </dgm:spPr>
      <dgm:t>
        <a:bodyPr/>
        <a:lstStyle/>
        <a:p>
          <a:r>
            <a:rPr lang="sv-SE" dirty="0">
              <a:solidFill>
                <a:srgbClr val="000000"/>
              </a:solidFill>
              <a:latin typeface="Calibri" panose="020F0502020204030204" pitchFamily="34" charset="0"/>
            </a:rPr>
            <a:t>Reflektera över frågorna i </a:t>
          </a:r>
          <a:r>
            <a:rPr lang="sv-SE" i="1" dirty="0">
              <a:solidFill>
                <a:srgbClr val="000000"/>
              </a:solidFill>
              <a:latin typeface="Calibri" panose="020F0502020204030204" pitchFamily="34" charset="0"/>
            </a:rPr>
            <a:t>Checklista inför start av ny testmiljö </a:t>
          </a:r>
          <a:r>
            <a:rPr lang="sv-SE" dirty="0">
              <a:solidFill>
                <a:srgbClr val="000000"/>
              </a:solidFill>
              <a:latin typeface="Calibri" panose="020F0502020204030204" pitchFamily="34" charset="0"/>
            </a:rPr>
            <a:t>tillsammans med ansvarig chef och eventuellt andra funktioner i den verksamhet som är intresserad av att bli testmiljö  </a:t>
          </a:r>
          <a:br>
            <a:rPr lang="sv-SE" dirty="0">
              <a:solidFill>
                <a:srgbClr val="000000"/>
              </a:solidFill>
              <a:latin typeface="Calibri" panose="020F0502020204030204" pitchFamily="34" charset="0"/>
            </a:rPr>
          </a:br>
          <a:endParaRPr lang="sv-SE" dirty="0">
            <a:solidFill>
              <a:srgbClr val="000000"/>
            </a:solidFill>
            <a:latin typeface="Calibri" panose="020F0502020204030204" pitchFamily="34" charset="0"/>
          </a:endParaRPr>
        </a:p>
      </dgm:t>
    </dgm:pt>
    <dgm:pt modelId="{5C142493-E535-41AE-98F2-7C1544D32F7F}" type="parTrans" cxnId="{11D15E5F-691F-4208-987E-7A4E6FC5BD84}">
      <dgm:prSet/>
      <dgm:spPr/>
      <dgm:t>
        <a:bodyPr/>
        <a:lstStyle/>
        <a:p>
          <a:endParaRPr lang="sv-SE"/>
        </a:p>
      </dgm:t>
    </dgm:pt>
    <dgm:pt modelId="{33216D31-9A1A-4AC7-844F-B548D8549F66}" type="sibTrans" cxnId="{11D15E5F-691F-4208-987E-7A4E6FC5BD84}">
      <dgm:prSet/>
      <dgm:spPr/>
      <dgm:t>
        <a:bodyPr/>
        <a:lstStyle/>
        <a:p>
          <a:endParaRPr lang="sv-SE"/>
        </a:p>
      </dgm:t>
    </dgm:pt>
    <dgm:pt modelId="{08AB36AC-C33F-453C-AF2F-BE473D7A6895}">
      <dgm:prSet phldrT="[Text]"/>
      <dgm:spPr>
        <a:solidFill>
          <a:srgbClr val="F5DC99"/>
        </a:solidFill>
      </dgm:spPr>
      <dgm:t>
        <a:bodyPr/>
        <a:lstStyle/>
        <a:p>
          <a:r>
            <a:rPr lang="sv-SE" dirty="0">
              <a:solidFill>
                <a:sysClr val="windowText" lastClr="000000"/>
              </a:solidFill>
              <a:latin typeface="Calibri" panose="020F0502020204030204" pitchFamily="34" charset="0"/>
            </a:rPr>
            <a:t>Utgå från denna presentationen när du beskriver vad det innebär att vara testmiljö och plocka från materialet och använda de delar som du bedömer är relevanta </a:t>
          </a:r>
          <a:endParaRPr lang="sv-SE" dirty="0">
            <a:solidFill>
              <a:sysClr val="windowText" lastClr="000000"/>
            </a:solidFill>
          </a:endParaRPr>
        </a:p>
      </dgm:t>
    </dgm:pt>
    <dgm:pt modelId="{637DEDD1-36E3-4815-9626-2344D5D2BB7B}" type="parTrans" cxnId="{CBBF64FC-FE30-42C4-BE04-800135E50E44}">
      <dgm:prSet/>
      <dgm:spPr/>
      <dgm:t>
        <a:bodyPr/>
        <a:lstStyle/>
        <a:p>
          <a:endParaRPr lang="sv-SE"/>
        </a:p>
      </dgm:t>
    </dgm:pt>
    <dgm:pt modelId="{879EB17D-2C8A-4AD9-BADC-2C23859AEAC8}" type="sibTrans" cxnId="{CBBF64FC-FE30-42C4-BE04-800135E50E44}">
      <dgm:prSet/>
      <dgm:spPr/>
      <dgm:t>
        <a:bodyPr/>
        <a:lstStyle/>
        <a:p>
          <a:endParaRPr lang="sv-SE"/>
        </a:p>
      </dgm:t>
    </dgm:pt>
    <dgm:pt modelId="{7F75B7E2-1E48-4D5C-8B70-1EDA8DEBE87C}">
      <dgm:prSet phldrT="[Text]"/>
      <dgm:spPr>
        <a:solidFill>
          <a:srgbClr val="F5DC99"/>
        </a:solidFill>
      </dgm:spPr>
      <dgm:t>
        <a:bodyPr/>
        <a:lstStyle/>
        <a:p>
          <a:endParaRPr lang="sv-SE" dirty="0">
            <a:solidFill>
              <a:sysClr val="windowText" lastClr="000000"/>
            </a:solidFill>
          </a:endParaRPr>
        </a:p>
      </dgm:t>
    </dgm:pt>
    <dgm:pt modelId="{DC460DD7-6BB6-4908-8DC4-BB89C9F4B55C}" type="parTrans" cxnId="{75E29EE2-7357-4B8D-91E2-6BF7BF620390}">
      <dgm:prSet/>
      <dgm:spPr/>
      <dgm:t>
        <a:bodyPr/>
        <a:lstStyle/>
        <a:p>
          <a:endParaRPr lang="sv-SE"/>
        </a:p>
      </dgm:t>
    </dgm:pt>
    <dgm:pt modelId="{107BF14D-2A9F-4AE5-AD10-CAE9635CB9CF}" type="sibTrans" cxnId="{75E29EE2-7357-4B8D-91E2-6BF7BF620390}">
      <dgm:prSet/>
      <dgm:spPr/>
      <dgm:t>
        <a:bodyPr/>
        <a:lstStyle/>
        <a:p>
          <a:endParaRPr lang="sv-SE"/>
        </a:p>
      </dgm:t>
    </dgm:pt>
    <dgm:pt modelId="{9D97EBDC-BF11-40A7-8C54-0069C0AE9321}" type="pres">
      <dgm:prSet presAssocID="{3E5C0DDE-859D-4C43-9CB6-207F679EEE26}" presName="diagram" presStyleCnt="0">
        <dgm:presLayoutVars>
          <dgm:dir/>
          <dgm:resizeHandles val="exact"/>
        </dgm:presLayoutVars>
      </dgm:prSet>
      <dgm:spPr/>
    </dgm:pt>
    <dgm:pt modelId="{53D3507E-DC63-4F9B-B114-E85F7BECC796}" type="pres">
      <dgm:prSet presAssocID="{D9B1E5D2-5A20-4D77-9599-BE0FC6766CB1}" presName="node" presStyleLbl="node1" presStyleIdx="0" presStyleCnt="2" custScaleY="119271">
        <dgm:presLayoutVars>
          <dgm:bulletEnabled val="1"/>
        </dgm:presLayoutVars>
      </dgm:prSet>
      <dgm:spPr>
        <a:prstGeom prst="roundRect">
          <a:avLst/>
        </a:prstGeom>
      </dgm:spPr>
    </dgm:pt>
    <dgm:pt modelId="{4100058F-19D5-44F3-823C-B7F4DB3BF613}" type="pres">
      <dgm:prSet presAssocID="{9156E049-5115-4B27-A86D-17D71DEEB758}" presName="sibTrans" presStyleCnt="0"/>
      <dgm:spPr/>
    </dgm:pt>
    <dgm:pt modelId="{054AE962-79B9-45E4-8ECC-702932D9F868}" type="pres">
      <dgm:prSet presAssocID="{40DC0A31-4EA2-4CA5-A46A-A3D946970554}" presName="node" presStyleLbl="node1" presStyleIdx="1" presStyleCnt="2" custScaleY="119271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E4C15712-3E03-45CE-9315-D3F7DAF29356}" srcId="{3E5C0DDE-859D-4C43-9CB6-207F679EEE26}" destId="{D9B1E5D2-5A20-4D77-9599-BE0FC6766CB1}" srcOrd="0" destOrd="0" parTransId="{BD14963A-4F13-486B-B5E2-809623F1627F}" sibTransId="{9156E049-5115-4B27-A86D-17D71DEEB758}"/>
    <dgm:cxn modelId="{BC14D138-D007-4849-9F7F-F2D07FDC14FC}" type="presOf" srcId="{7F75B7E2-1E48-4D5C-8B70-1EDA8DEBE87C}" destId="{53D3507E-DC63-4F9B-B114-E85F7BECC796}" srcOrd="0" destOrd="2" presId="urn:microsoft.com/office/officeart/2005/8/layout/default"/>
    <dgm:cxn modelId="{11D15E5F-691F-4208-987E-7A4E6FC5BD84}" srcId="{40DC0A31-4EA2-4CA5-A46A-A3D946970554}" destId="{C7660309-7EA7-4EE2-AA68-87EE0900CE2D}" srcOrd="0" destOrd="0" parTransId="{5C142493-E535-41AE-98F2-7C1544D32F7F}" sibTransId="{33216D31-9A1A-4AC7-844F-B548D8549F66}"/>
    <dgm:cxn modelId="{5A1BB265-3AEC-4565-BA22-967AF27EAC8D}" type="presOf" srcId="{40DC0A31-4EA2-4CA5-A46A-A3D946970554}" destId="{054AE962-79B9-45E4-8ECC-702932D9F868}" srcOrd="0" destOrd="0" presId="urn:microsoft.com/office/officeart/2005/8/layout/default"/>
    <dgm:cxn modelId="{E1D5156F-CA6D-4807-BCB7-32B9DD829C19}" type="presOf" srcId="{D9B1E5D2-5A20-4D77-9599-BE0FC6766CB1}" destId="{53D3507E-DC63-4F9B-B114-E85F7BECC796}" srcOrd="0" destOrd="0" presId="urn:microsoft.com/office/officeart/2005/8/layout/default"/>
    <dgm:cxn modelId="{5AF8568A-8B7C-4B25-86D4-0ED580B26179}" type="presOf" srcId="{C7660309-7EA7-4EE2-AA68-87EE0900CE2D}" destId="{054AE962-79B9-45E4-8ECC-702932D9F868}" srcOrd="0" destOrd="1" presId="urn:microsoft.com/office/officeart/2005/8/layout/default"/>
    <dgm:cxn modelId="{1908F4AD-1B01-4D30-BFE6-F4D0484A2D19}" type="presOf" srcId="{08AB36AC-C33F-453C-AF2F-BE473D7A6895}" destId="{53D3507E-DC63-4F9B-B114-E85F7BECC796}" srcOrd="0" destOrd="3" presId="urn:microsoft.com/office/officeart/2005/8/layout/default"/>
    <dgm:cxn modelId="{A9CF5BBB-800D-47CE-BEAE-367FFDD14858}" srcId="{D9B1E5D2-5A20-4D77-9599-BE0FC6766CB1}" destId="{427DD5C7-A7BA-487F-AECC-4FFE4E98D575}" srcOrd="0" destOrd="0" parTransId="{106842F8-CEE0-406D-94BF-7D8EEA3AFA0D}" sibTransId="{E1016FA3-8910-4533-953C-EE28118A1815}"/>
    <dgm:cxn modelId="{7BF022BF-5095-47AE-A9CF-BC2FF2693EF3}" type="presOf" srcId="{427DD5C7-A7BA-487F-AECC-4FFE4E98D575}" destId="{53D3507E-DC63-4F9B-B114-E85F7BECC796}" srcOrd="0" destOrd="1" presId="urn:microsoft.com/office/officeart/2005/8/layout/default"/>
    <dgm:cxn modelId="{2F753BCF-45D1-4649-B8F8-970E0A3B1111}" type="presOf" srcId="{3E5C0DDE-859D-4C43-9CB6-207F679EEE26}" destId="{9D97EBDC-BF11-40A7-8C54-0069C0AE9321}" srcOrd="0" destOrd="0" presId="urn:microsoft.com/office/officeart/2005/8/layout/default"/>
    <dgm:cxn modelId="{1D402FDD-131B-43E5-BAF0-8CB46014C90F}" srcId="{3E5C0DDE-859D-4C43-9CB6-207F679EEE26}" destId="{40DC0A31-4EA2-4CA5-A46A-A3D946970554}" srcOrd="1" destOrd="0" parTransId="{CA3AE53B-F63B-4217-B163-A952F93BBF27}" sibTransId="{C7A5918A-1E4D-4565-9C06-EC21F89728AA}"/>
    <dgm:cxn modelId="{75E29EE2-7357-4B8D-91E2-6BF7BF620390}" srcId="{D9B1E5D2-5A20-4D77-9599-BE0FC6766CB1}" destId="{7F75B7E2-1E48-4D5C-8B70-1EDA8DEBE87C}" srcOrd="1" destOrd="0" parTransId="{DC460DD7-6BB6-4908-8DC4-BB89C9F4B55C}" sibTransId="{107BF14D-2A9F-4AE5-AD10-CAE9635CB9CF}"/>
    <dgm:cxn modelId="{CBBF64FC-FE30-42C4-BE04-800135E50E44}" srcId="{D9B1E5D2-5A20-4D77-9599-BE0FC6766CB1}" destId="{08AB36AC-C33F-453C-AF2F-BE473D7A6895}" srcOrd="2" destOrd="0" parTransId="{637DEDD1-36E3-4815-9626-2344D5D2BB7B}" sibTransId="{879EB17D-2C8A-4AD9-BADC-2C23859AEAC8}"/>
    <dgm:cxn modelId="{970885F0-F5D5-4FEE-9D81-4EF82AAB5A8D}" type="presParOf" srcId="{9D97EBDC-BF11-40A7-8C54-0069C0AE9321}" destId="{53D3507E-DC63-4F9B-B114-E85F7BECC796}" srcOrd="0" destOrd="0" presId="urn:microsoft.com/office/officeart/2005/8/layout/default"/>
    <dgm:cxn modelId="{32CE56F7-719A-454E-AA61-385E75496526}" type="presParOf" srcId="{9D97EBDC-BF11-40A7-8C54-0069C0AE9321}" destId="{4100058F-19D5-44F3-823C-B7F4DB3BF613}" srcOrd="1" destOrd="0" presId="urn:microsoft.com/office/officeart/2005/8/layout/default"/>
    <dgm:cxn modelId="{B9F87B84-06C1-4718-B383-BAF042B5EAE5}" type="presParOf" srcId="{9D97EBDC-BF11-40A7-8C54-0069C0AE9321}" destId="{054AE962-79B9-45E4-8ECC-702932D9F86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AD9335-3561-4A5B-B41F-0C62283CD51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3E2AB2DB-AB2B-4F70-8AF1-58DF6A679DBF}">
      <dgm:prSet/>
      <dgm:spPr/>
      <dgm:t>
        <a:bodyPr/>
        <a:lstStyle/>
        <a:p>
          <a:r>
            <a:rPr lang="en-US" b="1"/>
            <a:t>Individnära teknik </a:t>
          </a:r>
          <a:r>
            <a:rPr lang="en-US"/>
            <a:t>– teknik som den enskilde använder eller som används i dennes direkta närhet</a:t>
          </a:r>
        </a:p>
      </dgm:t>
    </dgm:pt>
    <dgm:pt modelId="{2D6BDBD3-97A0-445E-9A25-D5276D74CC16}" type="parTrans" cxnId="{4B960B94-0308-4CA9-B58F-48A074ABC94C}">
      <dgm:prSet/>
      <dgm:spPr/>
      <dgm:t>
        <a:bodyPr/>
        <a:lstStyle/>
        <a:p>
          <a:endParaRPr lang="en-US"/>
        </a:p>
      </dgm:t>
    </dgm:pt>
    <dgm:pt modelId="{3A986D2D-DDED-4AA8-9B56-4197008E0E80}" type="sibTrans" cxnId="{4B960B94-0308-4CA9-B58F-48A074ABC94C}">
      <dgm:prSet/>
      <dgm:spPr/>
      <dgm:t>
        <a:bodyPr/>
        <a:lstStyle/>
        <a:p>
          <a:endParaRPr lang="en-US"/>
        </a:p>
      </dgm:t>
    </dgm:pt>
    <dgm:pt modelId="{4B8C02F1-CCA5-42E2-B158-8B0B027E94A2}">
      <dgm:prSet/>
      <dgm:spPr/>
      <dgm:t>
        <a:bodyPr/>
        <a:lstStyle/>
        <a:p>
          <a:r>
            <a:rPr lang="en-US" b="1"/>
            <a:t>Processnära teknik </a:t>
          </a:r>
          <a:r>
            <a:rPr lang="en-US"/>
            <a:t>– teknik som förenklar, effektiviserar och kvalitetssäkrar verksamhetens uppdrag</a:t>
          </a:r>
        </a:p>
      </dgm:t>
    </dgm:pt>
    <dgm:pt modelId="{184B7A29-ADA7-4810-9926-EA02B466F9BB}" type="parTrans" cxnId="{7A4147E0-5039-4272-B94F-7D3FD6DBDBC3}">
      <dgm:prSet/>
      <dgm:spPr/>
      <dgm:t>
        <a:bodyPr/>
        <a:lstStyle/>
        <a:p>
          <a:endParaRPr lang="en-US"/>
        </a:p>
      </dgm:t>
    </dgm:pt>
    <dgm:pt modelId="{276B25BC-F7BD-4E76-8ACA-4FAD3B599019}" type="sibTrans" cxnId="{7A4147E0-5039-4272-B94F-7D3FD6DBDBC3}">
      <dgm:prSet/>
      <dgm:spPr/>
      <dgm:t>
        <a:bodyPr/>
        <a:lstStyle/>
        <a:p>
          <a:endParaRPr lang="en-US"/>
        </a:p>
      </dgm:t>
    </dgm:pt>
    <dgm:pt modelId="{89D1B83F-86DB-4E95-AD07-B5F23ABB4CDB}" type="pres">
      <dgm:prSet presAssocID="{CFAD9335-3561-4A5B-B41F-0C62283CD51E}" presName="root" presStyleCnt="0">
        <dgm:presLayoutVars>
          <dgm:dir/>
          <dgm:resizeHandles val="exact"/>
        </dgm:presLayoutVars>
      </dgm:prSet>
      <dgm:spPr/>
    </dgm:pt>
    <dgm:pt modelId="{5F4BFA23-3275-4F24-8810-66FE96167B6C}" type="pres">
      <dgm:prSet presAssocID="{3E2AB2DB-AB2B-4F70-8AF1-58DF6A679DBF}" presName="compNode" presStyleCnt="0"/>
      <dgm:spPr/>
    </dgm:pt>
    <dgm:pt modelId="{DA416494-A018-4897-B329-9F63E99D9F07}" type="pres">
      <dgm:prSet presAssocID="{3E2AB2DB-AB2B-4F70-8AF1-58DF6A679DBF}" presName="bgRect" presStyleLbl="bgShp" presStyleIdx="0" presStyleCnt="2"/>
      <dgm:spPr/>
    </dgm:pt>
    <dgm:pt modelId="{01BAC871-5DEB-496D-B8A2-274EB3A06322}" type="pres">
      <dgm:prSet presAssocID="{3E2AB2DB-AB2B-4F70-8AF1-58DF6A679DB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or"/>
        </a:ext>
      </dgm:extLst>
    </dgm:pt>
    <dgm:pt modelId="{CA9C3700-F600-474D-A636-3ACC4B407886}" type="pres">
      <dgm:prSet presAssocID="{3E2AB2DB-AB2B-4F70-8AF1-58DF6A679DBF}" presName="spaceRect" presStyleCnt="0"/>
      <dgm:spPr/>
    </dgm:pt>
    <dgm:pt modelId="{25A9E357-C4B3-42C9-8DCC-885E2A3C3147}" type="pres">
      <dgm:prSet presAssocID="{3E2AB2DB-AB2B-4F70-8AF1-58DF6A679DBF}" presName="parTx" presStyleLbl="revTx" presStyleIdx="0" presStyleCnt="2">
        <dgm:presLayoutVars>
          <dgm:chMax val="0"/>
          <dgm:chPref val="0"/>
        </dgm:presLayoutVars>
      </dgm:prSet>
      <dgm:spPr/>
    </dgm:pt>
    <dgm:pt modelId="{F6755947-84B5-41F6-AC9B-0CBA9324618B}" type="pres">
      <dgm:prSet presAssocID="{3A986D2D-DDED-4AA8-9B56-4197008E0E80}" presName="sibTrans" presStyleCnt="0"/>
      <dgm:spPr/>
    </dgm:pt>
    <dgm:pt modelId="{7EDE309A-1E54-46F9-B9FD-EFC6F1567204}" type="pres">
      <dgm:prSet presAssocID="{4B8C02F1-CCA5-42E2-B158-8B0B027E94A2}" presName="compNode" presStyleCnt="0"/>
      <dgm:spPr/>
    </dgm:pt>
    <dgm:pt modelId="{9D3F5F5B-3FE4-4A40-B6CD-1BF1603B1C17}" type="pres">
      <dgm:prSet presAssocID="{4B8C02F1-CCA5-42E2-B158-8B0B027E94A2}" presName="bgRect" presStyleLbl="bgShp" presStyleIdx="1" presStyleCnt="2"/>
      <dgm:spPr/>
    </dgm:pt>
    <dgm:pt modelId="{0C158EF6-4BA6-4170-883A-C07F33E930F9}" type="pres">
      <dgm:prSet presAssocID="{4B8C02F1-CCA5-42E2-B158-8B0B027E94A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C408894A-3473-4A40-BB55-A22D695E26F3}" type="pres">
      <dgm:prSet presAssocID="{4B8C02F1-CCA5-42E2-B158-8B0B027E94A2}" presName="spaceRect" presStyleCnt="0"/>
      <dgm:spPr/>
    </dgm:pt>
    <dgm:pt modelId="{398F39BC-F135-499D-89FD-F781C806F340}" type="pres">
      <dgm:prSet presAssocID="{4B8C02F1-CCA5-42E2-B158-8B0B027E94A2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B757464B-9D56-428E-B8A0-C5444DCE7C17}" type="presOf" srcId="{3E2AB2DB-AB2B-4F70-8AF1-58DF6A679DBF}" destId="{25A9E357-C4B3-42C9-8DCC-885E2A3C3147}" srcOrd="0" destOrd="0" presId="urn:microsoft.com/office/officeart/2018/2/layout/IconVerticalSolidList"/>
    <dgm:cxn modelId="{8964E74B-47A2-4F89-8C58-79BA38045938}" type="presOf" srcId="{CFAD9335-3561-4A5B-B41F-0C62283CD51E}" destId="{89D1B83F-86DB-4E95-AD07-B5F23ABB4CDB}" srcOrd="0" destOrd="0" presId="urn:microsoft.com/office/officeart/2018/2/layout/IconVerticalSolidList"/>
    <dgm:cxn modelId="{4B960B94-0308-4CA9-B58F-48A074ABC94C}" srcId="{CFAD9335-3561-4A5B-B41F-0C62283CD51E}" destId="{3E2AB2DB-AB2B-4F70-8AF1-58DF6A679DBF}" srcOrd="0" destOrd="0" parTransId="{2D6BDBD3-97A0-445E-9A25-D5276D74CC16}" sibTransId="{3A986D2D-DDED-4AA8-9B56-4197008E0E80}"/>
    <dgm:cxn modelId="{39E271DA-88ED-418C-BF88-7E5BDF2D4445}" type="presOf" srcId="{4B8C02F1-CCA5-42E2-B158-8B0B027E94A2}" destId="{398F39BC-F135-499D-89FD-F781C806F340}" srcOrd="0" destOrd="0" presId="urn:microsoft.com/office/officeart/2018/2/layout/IconVerticalSolidList"/>
    <dgm:cxn modelId="{7A4147E0-5039-4272-B94F-7D3FD6DBDBC3}" srcId="{CFAD9335-3561-4A5B-B41F-0C62283CD51E}" destId="{4B8C02F1-CCA5-42E2-B158-8B0B027E94A2}" srcOrd="1" destOrd="0" parTransId="{184B7A29-ADA7-4810-9926-EA02B466F9BB}" sibTransId="{276B25BC-F7BD-4E76-8ACA-4FAD3B599019}"/>
    <dgm:cxn modelId="{CF703BE2-72F7-47C3-9E5B-1AAB1845AF79}" type="presParOf" srcId="{89D1B83F-86DB-4E95-AD07-B5F23ABB4CDB}" destId="{5F4BFA23-3275-4F24-8810-66FE96167B6C}" srcOrd="0" destOrd="0" presId="urn:microsoft.com/office/officeart/2018/2/layout/IconVerticalSolidList"/>
    <dgm:cxn modelId="{8BFABE04-4CC1-47E1-8F80-99EFC4B571DC}" type="presParOf" srcId="{5F4BFA23-3275-4F24-8810-66FE96167B6C}" destId="{DA416494-A018-4897-B329-9F63E99D9F07}" srcOrd="0" destOrd="0" presId="urn:microsoft.com/office/officeart/2018/2/layout/IconVerticalSolidList"/>
    <dgm:cxn modelId="{23C40FD6-B17A-49EC-A6F5-D45361F0B3B9}" type="presParOf" srcId="{5F4BFA23-3275-4F24-8810-66FE96167B6C}" destId="{01BAC871-5DEB-496D-B8A2-274EB3A06322}" srcOrd="1" destOrd="0" presId="urn:microsoft.com/office/officeart/2018/2/layout/IconVerticalSolidList"/>
    <dgm:cxn modelId="{B673F043-7D0A-404E-95FD-707272A0D39F}" type="presParOf" srcId="{5F4BFA23-3275-4F24-8810-66FE96167B6C}" destId="{CA9C3700-F600-474D-A636-3ACC4B407886}" srcOrd="2" destOrd="0" presId="urn:microsoft.com/office/officeart/2018/2/layout/IconVerticalSolidList"/>
    <dgm:cxn modelId="{54D25EDD-B5FB-49C7-8CA0-A4E9B1073E1B}" type="presParOf" srcId="{5F4BFA23-3275-4F24-8810-66FE96167B6C}" destId="{25A9E357-C4B3-42C9-8DCC-885E2A3C3147}" srcOrd="3" destOrd="0" presId="urn:microsoft.com/office/officeart/2018/2/layout/IconVerticalSolidList"/>
    <dgm:cxn modelId="{99F64444-B1AD-4C91-AEF0-7E37BE2EC178}" type="presParOf" srcId="{89D1B83F-86DB-4E95-AD07-B5F23ABB4CDB}" destId="{F6755947-84B5-41F6-AC9B-0CBA9324618B}" srcOrd="1" destOrd="0" presId="urn:microsoft.com/office/officeart/2018/2/layout/IconVerticalSolidList"/>
    <dgm:cxn modelId="{B73DA398-D7B5-4133-9750-683BA56A18A5}" type="presParOf" srcId="{89D1B83F-86DB-4E95-AD07-B5F23ABB4CDB}" destId="{7EDE309A-1E54-46F9-B9FD-EFC6F1567204}" srcOrd="2" destOrd="0" presId="urn:microsoft.com/office/officeart/2018/2/layout/IconVerticalSolidList"/>
    <dgm:cxn modelId="{502B4D4C-CD5C-40C3-937B-B4DF7D38010C}" type="presParOf" srcId="{7EDE309A-1E54-46F9-B9FD-EFC6F1567204}" destId="{9D3F5F5B-3FE4-4A40-B6CD-1BF1603B1C17}" srcOrd="0" destOrd="0" presId="urn:microsoft.com/office/officeart/2018/2/layout/IconVerticalSolidList"/>
    <dgm:cxn modelId="{45A55520-E00C-4822-8DBF-E5FDA5501EF8}" type="presParOf" srcId="{7EDE309A-1E54-46F9-B9FD-EFC6F1567204}" destId="{0C158EF6-4BA6-4170-883A-C07F33E930F9}" srcOrd="1" destOrd="0" presId="urn:microsoft.com/office/officeart/2018/2/layout/IconVerticalSolidList"/>
    <dgm:cxn modelId="{1DA4B44F-959D-44FF-A583-32D66251F137}" type="presParOf" srcId="{7EDE309A-1E54-46F9-B9FD-EFC6F1567204}" destId="{C408894A-3473-4A40-BB55-A22D695E26F3}" srcOrd="2" destOrd="0" presId="urn:microsoft.com/office/officeart/2018/2/layout/IconVerticalSolidList"/>
    <dgm:cxn modelId="{0AF257A7-0C3E-409B-91BA-D8B84FFA2F1F}" type="presParOf" srcId="{7EDE309A-1E54-46F9-B9FD-EFC6F1567204}" destId="{398F39BC-F135-499D-89FD-F781C806F34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6938CE-B438-46D8-9656-F55FD94D53A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4438307C-43C0-40FC-A0CD-84B6CDA919F5}">
      <dgm:prSet phldrT="[Text]" custT="1"/>
      <dgm:spPr>
        <a:solidFill>
          <a:srgbClr val="BBD4C5">
            <a:alpha val="50000"/>
          </a:srgbClr>
        </a:solidFill>
      </dgm:spPr>
      <dgm:t>
        <a:bodyPr/>
        <a:lstStyle/>
        <a:p>
          <a:r>
            <a:rPr lang="sv-SE" sz="1600" b="0" dirty="0"/>
            <a:t>Personal inom äldreomsorg, funktionsstöd, individ- och familjeomsorg, kommunal primärvård</a:t>
          </a:r>
        </a:p>
      </dgm:t>
    </dgm:pt>
    <dgm:pt modelId="{E7528AC9-91D7-4FEA-8415-CDE55B5D1603}" type="parTrans" cxnId="{B416013F-9DA2-4A74-A0FA-06E497335580}">
      <dgm:prSet/>
      <dgm:spPr/>
      <dgm:t>
        <a:bodyPr/>
        <a:lstStyle/>
        <a:p>
          <a:endParaRPr lang="sv-SE" sz="2800" b="0"/>
        </a:p>
      </dgm:t>
    </dgm:pt>
    <dgm:pt modelId="{F421E105-574A-41C8-A251-189A59734917}" type="sibTrans" cxnId="{B416013F-9DA2-4A74-A0FA-06E497335580}">
      <dgm:prSet/>
      <dgm:spPr/>
      <dgm:t>
        <a:bodyPr/>
        <a:lstStyle/>
        <a:p>
          <a:endParaRPr lang="sv-SE" sz="2800" b="0"/>
        </a:p>
      </dgm:t>
    </dgm:pt>
    <dgm:pt modelId="{5F3BAFA7-CBA0-4A1E-98BF-6E5D7A37F557}">
      <dgm:prSet phldrT="[Text]" custT="1"/>
      <dgm:spPr>
        <a:solidFill>
          <a:srgbClr val="F5DC99">
            <a:alpha val="50000"/>
          </a:srgbClr>
        </a:solidFill>
      </dgm:spPr>
      <dgm:t>
        <a:bodyPr/>
        <a:lstStyle/>
        <a:p>
          <a:r>
            <a:rPr lang="sv-SE" sz="1600" b="0" dirty="0"/>
            <a:t>Personer som har eller löper förhöjd risk att drabbas av funktions-nedsättning.</a:t>
          </a:r>
          <a:br>
            <a:rPr lang="sv-SE" sz="1600" b="0" dirty="0"/>
          </a:br>
          <a:r>
            <a:rPr lang="sv-SE" sz="1600" b="0"/>
            <a:t> Förebyggande insats </a:t>
          </a:r>
          <a:r>
            <a:rPr lang="sv-SE" sz="1600" b="0" dirty="0"/>
            <a:t>eller för de som redan har insats från kommunen</a:t>
          </a:r>
        </a:p>
      </dgm:t>
    </dgm:pt>
    <dgm:pt modelId="{2E0CCC7D-D2FB-4864-AABA-8AD306943877}" type="parTrans" cxnId="{430B600E-E524-4B00-96E1-98B6B6A47C1D}">
      <dgm:prSet/>
      <dgm:spPr/>
      <dgm:t>
        <a:bodyPr/>
        <a:lstStyle/>
        <a:p>
          <a:endParaRPr lang="sv-SE" sz="2800" b="0"/>
        </a:p>
      </dgm:t>
    </dgm:pt>
    <dgm:pt modelId="{B592956D-D6FE-4150-AA0E-A37C415F9704}" type="sibTrans" cxnId="{430B600E-E524-4B00-96E1-98B6B6A47C1D}">
      <dgm:prSet/>
      <dgm:spPr/>
      <dgm:t>
        <a:bodyPr/>
        <a:lstStyle/>
        <a:p>
          <a:endParaRPr lang="sv-SE" sz="2800" b="0"/>
        </a:p>
      </dgm:t>
    </dgm:pt>
    <dgm:pt modelId="{5ED45EFA-0020-41CD-82E9-88AB6F669C4A}" type="pres">
      <dgm:prSet presAssocID="{CD6938CE-B438-46D8-9656-F55FD94D53AE}" presName="Name0" presStyleCnt="0">
        <dgm:presLayoutVars>
          <dgm:dir/>
          <dgm:resizeHandles val="exact"/>
        </dgm:presLayoutVars>
      </dgm:prSet>
      <dgm:spPr/>
    </dgm:pt>
    <dgm:pt modelId="{ED163630-E9E4-415C-9108-8DDF8F1229CF}" type="pres">
      <dgm:prSet presAssocID="{4438307C-43C0-40FC-A0CD-84B6CDA919F5}" presName="Name5" presStyleLbl="vennNode1" presStyleIdx="0" presStyleCnt="2" custScaleX="134417">
        <dgm:presLayoutVars>
          <dgm:bulletEnabled val="1"/>
        </dgm:presLayoutVars>
      </dgm:prSet>
      <dgm:spPr/>
    </dgm:pt>
    <dgm:pt modelId="{75C0B9B7-EE08-4CDC-A026-0A4796E214BE}" type="pres">
      <dgm:prSet presAssocID="{F421E105-574A-41C8-A251-189A59734917}" presName="space" presStyleCnt="0"/>
      <dgm:spPr/>
    </dgm:pt>
    <dgm:pt modelId="{AE78A361-1E4A-4557-8F08-23C9F03F2586}" type="pres">
      <dgm:prSet presAssocID="{5F3BAFA7-CBA0-4A1E-98BF-6E5D7A37F557}" presName="Name5" presStyleLbl="vennNode1" presStyleIdx="1" presStyleCnt="2" custScaleX="151511">
        <dgm:presLayoutVars>
          <dgm:bulletEnabled val="1"/>
        </dgm:presLayoutVars>
      </dgm:prSet>
      <dgm:spPr/>
    </dgm:pt>
  </dgm:ptLst>
  <dgm:cxnLst>
    <dgm:cxn modelId="{430B600E-E524-4B00-96E1-98B6B6A47C1D}" srcId="{CD6938CE-B438-46D8-9656-F55FD94D53AE}" destId="{5F3BAFA7-CBA0-4A1E-98BF-6E5D7A37F557}" srcOrd="1" destOrd="0" parTransId="{2E0CCC7D-D2FB-4864-AABA-8AD306943877}" sibTransId="{B592956D-D6FE-4150-AA0E-A37C415F9704}"/>
    <dgm:cxn modelId="{C5A29013-508C-4888-9FB2-56C46A3C395A}" type="presOf" srcId="{5F3BAFA7-CBA0-4A1E-98BF-6E5D7A37F557}" destId="{AE78A361-1E4A-4557-8F08-23C9F03F2586}" srcOrd="0" destOrd="0" presId="urn:microsoft.com/office/officeart/2005/8/layout/venn3"/>
    <dgm:cxn modelId="{6283291D-0AB3-4CBF-821C-563CF031F017}" type="presOf" srcId="{CD6938CE-B438-46D8-9656-F55FD94D53AE}" destId="{5ED45EFA-0020-41CD-82E9-88AB6F669C4A}" srcOrd="0" destOrd="0" presId="urn:microsoft.com/office/officeart/2005/8/layout/venn3"/>
    <dgm:cxn modelId="{B416013F-9DA2-4A74-A0FA-06E497335580}" srcId="{CD6938CE-B438-46D8-9656-F55FD94D53AE}" destId="{4438307C-43C0-40FC-A0CD-84B6CDA919F5}" srcOrd="0" destOrd="0" parTransId="{E7528AC9-91D7-4FEA-8415-CDE55B5D1603}" sibTransId="{F421E105-574A-41C8-A251-189A59734917}"/>
    <dgm:cxn modelId="{B14D48FF-F1BD-43EF-AE25-72AC823422AC}" type="presOf" srcId="{4438307C-43C0-40FC-A0CD-84B6CDA919F5}" destId="{ED163630-E9E4-415C-9108-8DDF8F1229CF}" srcOrd="0" destOrd="0" presId="urn:microsoft.com/office/officeart/2005/8/layout/venn3"/>
    <dgm:cxn modelId="{91827145-4FFA-47F7-A9BB-E783AB2CAE72}" type="presParOf" srcId="{5ED45EFA-0020-41CD-82E9-88AB6F669C4A}" destId="{ED163630-E9E4-415C-9108-8DDF8F1229CF}" srcOrd="0" destOrd="0" presId="urn:microsoft.com/office/officeart/2005/8/layout/venn3"/>
    <dgm:cxn modelId="{A5810AB6-5D24-4332-953C-C3958E14546F}" type="presParOf" srcId="{5ED45EFA-0020-41CD-82E9-88AB6F669C4A}" destId="{75C0B9B7-EE08-4CDC-A026-0A4796E214BE}" srcOrd="1" destOrd="0" presId="urn:microsoft.com/office/officeart/2005/8/layout/venn3"/>
    <dgm:cxn modelId="{B697CF3C-FA36-430F-B34E-D98081C30CED}" type="presParOf" srcId="{5ED45EFA-0020-41CD-82E9-88AB6F669C4A}" destId="{AE78A361-1E4A-4557-8F08-23C9F03F2586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2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19DF2C-2821-4CA8-AF56-BE0A8472B77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E2FEBFA3-D466-4D95-9515-4086818BDC6F}">
      <dgm:prSet phldrT="[Text]"/>
      <dgm:spPr>
        <a:solidFill>
          <a:srgbClr val="D687A7"/>
        </a:solidFill>
      </dgm:spPr>
      <dgm:t>
        <a:bodyPr/>
        <a:lstStyle/>
        <a:p>
          <a:r>
            <a:rPr lang="sv-SE">
              <a:solidFill>
                <a:srgbClr val="000000"/>
              </a:solidFill>
              <a:latin typeface="Calibri" panose="020F0502020204030204" pitchFamily="34" charset="0"/>
            </a:rPr>
            <a:t>Det finns ett engagemang och intresse att testa och implementera välfärdsteknik – både hos personal och beslutsfattare</a:t>
          </a:r>
          <a:endParaRPr lang="sv-SE"/>
        </a:p>
      </dgm:t>
    </dgm:pt>
    <dgm:pt modelId="{922160C5-8EAA-4277-875E-23DCE32D5405}" type="parTrans" cxnId="{8EE36FE1-A297-4256-8A62-9F888E151A8E}">
      <dgm:prSet/>
      <dgm:spPr/>
      <dgm:t>
        <a:bodyPr/>
        <a:lstStyle/>
        <a:p>
          <a:endParaRPr lang="sv-SE"/>
        </a:p>
      </dgm:t>
    </dgm:pt>
    <dgm:pt modelId="{202A8F2E-7CF7-4B09-9B64-2471BA038335}" type="sibTrans" cxnId="{8EE36FE1-A297-4256-8A62-9F888E151A8E}">
      <dgm:prSet/>
      <dgm:spPr/>
      <dgm:t>
        <a:bodyPr/>
        <a:lstStyle/>
        <a:p>
          <a:endParaRPr lang="sv-SE"/>
        </a:p>
      </dgm:t>
    </dgm:pt>
    <dgm:pt modelId="{EA0592CA-F5E8-4BA7-9C97-25F164157E4B}">
      <dgm:prSet/>
      <dgm:spPr>
        <a:solidFill>
          <a:srgbClr val="BBD4C5"/>
        </a:solidFill>
      </dgm:spPr>
      <dgm:t>
        <a:bodyPr/>
        <a:lstStyle/>
        <a:p>
          <a:r>
            <a:rPr lang="sv-SE">
              <a:solidFill>
                <a:srgbClr val="000000"/>
              </a:solidFill>
              <a:latin typeface="Calibri" panose="020F0502020204030204" pitchFamily="34" charset="0"/>
            </a:rPr>
            <a:t>Ledningen ser testmiljön som ett verktyg för att nå uppsatta mål, strategier och möta identifierade utmaningar </a:t>
          </a:r>
        </a:p>
      </dgm:t>
    </dgm:pt>
    <dgm:pt modelId="{51D92AA2-AF74-45DA-872D-76D83DD6B373}" type="parTrans" cxnId="{DB6E650B-F483-4E29-ABF3-0A71B991E32D}">
      <dgm:prSet/>
      <dgm:spPr/>
      <dgm:t>
        <a:bodyPr/>
        <a:lstStyle/>
        <a:p>
          <a:endParaRPr lang="sv-SE"/>
        </a:p>
      </dgm:t>
    </dgm:pt>
    <dgm:pt modelId="{C89E2802-C40E-4F76-8A13-2A8606C20AF2}" type="sibTrans" cxnId="{DB6E650B-F483-4E29-ABF3-0A71B991E32D}">
      <dgm:prSet/>
      <dgm:spPr/>
      <dgm:t>
        <a:bodyPr/>
        <a:lstStyle/>
        <a:p>
          <a:endParaRPr lang="sv-SE"/>
        </a:p>
      </dgm:t>
    </dgm:pt>
    <dgm:pt modelId="{DD09269E-59A1-40C7-A158-559CA9EFC1B7}">
      <dgm:prSet/>
      <dgm:spPr>
        <a:solidFill>
          <a:srgbClr val="DADDE2"/>
        </a:solidFill>
      </dgm:spPr>
      <dgm:t>
        <a:bodyPr/>
        <a:lstStyle/>
        <a:p>
          <a:r>
            <a:rPr lang="sv-SE">
              <a:solidFill>
                <a:srgbClr val="000000"/>
              </a:solidFill>
              <a:latin typeface="Calibri" panose="020F0502020204030204" pitchFamily="34" charset="0"/>
            </a:rPr>
            <a:t>Verksamheten har resurser för att genomföra tester</a:t>
          </a:r>
        </a:p>
      </dgm:t>
    </dgm:pt>
    <dgm:pt modelId="{E9E02E1B-A861-4494-85A0-24481C13956F}" type="parTrans" cxnId="{73B0BC22-EE55-43C9-9E00-45C4BAB5E5C9}">
      <dgm:prSet/>
      <dgm:spPr/>
      <dgm:t>
        <a:bodyPr/>
        <a:lstStyle/>
        <a:p>
          <a:endParaRPr lang="sv-SE"/>
        </a:p>
      </dgm:t>
    </dgm:pt>
    <dgm:pt modelId="{D4874C12-2F82-4AAC-B5C1-E2601318B57D}" type="sibTrans" cxnId="{73B0BC22-EE55-43C9-9E00-45C4BAB5E5C9}">
      <dgm:prSet/>
      <dgm:spPr/>
      <dgm:t>
        <a:bodyPr/>
        <a:lstStyle/>
        <a:p>
          <a:endParaRPr lang="sv-SE"/>
        </a:p>
      </dgm:t>
    </dgm:pt>
    <dgm:pt modelId="{E70BEF48-9993-4C56-AB81-5F892B688287}">
      <dgm:prSet/>
      <dgm:spPr>
        <a:solidFill>
          <a:srgbClr val="F5DC99"/>
        </a:solidFill>
      </dgm:spPr>
      <dgm:t>
        <a:bodyPr/>
        <a:lstStyle/>
        <a:p>
          <a:r>
            <a:rPr lang="sv-SE">
              <a:solidFill>
                <a:srgbClr val="000000"/>
              </a:solidFill>
              <a:latin typeface="Calibri" panose="020F0502020204030204" pitchFamily="34" charset="0"/>
            </a:rPr>
            <a:t>Verksamheten har resurser för att implementera de lösningar som möter identifierade behov</a:t>
          </a:r>
        </a:p>
      </dgm:t>
    </dgm:pt>
    <dgm:pt modelId="{F10E3CD1-D80A-43FD-BC12-C8FE630FB4B6}" type="parTrans" cxnId="{130666CC-5E3C-4DA9-A0B5-EFF7A48815BA}">
      <dgm:prSet/>
      <dgm:spPr/>
      <dgm:t>
        <a:bodyPr/>
        <a:lstStyle/>
        <a:p>
          <a:endParaRPr lang="sv-SE"/>
        </a:p>
      </dgm:t>
    </dgm:pt>
    <dgm:pt modelId="{7629A75D-4A3A-4150-B79F-DC6336C0FE43}" type="sibTrans" cxnId="{130666CC-5E3C-4DA9-A0B5-EFF7A48815BA}">
      <dgm:prSet/>
      <dgm:spPr/>
      <dgm:t>
        <a:bodyPr/>
        <a:lstStyle/>
        <a:p>
          <a:endParaRPr lang="sv-SE"/>
        </a:p>
      </dgm:t>
    </dgm:pt>
    <dgm:pt modelId="{F4790D54-95D3-45F2-A0F1-3F94001FCA86}" type="pres">
      <dgm:prSet presAssocID="{F119DF2C-2821-4CA8-AF56-BE0A8472B77D}" presName="linear" presStyleCnt="0">
        <dgm:presLayoutVars>
          <dgm:animLvl val="lvl"/>
          <dgm:resizeHandles val="exact"/>
        </dgm:presLayoutVars>
      </dgm:prSet>
      <dgm:spPr/>
    </dgm:pt>
    <dgm:pt modelId="{4FB19BEC-E719-4E90-9026-346C0D01174A}" type="pres">
      <dgm:prSet presAssocID="{E2FEBFA3-D466-4D95-9515-4086818BDC6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4840DC1-8357-4897-9D60-047FFA2FACCF}" type="pres">
      <dgm:prSet presAssocID="{202A8F2E-7CF7-4B09-9B64-2471BA038335}" presName="spacer" presStyleCnt="0"/>
      <dgm:spPr/>
    </dgm:pt>
    <dgm:pt modelId="{7FC56EA4-616B-4431-A438-254A001B0685}" type="pres">
      <dgm:prSet presAssocID="{EA0592CA-F5E8-4BA7-9C97-25F164157E4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FA952CD-B0B5-47BA-92A6-0A404FE3C761}" type="pres">
      <dgm:prSet presAssocID="{C89E2802-C40E-4F76-8A13-2A8606C20AF2}" presName="spacer" presStyleCnt="0"/>
      <dgm:spPr/>
    </dgm:pt>
    <dgm:pt modelId="{54A04B77-1B6E-4376-96C7-B7E57711B47B}" type="pres">
      <dgm:prSet presAssocID="{DD09269E-59A1-40C7-A158-559CA9EFC1B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EEC10DE-D9E7-4114-ABA8-51F588935BB9}" type="pres">
      <dgm:prSet presAssocID="{D4874C12-2F82-4AAC-B5C1-E2601318B57D}" presName="spacer" presStyleCnt="0"/>
      <dgm:spPr/>
    </dgm:pt>
    <dgm:pt modelId="{9FAC9990-71F6-414D-A7EA-80CC127A25D4}" type="pres">
      <dgm:prSet presAssocID="{E70BEF48-9993-4C56-AB81-5F892B68828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B6E650B-F483-4E29-ABF3-0A71B991E32D}" srcId="{F119DF2C-2821-4CA8-AF56-BE0A8472B77D}" destId="{EA0592CA-F5E8-4BA7-9C97-25F164157E4B}" srcOrd="1" destOrd="0" parTransId="{51D92AA2-AF74-45DA-872D-76D83DD6B373}" sibTransId="{C89E2802-C40E-4F76-8A13-2A8606C20AF2}"/>
    <dgm:cxn modelId="{73B0BC22-EE55-43C9-9E00-45C4BAB5E5C9}" srcId="{F119DF2C-2821-4CA8-AF56-BE0A8472B77D}" destId="{DD09269E-59A1-40C7-A158-559CA9EFC1B7}" srcOrd="2" destOrd="0" parTransId="{E9E02E1B-A861-4494-85A0-24481C13956F}" sibTransId="{D4874C12-2F82-4AAC-B5C1-E2601318B57D}"/>
    <dgm:cxn modelId="{75C79D64-AC7E-4B53-A76B-B724683F3702}" type="presOf" srcId="{DD09269E-59A1-40C7-A158-559CA9EFC1B7}" destId="{54A04B77-1B6E-4376-96C7-B7E57711B47B}" srcOrd="0" destOrd="0" presId="urn:microsoft.com/office/officeart/2005/8/layout/vList2"/>
    <dgm:cxn modelId="{2F16236B-5DF0-4722-836D-43CCEB1053A3}" type="presOf" srcId="{E2FEBFA3-D466-4D95-9515-4086818BDC6F}" destId="{4FB19BEC-E719-4E90-9026-346C0D01174A}" srcOrd="0" destOrd="0" presId="urn:microsoft.com/office/officeart/2005/8/layout/vList2"/>
    <dgm:cxn modelId="{8C25C15A-47E0-4A5F-93EE-8C04D89691D9}" type="presOf" srcId="{EA0592CA-F5E8-4BA7-9C97-25F164157E4B}" destId="{7FC56EA4-616B-4431-A438-254A001B0685}" srcOrd="0" destOrd="0" presId="urn:microsoft.com/office/officeart/2005/8/layout/vList2"/>
    <dgm:cxn modelId="{F96FCC9E-2F18-4CD2-AC0A-B0A5AFF42C33}" type="presOf" srcId="{E70BEF48-9993-4C56-AB81-5F892B688287}" destId="{9FAC9990-71F6-414D-A7EA-80CC127A25D4}" srcOrd="0" destOrd="0" presId="urn:microsoft.com/office/officeart/2005/8/layout/vList2"/>
    <dgm:cxn modelId="{63732EA9-ADD8-4088-9338-A93BCF26203C}" type="presOf" srcId="{F119DF2C-2821-4CA8-AF56-BE0A8472B77D}" destId="{F4790D54-95D3-45F2-A0F1-3F94001FCA86}" srcOrd="0" destOrd="0" presId="urn:microsoft.com/office/officeart/2005/8/layout/vList2"/>
    <dgm:cxn modelId="{130666CC-5E3C-4DA9-A0B5-EFF7A48815BA}" srcId="{F119DF2C-2821-4CA8-AF56-BE0A8472B77D}" destId="{E70BEF48-9993-4C56-AB81-5F892B688287}" srcOrd="3" destOrd="0" parTransId="{F10E3CD1-D80A-43FD-BC12-C8FE630FB4B6}" sibTransId="{7629A75D-4A3A-4150-B79F-DC6336C0FE43}"/>
    <dgm:cxn modelId="{8EE36FE1-A297-4256-8A62-9F888E151A8E}" srcId="{F119DF2C-2821-4CA8-AF56-BE0A8472B77D}" destId="{E2FEBFA3-D466-4D95-9515-4086818BDC6F}" srcOrd="0" destOrd="0" parTransId="{922160C5-8EAA-4277-875E-23DCE32D5405}" sibTransId="{202A8F2E-7CF7-4B09-9B64-2471BA038335}"/>
    <dgm:cxn modelId="{568AA79B-A4D6-48CE-9799-7DC9F0908D47}" type="presParOf" srcId="{F4790D54-95D3-45F2-A0F1-3F94001FCA86}" destId="{4FB19BEC-E719-4E90-9026-346C0D01174A}" srcOrd="0" destOrd="0" presId="urn:microsoft.com/office/officeart/2005/8/layout/vList2"/>
    <dgm:cxn modelId="{CD35DC9F-820F-469B-9C1C-E0BFB0159B89}" type="presParOf" srcId="{F4790D54-95D3-45F2-A0F1-3F94001FCA86}" destId="{94840DC1-8357-4897-9D60-047FFA2FACCF}" srcOrd="1" destOrd="0" presId="urn:microsoft.com/office/officeart/2005/8/layout/vList2"/>
    <dgm:cxn modelId="{6E79904C-9588-4840-959B-535E2D4B1B8E}" type="presParOf" srcId="{F4790D54-95D3-45F2-A0F1-3F94001FCA86}" destId="{7FC56EA4-616B-4431-A438-254A001B0685}" srcOrd="2" destOrd="0" presId="urn:microsoft.com/office/officeart/2005/8/layout/vList2"/>
    <dgm:cxn modelId="{657A14D5-D621-404F-A4ED-A31B448F866A}" type="presParOf" srcId="{F4790D54-95D3-45F2-A0F1-3F94001FCA86}" destId="{CFA952CD-B0B5-47BA-92A6-0A404FE3C761}" srcOrd="3" destOrd="0" presId="urn:microsoft.com/office/officeart/2005/8/layout/vList2"/>
    <dgm:cxn modelId="{5F6B900F-B208-4ADD-A647-D0E6291249FB}" type="presParOf" srcId="{F4790D54-95D3-45F2-A0F1-3F94001FCA86}" destId="{54A04B77-1B6E-4376-96C7-B7E57711B47B}" srcOrd="4" destOrd="0" presId="urn:microsoft.com/office/officeart/2005/8/layout/vList2"/>
    <dgm:cxn modelId="{73370DE8-0EBE-4AB8-B0F2-FA2F7FE81946}" type="presParOf" srcId="{F4790D54-95D3-45F2-A0F1-3F94001FCA86}" destId="{4EEC10DE-D9E7-4114-ABA8-51F588935BB9}" srcOrd="5" destOrd="0" presId="urn:microsoft.com/office/officeart/2005/8/layout/vList2"/>
    <dgm:cxn modelId="{C76E7F99-B9B6-4DA2-BBC0-29C8D5C9DFF3}" type="presParOf" srcId="{F4790D54-95D3-45F2-A0F1-3F94001FCA86}" destId="{9FAC9990-71F6-414D-A7EA-80CC127A25D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31A042-B6AE-415F-B0D7-BE83517C4F0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CB32E081-B16B-401F-91CA-E27E97B0CF61}">
      <dgm:prSet/>
      <dgm:spPr>
        <a:solidFill>
          <a:srgbClr val="CCF0F4"/>
        </a:solidFill>
      </dgm:spPr>
      <dgm:t>
        <a:bodyPr/>
        <a:lstStyle/>
        <a:p>
          <a:r>
            <a:rPr lang="sv-SE">
              <a:solidFill>
                <a:sysClr val="windowText" lastClr="000000"/>
              </a:solidFill>
            </a:rPr>
            <a:t>Använda testmiljön som ett verktyg för att uppnå befintliga mål och utmaningar för verksamheten</a:t>
          </a:r>
        </a:p>
      </dgm:t>
    </dgm:pt>
    <dgm:pt modelId="{0818ACDB-68B5-481F-8FB6-B275EA07D98B}" type="parTrans" cxnId="{496738CE-6C84-46A9-A14C-B75D138D56D7}">
      <dgm:prSet/>
      <dgm:spPr/>
      <dgm:t>
        <a:bodyPr/>
        <a:lstStyle/>
        <a:p>
          <a:endParaRPr lang="sv-SE"/>
        </a:p>
      </dgm:t>
    </dgm:pt>
    <dgm:pt modelId="{88EC62AD-6EE9-433F-AD21-4EE21A7783A7}" type="sibTrans" cxnId="{496738CE-6C84-46A9-A14C-B75D138D56D7}">
      <dgm:prSet/>
      <dgm:spPr>
        <a:ln>
          <a:solidFill>
            <a:srgbClr val="D687A7"/>
          </a:solidFill>
        </a:ln>
      </dgm:spPr>
      <dgm:t>
        <a:bodyPr/>
        <a:lstStyle/>
        <a:p>
          <a:endParaRPr lang="sv-SE"/>
        </a:p>
      </dgm:t>
    </dgm:pt>
    <dgm:pt modelId="{604E1B78-874E-4F73-96F4-93B879C05336}">
      <dgm:prSet/>
      <dgm:spPr>
        <a:solidFill>
          <a:srgbClr val="F5DC99"/>
        </a:solidFill>
      </dgm:spPr>
      <dgm:t>
        <a:bodyPr/>
        <a:lstStyle/>
        <a:p>
          <a:r>
            <a:rPr lang="sv-SE">
              <a:solidFill>
                <a:sysClr val="windowText" lastClr="000000"/>
              </a:solidFill>
            </a:rPr>
            <a:t>Bidra till att sprida erfarenheter från testmiljön</a:t>
          </a:r>
        </a:p>
      </dgm:t>
    </dgm:pt>
    <dgm:pt modelId="{2FEEE76C-1FA4-4301-AEFE-A8657E7479EF}" type="parTrans" cxnId="{19DD9B52-5191-49E4-89FD-498CA957B9A3}">
      <dgm:prSet/>
      <dgm:spPr/>
      <dgm:t>
        <a:bodyPr/>
        <a:lstStyle/>
        <a:p>
          <a:endParaRPr lang="sv-SE"/>
        </a:p>
      </dgm:t>
    </dgm:pt>
    <dgm:pt modelId="{15AE54CA-46AD-4442-99F7-68CB095DB33E}" type="sibTrans" cxnId="{19DD9B52-5191-49E4-89FD-498CA957B9A3}">
      <dgm:prSet/>
      <dgm:spPr/>
      <dgm:t>
        <a:bodyPr/>
        <a:lstStyle/>
        <a:p>
          <a:endParaRPr lang="sv-SE"/>
        </a:p>
      </dgm:t>
    </dgm:pt>
    <dgm:pt modelId="{9ACA61D0-4CFA-4203-982D-08C34B324C89}">
      <dgm:prSet/>
      <dgm:spPr>
        <a:solidFill>
          <a:srgbClr val="DADDE2"/>
        </a:solidFill>
      </dgm:spPr>
      <dgm:t>
        <a:bodyPr/>
        <a:lstStyle/>
        <a:p>
          <a:r>
            <a:rPr lang="sv-SE">
              <a:solidFill>
                <a:sysClr val="windowText" lastClr="000000"/>
              </a:solidFill>
            </a:rPr>
            <a:t>Avsätta personella resurser som kan genomföra tester</a:t>
          </a:r>
        </a:p>
      </dgm:t>
    </dgm:pt>
    <dgm:pt modelId="{ACFB3D47-10D0-42ED-BF8A-B1A23FF65D07}" type="parTrans" cxnId="{8395BD9A-9E89-4FA4-BDE1-819724B73804}">
      <dgm:prSet/>
      <dgm:spPr/>
      <dgm:t>
        <a:bodyPr/>
        <a:lstStyle/>
        <a:p>
          <a:endParaRPr lang="sv-SE"/>
        </a:p>
      </dgm:t>
    </dgm:pt>
    <dgm:pt modelId="{0E68A9FB-7978-4314-AB29-E0E79DB26C13}" type="sibTrans" cxnId="{8395BD9A-9E89-4FA4-BDE1-819724B73804}">
      <dgm:prSet/>
      <dgm:spPr/>
      <dgm:t>
        <a:bodyPr/>
        <a:lstStyle/>
        <a:p>
          <a:endParaRPr lang="sv-SE"/>
        </a:p>
      </dgm:t>
    </dgm:pt>
    <dgm:pt modelId="{0663BE5D-80AC-4386-9332-4F9D0483A2C3}">
      <dgm:prSet/>
      <dgm:spPr>
        <a:solidFill>
          <a:srgbClr val="BBD4C5"/>
        </a:solidFill>
      </dgm:spPr>
      <dgm:t>
        <a:bodyPr/>
        <a:lstStyle/>
        <a:p>
          <a:r>
            <a:rPr lang="sv-SE">
              <a:solidFill>
                <a:sysClr val="windowText" lastClr="000000"/>
              </a:solidFill>
            </a:rPr>
            <a:t>Identifiera och involvera de kompetenser testmiljön behöver för att planera, genomföra och utvärdera tester samt ta ställning till implementering av välfärdsteknik</a:t>
          </a:r>
        </a:p>
      </dgm:t>
    </dgm:pt>
    <dgm:pt modelId="{982404E8-F020-4E8C-9305-30E187675228}" type="parTrans" cxnId="{91FB7AE2-A010-44DC-9825-C609EA26B2E6}">
      <dgm:prSet/>
      <dgm:spPr/>
      <dgm:t>
        <a:bodyPr/>
        <a:lstStyle/>
        <a:p>
          <a:endParaRPr lang="sv-SE"/>
        </a:p>
      </dgm:t>
    </dgm:pt>
    <dgm:pt modelId="{A46BCB86-8D62-443B-A1FB-E5AB34171082}" type="sibTrans" cxnId="{91FB7AE2-A010-44DC-9825-C609EA26B2E6}">
      <dgm:prSet/>
      <dgm:spPr/>
      <dgm:t>
        <a:bodyPr/>
        <a:lstStyle/>
        <a:p>
          <a:endParaRPr lang="sv-SE"/>
        </a:p>
      </dgm:t>
    </dgm:pt>
    <dgm:pt modelId="{D21BE6E9-D3A1-4EDE-8526-7397AAE1068D}">
      <dgm:prSet/>
      <dgm:spPr>
        <a:solidFill>
          <a:srgbClr val="D687A7"/>
        </a:solidFill>
      </dgm:spPr>
      <dgm:t>
        <a:bodyPr/>
        <a:lstStyle/>
        <a:p>
          <a:r>
            <a:rPr lang="sv-SE">
              <a:solidFill>
                <a:sysClr val="windowText" lastClr="000000"/>
              </a:solidFill>
            </a:rPr>
            <a:t>Avsätta ekonomiska resurser för att genomföra tester och för att eventuellt investera i lösningar för implementering</a:t>
          </a:r>
        </a:p>
      </dgm:t>
    </dgm:pt>
    <dgm:pt modelId="{92534A7E-120B-41E2-828D-F59B4670AC8A}" type="parTrans" cxnId="{E9BD3E8D-839C-469E-BDC3-E30BAF707E7D}">
      <dgm:prSet/>
      <dgm:spPr/>
      <dgm:t>
        <a:bodyPr/>
        <a:lstStyle/>
        <a:p>
          <a:endParaRPr lang="sv-SE"/>
        </a:p>
      </dgm:t>
    </dgm:pt>
    <dgm:pt modelId="{59F62F89-634C-4BA7-BC0F-BAAF1C79CF12}" type="sibTrans" cxnId="{E9BD3E8D-839C-469E-BDC3-E30BAF707E7D}">
      <dgm:prSet/>
      <dgm:spPr/>
      <dgm:t>
        <a:bodyPr/>
        <a:lstStyle/>
        <a:p>
          <a:endParaRPr lang="sv-SE"/>
        </a:p>
      </dgm:t>
    </dgm:pt>
    <dgm:pt modelId="{3D7D80CB-41F9-4369-B0FF-BDC398C6E626}">
      <dgm:prSet/>
      <dgm:spPr>
        <a:solidFill>
          <a:srgbClr val="2DB9C7"/>
        </a:solidFill>
      </dgm:spPr>
      <dgm:t>
        <a:bodyPr/>
        <a:lstStyle/>
        <a:p>
          <a:r>
            <a:rPr lang="sv-SE">
              <a:solidFill>
                <a:sysClr val="windowText" lastClr="000000"/>
              </a:solidFill>
            </a:rPr>
            <a:t>Skapa digitala förutsättningar för att testa välfärdsteknik, till exempel tillgång till internet för personal och brukare</a:t>
          </a:r>
        </a:p>
      </dgm:t>
    </dgm:pt>
    <dgm:pt modelId="{2C579172-E17A-44FC-8F53-5240805C6892}" type="parTrans" cxnId="{4EF4BDA3-6EDC-4FF9-ACD2-9F1992CA82E1}">
      <dgm:prSet/>
      <dgm:spPr/>
      <dgm:t>
        <a:bodyPr/>
        <a:lstStyle/>
        <a:p>
          <a:endParaRPr lang="sv-SE"/>
        </a:p>
      </dgm:t>
    </dgm:pt>
    <dgm:pt modelId="{32874507-953B-44A2-8EA3-BD0110C4871B}" type="sibTrans" cxnId="{4EF4BDA3-6EDC-4FF9-ACD2-9F1992CA82E1}">
      <dgm:prSet/>
      <dgm:spPr/>
      <dgm:t>
        <a:bodyPr/>
        <a:lstStyle/>
        <a:p>
          <a:endParaRPr lang="sv-SE"/>
        </a:p>
      </dgm:t>
    </dgm:pt>
    <dgm:pt modelId="{18518F0A-6CD7-49EB-93CF-9621BED14C3E}">
      <dgm:prSet/>
      <dgm:spPr>
        <a:solidFill>
          <a:srgbClr val="BBD4C5"/>
        </a:solidFill>
      </dgm:spPr>
      <dgm:t>
        <a:bodyPr/>
        <a:lstStyle/>
        <a:p>
          <a:r>
            <a:rPr lang="sv-SE">
              <a:solidFill>
                <a:sysClr val="windowText" lastClr="000000"/>
              </a:solidFill>
            </a:rPr>
            <a:t>Vara drivande i genomförandet av tester i testmiljön</a:t>
          </a:r>
        </a:p>
      </dgm:t>
    </dgm:pt>
    <dgm:pt modelId="{E9E336C1-241E-4AE7-9D12-2DCD13701C32}" type="parTrans" cxnId="{004AC61E-6AC9-4A85-BF22-E19CF103A8E8}">
      <dgm:prSet/>
      <dgm:spPr/>
      <dgm:t>
        <a:bodyPr/>
        <a:lstStyle/>
        <a:p>
          <a:endParaRPr lang="sv-SE"/>
        </a:p>
      </dgm:t>
    </dgm:pt>
    <dgm:pt modelId="{F5E8DD9A-1E98-4F3C-A83C-7484229C2809}" type="sibTrans" cxnId="{004AC61E-6AC9-4A85-BF22-E19CF103A8E8}">
      <dgm:prSet/>
      <dgm:spPr/>
      <dgm:t>
        <a:bodyPr/>
        <a:lstStyle/>
        <a:p>
          <a:endParaRPr lang="sv-SE"/>
        </a:p>
      </dgm:t>
    </dgm:pt>
    <dgm:pt modelId="{1D9F4F3E-09E3-4AE5-8381-979E5E35D31C}" type="pres">
      <dgm:prSet presAssocID="{CF31A042-B6AE-415F-B0D7-BE83517C4F01}" presName="Name0" presStyleCnt="0">
        <dgm:presLayoutVars>
          <dgm:chMax val="7"/>
          <dgm:chPref val="7"/>
          <dgm:dir/>
        </dgm:presLayoutVars>
      </dgm:prSet>
      <dgm:spPr/>
    </dgm:pt>
    <dgm:pt modelId="{B40401A9-751D-438C-9066-AAA21B46CEBE}" type="pres">
      <dgm:prSet presAssocID="{CF31A042-B6AE-415F-B0D7-BE83517C4F01}" presName="Name1" presStyleCnt="0"/>
      <dgm:spPr/>
    </dgm:pt>
    <dgm:pt modelId="{4DD7B941-4BDA-4DAA-B72F-49A7200EDAE9}" type="pres">
      <dgm:prSet presAssocID="{CF31A042-B6AE-415F-B0D7-BE83517C4F01}" presName="cycle" presStyleCnt="0"/>
      <dgm:spPr/>
    </dgm:pt>
    <dgm:pt modelId="{05033822-52EB-42FA-8111-9FCF20273641}" type="pres">
      <dgm:prSet presAssocID="{CF31A042-B6AE-415F-B0D7-BE83517C4F01}" presName="srcNode" presStyleLbl="node1" presStyleIdx="0" presStyleCnt="7"/>
      <dgm:spPr/>
    </dgm:pt>
    <dgm:pt modelId="{6A52637C-A670-4291-99D0-EA50D359DE74}" type="pres">
      <dgm:prSet presAssocID="{CF31A042-B6AE-415F-B0D7-BE83517C4F01}" presName="conn" presStyleLbl="parChTrans1D2" presStyleIdx="0" presStyleCnt="1"/>
      <dgm:spPr/>
    </dgm:pt>
    <dgm:pt modelId="{A8A8669C-AAE0-4DF6-94D7-F4DEA1617BE0}" type="pres">
      <dgm:prSet presAssocID="{CF31A042-B6AE-415F-B0D7-BE83517C4F01}" presName="extraNode" presStyleLbl="node1" presStyleIdx="0" presStyleCnt="7"/>
      <dgm:spPr/>
    </dgm:pt>
    <dgm:pt modelId="{89AC2D31-EF90-4F2D-9582-740045A1CFF2}" type="pres">
      <dgm:prSet presAssocID="{CF31A042-B6AE-415F-B0D7-BE83517C4F01}" presName="dstNode" presStyleLbl="node1" presStyleIdx="0" presStyleCnt="7"/>
      <dgm:spPr/>
    </dgm:pt>
    <dgm:pt modelId="{2BDD2514-EF73-4397-AA5E-04504D368BD5}" type="pres">
      <dgm:prSet presAssocID="{CB32E081-B16B-401F-91CA-E27E97B0CF61}" presName="text_1" presStyleLbl="node1" presStyleIdx="0" presStyleCnt="7">
        <dgm:presLayoutVars>
          <dgm:bulletEnabled val="1"/>
        </dgm:presLayoutVars>
      </dgm:prSet>
      <dgm:spPr/>
    </dgm:pt>
    <dgm:pt modelId="{CE9699D2-935F-4CFF-A7E5-052F59E19129}" type="pres">
      <dgm:prSet presAssocID="{CB32E081-B16B-401F-91CA-E27E97B0CF61}" presName="accent_1" presStyleCnt="0"/>
      <dgm:spPr/>
    </dgm:pt>
    <dgm:pt modelId="{D9987781-72CE-4913-A334-4B31D6E4765F}" type="pres">
      <dgm:prSet presAssocID="{CB32E081-B16B-401F-91CA-E27E97B0CF61}" presName="accentRepeatNode" presStyleLbl="solidFgAcc1" presStyleIdx="0" presStyleCnt="7"/>
      <dgm:spPr>
        <a:ln>
          <a:solidFill>
            <a:srgbClr val="D687A7"/>
          </a:solidFill>
        </a:ln>
      </dgm:spPr>
    </dgm:pt>
    <dgm:pt modelId="{434C986C-06F5-4E8D-9166-BA8AEB9662C6}" type="pres">
      <dgm:prSet presAssocID="{18518F0A-6CD7-49EB-93CF-9621BED14C3E}" presName="text_2" presStyleLbl="node1" presStyleIdx="1" presStyleCnt="7">
        <dgm:presLayoutVars>
          <dgm:bulletEnabled val="1"/>
        </dgm:presLayoutVars>
      </dgm:prSet>
      <dgm:spPr/>
    </dgm:pt>
    <dgm:pt modelId="{FFAA7D70-B3DB-4605-897C-14298872F733}" type="pres">
      <dgm:prSet presAssocID="{18518F0A-6CD7-49EB-93CF-9621BED14C3E}" presName="accent_2" presStyleCnt="0"/>
      <dgm:spPr/>
    </dgm:pt>
    <dgm:pt modelId="{5ADA0BCC-5AEC-4661-B5A3-41381DEB8E84}" type="pres">
      <dgm:prSet presAssocID="{18518F0A-6CD7-49EB-93CF-9621BED14C3E}" presName="accentRepeatNode" presStyleLbl="solidFgAcc1" presStyleIdx="1" presStyleCnt="7"/>
      <dgm:spPr>
        <a:ln>
          <a:solidFill>
            <a:srgbClr val="D687A7"/>
          </a:solidFill>
        </a:ln>
      </dgm:spPr>
    </dgm:pt>
    <dgm:pt modelId="{E02545FA-A5FB-4C4A-8736-B32A2B23D8B1}" type="pres">
      <dgm:prSet presAssocID="{604E1B78-874E-4F73-96F4-93B879C05336}" presName="text_3" presStyleLbl="node1" presStyleIdx="2" presStyleCnt="7">
        <dgm:presLayoutVars>
          <dgm:bulletEnabled val="1"/>
        </dgm:presLayoutVars>
      </dgm:prSet>
      <dgm:spPr/>
    </dgm:pt>
    <dgm:pt modelId="{CF0AFAD3-EDA9-4C02-B19A-83BFBCD0F7B2}" type="pres">
      <dgm:prSet presAssocID="{604E1B78-874E-4F73-96F4-93B879C05336}" presName="accent_3" presStyleCnt="0"/>
      <dgm:spPr/>
    </dgm:pt>
    <dgm:pt modelId="{B4E5E74E-AB2A-421D-9BBB-5BE5A404E4FB}" type="pres">
      <dgm:prSet presAssocID="{604E1B78-874E-4F73-96F4-93B879C05336}" presName="accentRepeatNode" presStyleLbl="solidFgAcc1" presStyleIdx="2" presStyleCnt="7"/>
      <dgm:spPr>
        <a:ln>
          <a:solidFill>
            <a:srgbClr val="D687A7"/>
          </a:solidFill>
        </a:ln>
      </dgm:spPr>
    </dgm:pt>
    <dgm:pt modelId="{F56B40FE-2867-4192-9A0B-1DE360666F4A}" type="pres">
      <dgm:prSet presAssocID="{9ACA61D0-4CFA-4203-982D-08C34B324C89}" presName="text_4" presStyleLbl="node1" presStyleIdx="3" presStyleCnt="7">
        <dgm:presLayoutVars>
          <dgm:bulletEnabled val="1"/>
        </dgm:presLayoutVars>
      </dgm:prSet>
      <dgm:spPr/>
    </dgm:pt>
    <dgm:pt modelId="{2DD4BCF2-91DB-4DC3-AF45-99F0B808A9F9}" type="pres">
      <dgm:prSet presAssocID="{9ACA61D0-4CFA-4203-982D-08C34B324C89}" presName="accent_4" presStyleCnt="0"/>
      <dgm:spPr/>
    </dgm:pt>
    <dgm:pt modelId="{BF4B361B-02A8-431F-A051-CB6C934ADB0D}" type="pres">
      <dgm:prSet presAssocID="{9ACA61D0-4CFA-4203-982D-08C34B324C89}" presName="accentRepeatNode" presStyleLbl="solidFgAcc1" presStyleIdx="3" presStyleCnt="7"/>
      <dgm:spPr>
        <a:ln>
          <a:solidFill>
            <a:srgbClr val="D687A7"/>
          </a:solidFill>
        </a:ln>
      </dgm:spPr>
    </dgm:pt>
    <dgm:pt modelId="{8207C575-B241-427F-BEB6-84FF72EDB8FE}" type="pres">
      <dgm:prSet presAssocID="{0663BE5D-80AC-4386-9332-4F9D0483A2C3}" presName="text_5" presStyleLbl="node1" presStyleIdx="4" presStyleCnt="7">
        <dgm:presLayoutVars>
          <dgm:bulletEnabled val="1"/>
        </dgm:presLayoutVars>
      </dgm:prSet>
      <dgm:spPr/>
    </dgm:pt>
    <dgm:pt modelId="{DFB9496F-D5C3-4A60-8CB3-90281A6DE716}" type="pres">
      <dgm:prSet presAssocID="{0663BE5D-80AC-4386-9332-4F9D0483A2C3}" presName="accent_5" presStyleCnt="0"/>
      <dgm:spPr/>
    </dgm:pt>
    <dgm:pt modelId="{CEFB38D7-4CB4-4204-8E72-B78C26DAD784}" type="pres">
      <dgm:prSet presAssocID="{0663BE5D-80AC-4386-9332-4F9D0483A2C3}" presName="accentRepeatNode" presStyleLbl="solidFgAcc1" presStyleIdx="4" presStyleCnt="7"/>
      <dgm:spPr>
        <a:ln>
          <a:solidFill>
            <a:srgbClr val="D687A7"/>
          </a:solidFill>
        </a:ln>
      </dgm:spPr>
    </dgm:pt>
    <dgm:pt modelId="{20D3FDB5-55D7-42B0-BBFA-CFFCE55418CD}" type="pres">
      <dgm:prSet presAssocID="{D21BE6E9-D3A1-4EDE-8526-7397AAE1068D}" presName="text_6" presStyleLbl="node1" presStyleIdx="5" presStyleCnt="7">
        <dgm:presLayoutVars>
          <dgm:bulletEnabled val="1"/>
        </dgm:presLayoutVars>
      </dgm:prSet>
      <dgm:spPr/>
    </dgm:pt>
    <dgm:pt modelId="{2AD60A99-A16E-43B7-AAE2-BF9D168B5162}" type="pres">
      <dgm:prSet presAssocID="{D21BE6E9-D3A1-4EDE-8526-7397AAE1068D}" presName="accent_6" presStyleCnt="0"/>
      <dgm:spPr/>
    </dgm:pt>
    <dgm:pt modelId="{19ABF6D9-4E32-4066-9F83-1B1AB9F06D36}" type="pres">
      <dgm:prSet presAssocID="{D21BE6E9-D3A1-4EDE-8526-7397AAE1068D}" presName="accentRepeatNode" presStyleLbl="solidFgAcc1" presStyleIdx="5" presStyleCnt="7"/>
      <dgm:spPr>
        <a:ln>
          <a:solidFill>
            <a:srgbClr val="D687A7"/>
          </a:solidFill>
        </a:ln>
      </dgm:spPr>
    </dgm:pt>
    <dgm:pt modelId="{01434EF2-F0C1-4346-9A7F-C95CD61CB661}" type="pres">
      <dgm:prSet presAssocID="{3D7D80CB-41F9-4369-B0FF-BDC398C6E626}" presName="text_7" presStyleLbl="node1" presStyleIdx="6" presStyleCnt="7">
        <dgm:presLayoutVars>
          <dgm:bulletEnabled val="1"/>
        </dgm:presLayoutVars>
      </dgm:prSet>
      <dgm:spPr/>
    </dgm:pt>
    <dgm:pt modelId="{65F5F043-A13D-4A16-8BAF-8413FE3C86D6}" type="pres">
      <dgm:prSet presAssocID="{3D7D80CB-41F9-4369-B0FF-BDC398C6E626}" presName="accent_7" presStyleCnt="0"/>
      <dgm:spPr/>
    </dgm:pt>
    <dgm:pt modelId="{1C9079CA-4D77-46D4-B4F5-FD92783F4291}" type="pres">
      <dgm:prSet presAssocID="{3D7D80CB-41F9-4369-B0FF-BDC398C6E626}" presName="accentRepeatNode" presStyleLbl="solidFgAcc1" presStyleIdx="6" presStyleCnt="7"/>
      <dgm:spPr>
        <a:ln>
          <a:solidFill>
            <a:srgbClr val="D687A7"/>
          </a:solidFill>
        </a:ln>
      </dgm:spPr>
    </dgm:pt>
  </dgm:ptLst>
  <dgm:cxnLst>
    <dgm:cxn modelId="{80420F02-93A6-4FAA-AA87-E0EACC5ABD41}" type="presOf" srcId="{88EC62AD-6EE9-433F-AD21-4EE21A7783A7}" destId="{6A52637C-A670-4291-99D0-EA50D359DE74}" srcOrd="0" destOrd="0" presId="urn:microsoft.com/office/officeart/2008/layout/VerticalCurvedList"/>
    <dgm:cxn modelId="{004AC61E-6AC9-4A85-BF22-E19CF103A8E8}" srcId="{CF31A042-B6AE-415F-B0D7-BE83517C4F01}" destId="{18518F0A-6CD7-49EB-93CF-9621BED14C3E}" srcOrd="1" destOrd="0" parTransId="{E9E336C1-241E-4AE7-9D12-2DCD13701C32}" sibTransId="{F5E8DD9A-1E98-4F3C-A83C-7484229C2809}"/>
    <dgm:cxn modelId="{10FBB22B-3A1A-4BA3-8CA2-E053719C984F}" type="presOf" srcId="{18518F0A-6CD7-49EB-93CF-9621BED14C3E}" destId="{434C986C-06F5-4E8D-9166-BA8AEB9662C6}" srcOrd="0" destOrd="0" presId="urn:microsoft.com/office/officeart/2008/layout/VerticalCurvedList"/>
    <dgm:cxn modelId="{CF530369-CEC0-4DE2-8A61-A2BC809A029A}" type="presOf" srcId="{3D7D80CB-41F9-4369-B0FF-BDC398C6E626}" destId="{01434EF2-F0C1-4346-9A7F-C95CD61CB661}" srcOrd="0" destOrd="0" presId="urn:microsoft.com/office/officeart/2008/layout/VerticalCurvedList"/>
    <dgm:cxn modelId="{C4AD6A49-931A-47D3-A5F1-830872C63FBC}" type="presOf" srcId="{CB32E081-B16B-401F-91CA-E27E97B0CF61}" destId="{2BDD2514-EF73-4397-AA5E-04504D368BD5}" srcOrd="0" destOrd="0" presId="urn:microsoft.com/office/officeart/2008/layout/VerticalCurvedList"/>
    <dgm:cxn modelId="{19DD9B52-5191-49E4-89FD-498CA957B9A3}" srcId="{CF31A042-B6AE-415F-B0D7-BE83517C4F01}" destId="{604E1B78-874E-4F73-96F4-93B879C05336}" srcOrd="2" destOrd="0" parTransId="{2FEEE76C-1FA4-4301-AEFE-A8657E7479EF}" sibTransId="{15AE54CA-46AD-4442-99F7-68CB095DB33E}"/>
    <dgm:cxn modelId="{09CB3A7B-DFA6-44CE-B88B-B9AA023A44F0}" type="presOf" srcId="{CF31A042-B6AE-415F-B0D7-BE83517C4F01}" destId="{1D9F4F3E-09E3-4AE5-8381-979E5E35D31C}" srcOrd="0" destOrd="0" presId="urn:microsoft.com/office/officeart/2008/layout/VerticalCurvedList"/>
    <dgm:cxn modelId="{63F0D77F-E5E0-49A8-82B2-FF0D6B691CF8}" type="presOf" srcId="{9ACA61D0-4CFA-4203-982D-08C34B324C89}" destId="{F56B40FE-2867-4192-9A0B-1DE360666F4A}" srcOrd="0" destOrd="0" presId="urn:microsoft.com/office/officeart/2008/layout/VerticalCurvedList"/>
    <dgm:cxn modelId="{BC00158C-FFE2-45A3-A30E-6677540291CD}" type="presOf" srcId="{0663BE5D-80AC-4386-9332-4F9D0483A2C3}" destId="{8207C575-B241-427F-BEB6-84FF72EDB8FE}" srcOrd="0" destOrd="0" presId="urn:microsoft.com/office/officeart/2008/layout/VerticalCurvedList"/>
    <dgm:cxn modelId="{E9BD3E8D-839C-469E-BDC3-E30BAF707E7D}" srcId="{CF31A042-B6AE-415F-B0D7-BE83517C4F01}" destId="{D21BE6E9-D3A1-4EDE-8526-7397AAE1068D}" srcOrd="5" destOrd="0" parTransId="{92534A7E-120B-41E2-828D-F59B4670AC8A}" sibTransId="{59F62F89-634C-4BA7-BC0F-BAAF1C79CF12}"/>
    <dgm:cxn modelId="{8395BD9A-9E89-4FA4-BDE1-819724B73804}" srcId="{CF31A042-B6AE-415F-B0D7-BE83517C4F01}" destId="{9ACA61D0-4CFA-4203-982D-08C34B324C89}" srcOrd="3" destOrd="0" parTransId="{ACFB3D47-10D0-42ED-BF8A-B1A23FF65D07}" sibTransId="{0E68A9FB-7978-4314-AB29-E0E79DB26C13}"/>
    <dgm:cxn modelId="{7D67729D-1314-4881-9332-22FFF3A30D7F}" type="presOf" srcId="{D21BE6E9-D3A1-4EDE-8526-7397AAE1068D}" destId="{20D3FDB5-55D7-42B0-BBFA-CFFCE55418CD}" srcOrd="0" destOrd="0" presId="urn:microsoft.com/office/officeart/2008/layout/VerticalCurvedList"/>
    <dgm:cxn modelId="{4EF4BDA3-6EDC-4FF9-ACD2-9F1992CA82E1}" srcId="{CF31A042-B6AE-415F-B0D7-BE83517C4F01}" destId="{3D7D80CB-41F9-4369-B0FF-BDC398C6E626}" srcOrd="6" destOrd="0" parTransId="{2C579172-E17A-44FC-8F53-5240805C6892}" sibTransId="{32874507-953B-44A2-8EA3-BD0110C4871B}"/>
    <dgm:cxn modelId="{D43F92C7-8D6B-42B8-9524-75EC412F1561}" type="presOf" srcId="{604E1B78-874E-4F73-96F4-93B879C05336}" destId="{E02545FA-A5FB-4C4A-8736-B32A2B23D8B1}" srcOrd="0" destOrd="0" presId="urn:microsoft.com/office/officeart/2008/layout/VerticalCurvedList"/>
    <dgm:cxn modelId="{496738CE-6C84-46A9-A14C-B75D138D56D7}" srcId="{CF31A042-B6AE-415F-B0D7-BE83517C4F01}" destId="{CB32E081-B16B-401F-91CA-E27E97B0CF61}" srcOrd="0" destOrd="0" parTransId="{0818ACDB-68B5-481F-8FB6-B275EA07D98B}" sibTransId="{88EC62AD-6EE9-433F-AD21-4EE21A7783A7}"/>
    <dgm:cxn modelId="{91FB7AE2-A010-44DC-9825-C609EA26B2E6}" srcId="{CF31A042-B6AE-415F-B0D7-BE83517C4F01}" destId="{0663BE5D-80AC-4386-9332-4F9D0483A2C3}" srcOrd="4" destOrd="0" parTransId="{982404E8-F020-4E8C-9305-30E187675228}" sibTransId="{A46BCB86-8D62-443B-A1FB-E5AB34171082}"/>
    <dgm:cxn modelId="{3BC7A51D-482D-4A4C-8721-43765F340245}" type="presParOf" srcId="{1D9F4F3E-09E3-4AE5-8381-979E5E35D31C}" destId="{B40401A9-751D-438C-9066-AAA21B46CEBE}" srcOrd="0" destOrd="0" presId="urn:microsoft.com/office/officeart/2008/layout/VerticalCurvedList"/>
    <dgm:cxn modelId="{03C926DE-95ED-466E-ADB8-5818CE611E3F}" type="presParOf" srcId="{B40401A9-751D-438C-9066-AAA21B46CEBE}" destId="{4DD7B941-4BDA-4DAA-B72F-49A7200EDAE9}" srcOrd="0" destOrd="0" presId="urn:microsoft.com/office/officeart/2008/layout/VerticalCurvedList"/>
    <dgm:cxn modelId="{CA260EB3-81A5-4596-B330-4C3BACF68FF3}" type="presParOf" srcId="{4DD7B941-4BDA-4DAA-B72F-49A7200EDAE9}" destId="{05033822-52EB-42FA-8111-9FCF20273641}" srcOrd="0" destOrd="0" presId="urn:microsoft.com/office/officeart/2008/layout/VerticalCurvedList"/>
    <dgm:cxn modelId="{020E25C9-91E3-415F-BD63-959BBE053C12}" type="presParOf" srcId="{4DD7B941-4BDA-4DAA-B72F-49A7200EDAE9}" destId="{6A52637C-A670-4291-99D0-EA50D359DE74}" srcOrd="1" destOrd="0" presId="urn:microsoft.com/office/officeart/2008/layout/VerticalCurvedList"/>
    <dgm:cxn modelId="{547F074C-0FFD-49CD-820B-7D84A78F22C0}" type="presParOf" srcId="{4DD7B941-4BDA-4DAA-B72F-49A7200EDAE9}" destId="{A8A8669C-AAE0-4DF6-94D7-F4DEA1617BE0}" srcOrd="2" destOrd="0" presId="urn:microsoft.com/office/officeart/2008/layout/VerticalCurvedList"/>
    <dgm:cxn modelId="{4599D22E-957C-4820-804B-4A7303D2DB26}" type="presParOf" srcId="{4DD7B941-4BDA-4DAA-B72F-49A7200EDAE9}" destId="{89AC2D31-EF90-4F2D-9582-740045A1CFF2}" srcOrd="3" destOrd="0" presId="urn:microsoft.com/office/officeart/2008/layout/VerticalCurvedList"/>
    <dgm:cxn modelId="{1EA41A3E-6124-4A70-BB0E-6BC445016B40}" type="presParOf" srcId="{B40401A9-751D-438C-9066-AAA21B46CEBE}" destId="{2BDD2514-EF73-4397-AA5E-04504D368BD5}" srcOrd="1" destOrd="0" presId="urn:microsoft.com/office/officeart/2008/layout/VerticalCurvedList"/>
    <dgm:cxn modelId="{D548EAD0-C720-4FAA-82C9-3FA921F4D549}" type="presParOf" srcId="{B40401A9-751D-438C-9066-AAA21B46CEBE}" destId="{CE9699D2-935F-4CFF-A7E5-052F59E19129}" srcOrd="2" destOrd="0" presId="urn:microsoft.com/office/officeart/2008/layout/VerticalCurvedList"/>
    <dgm:cxn modelId="{A6A6EDFD-3779-4C36-8234-A2FAEC0B3C53}" type="presParOf" srcId="{CE9699D2-935F-4CFF-A7E5-052F59E19129}" destId="{D9987781-72CE-4913-A334-4B31D6E4765F}" srcOrd="0" destOrd="0" presId="urn:microsoft.com/office/officeart/2008/layout/VerticalCurvedList"/>
    <dgm:cxn modelId="{409C777D-3A4D-487A-A8C7-E864E82222C5}" type="presParOf" srcId="{B40401A9-751D-438C-9066-AAA21B46CEBE}" destId="{434C986C-06F5-4E8D-9166-BA8AEB9662C6}" srcOrd="3" destOrd="0" presId="urn:microsoft.com/office/officeart/2008/layout/VerticalCurvedList"/>
    <dgm:cxn modelId="{CD8DC3CB-C4A7-4B7E-A398-AF99AD247BBC}" type="presParOf" srcId="{B40401A9-751D-438C-9066-AAA21B46CEBE}" destId="{FFAA7D70-B3DB-4605-897C-14298872F733}" srcOrd="4" destOrd="0" presId="urn:microsoft.com/office/officeart/2008/layout/VerticalCurvedList"/>
    <dgm:cxn modelId="{86DE142E-96FB-4B5F-90FD-C8A9466484A7}" type="presParOf" srcId="{FFAA7D70-B3DB-4605-897C-14298872F733}" destId="{5ADA0BCC-5AEC-4661-B5A3-41381DEB8E84}" srcOrd="0" destOrd="0" presId="urn:microsoft.com/office/officeart/2008/layout/VerticalCurvedList"/>
    <dgm:cxn modelId="{75255578-88A9-47B9-A2AB-0A800EA47E30}" type="presParOf" srcId="{B40401A9-751D-438C-9066-AAA21B46CEBE}" destId="{E02545FA-A5FB-4C4A-8736-B32A2B23D8B1}" srcOrd="5" destOrd="0" presId="urn:microsoft.com/office/officeart/2008/layout/VerticalCurvedList"/>
    <dgm:cxn modelId="{E1770493-923C-4C8D-9079-FB6A1EFCAEF3}" type="presParOf" srcId="{B40401A9-751D-438C-9066-AAA21B46CEBE}" destId="{CF0AFAD3-EDA9-4C02-B19A-83BFBCD0F7B2}" srcOrd="6" destOrd="0" presId="urn:microsoft.com/office/officeart/2008/layout/VerticalCurvedList"/>
    <dgm:cxn modelId="{826813AD-7CFA-44F7-BA32-273EF027CEA9}" type="presParOf" srcId="{CF0AFAD3-EDA9-4C02-B19A-83BFBCD0F7B2}" destId="{B4E5E74E-AB2A-421D-9BBB-5BE5A404E4FB}" srcOrd="0" destOrd="0" presId="urn:microsoft.com/office/officeart/2008/layout/VerticalCurvedList"/>
    <dgm:cxn modelId="{8603E4A4-65D9-4AAD-8ADB-1F0E220C86E3}" type="presParOf" srcId="{B40401A9-751D-438C-9066-AAA21B46CEBE}" destId="{F56B40FE-2867-4192-9A0B-1DE360666F4A}" srcOrd="7" destOrd="0" presId="urn:microsoft.com/office/officeart/2008/layout/VerticalCurvedList"/>
    <dgm:cxn modelId="{4A06EC57-20A8-40B1-9FD7-8AA359C2EF7D}" type="presParOf" srcId="{B40401A9-751D-438C-9066-AAA21B46CEBE}" destId="{2DD4BCF2-91DB-4DC3-AF45-99F0B808A9F9}" srcOrd="8" destOrd="0" presId="urn:microsoft.com/office/officeart/2008/layout/VerticalCurvedList"/>
    <dgm:cxn modelId="{093131B7-1C21-4169-A4A3-63FC7D645646}" type="presParOf" srcId="{2DD4BCF2-91DB-4DC3-AF45-99F0B808A9F9}" destId="{BF4B361B-02A8-431F-A051-CB6C934ADB0D}" srcOrd="0" destOrd="0" presId="urn:microsoft.com/office/officeart/2008/layout/VerticalCurvedList"/>
    <dgm:cxn modelId="{B3A57087-9592-425E-B32B-1E4661CD67EF}" type="presParOf" srcId="{B40401A9-751D-438C-9066-AAA21B46CEBE}" destId="{8207C575-B241-427F-BEB6-84FF72EDB8FE}" srcOrd="9" destOrd="0" presId="urn:microsoft.com/office/officeart/2008/layout/VerticalCurvedList"/>
    <dgm:cxn modelId="{DA68ED6D-9D2D-48BE-A716-2B409C11255E}" type="presParOf" srcId="{B40401A9-751D-438C-9066-AAA21B46CEBE}" destId="{DFB9496F-D5C3-4A60-8CB3-90281A6DE716}" srcOrd="10" destOrd="0" presId="urn:microsoft.com/office/officeart/2008/layout/VerticalCurvedList"/>
    <dgm:cxn modelId="{2C37CB1E-1D96-423B-8E5F-7956101C5AA5}" type="presParOf" srcId="{DFB9496F-D5C3-4A60-8CB3-90281A6DE716}" destId="{CEFB38D7-4CB4-4204-8E72-B78C26DAD784}" srcOrd="0" destOrd="0" presId="urn:microsoft.com/office/officeart/2008/layout/VerticalCurvedList"/>
    <dgm:cxn modelId="{173A7FE1-0FE1-4670-9B7B-D238BA5B2D16}" type="presParOf" srcId="{B40401A9-751D-438C-9066-AAA21B46CEBE}" destId="{20D3FDB5-55D7-42B0-BBFA-CFFCE55418CD}" srcOrd="11" destOrd="0" presId="urn:microsoft.com/office/officeart/2008/layout/VerticalCurvedList"/>
    <dgm:cxn modelId="{F0495FBA-D3B8-4690-81D6-5D9B8DCF27F4}" type="presParOf" srcId="{B40401A9-751D-438C-9066-AAA21B46CEBE}" destId="{2AD60A99-A16E-43B7-AAE2-BF9D168B5162}" srcOrd="12" destOrd="0" presId="urn:microsoft.com/office/officeart/2008/layout/VerticalCurvedList"/>
    <dgm:cxn modelId="{C22A96FC-D56B-42ED-B566-0CB01AD6AF3B}" type="presParOf" srcId="{2AD60A99-A16E-43B7-AAE2-BF9D168B5162}" destId="{19ABF6D9-4E32-4066-9F83-1B1AB9F06D36}" srcOrd="0" destOrd="0" presId="urn:microsoft.com/office/officeart/2008/layout/VerticalCurvedList"/>
    <dgm:cxn modelId="{7F24CB7E-FFC0-4E2A-AE6E-0F9E59912E49}" type="presParOf" srcId="{B40401A9-751D-438C-9066-AAA21B46CEBE}" destId="{01434EF2-F0C1-4346-9A7F-C95CD61CB661}" srcOrd="13" destOrd="0" presId="urn:microsoft.com/office/officeart/2008/layout/VerticalCurvedList"/>
    <dgm:cxn modelId="{A5FFA423-C6B5-423C-8B81-DD4C2B14658F}" type="presParOf" srcId="{B40401A9-751D-438C-9066-AAA21B46CEBE}" destId="{65F5F043-A13D-4A16-8BAF-8413FE3C86D6}" srcOrd="14" destOrd="0" presId="urn:microsoft.com/office/officeart/2008/layout/VerticalCurvedList"/>
    <dgm:cxn modelId="{6ABBD07E-5DCC-472D-94A8-B21281CE7CC3}" type="presParOf" srcId="{65F5F043-A13D-4A16-8BAF-8413FE3C86D6}" destId="{1C9079CA-4D77-46D4-B4F5-FD92783F429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D3507E-DC63-4F9B-B114-E85F7BECC796}">
      <dsp:nvSpPr>
        <dsp:cNvPr id="0" name=""/>
        <dsp:cNvSpPr/>
      </dsp:nvSpPr>
      <dsp:spPr>
        <a:xfrm>
          <a:off x="1338" y="232059"/>
          <a:ext cx="5219661" cy="3735325"/>
        </a:xfrm>
        <a:prstGeom prst="roundRect">
          <a:avLst/>
        </a:prstGeom>
        <a:solidFill>
          <a:srgbClr val="F5DC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600" b="1" kern="1200" dirty="0">
              <a:solidFill>
                <a:sysClr val="windowText" lastClr="000000"/>
              </a:solidFill>
            </a:rPr>
            <a:t>Presentationer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000" kern="1200" dirty="0">
              <a:solidFill>
                <a:sysClr val="windowText" lastClr="000000"/>
              </a:solidFill>
              <a:latin typeface="Calibri" panose="020F0502020204030204" pitchFamily="34" charset="0"/>
            </a:rPr>
            <a:t>Presentera gärna vad det innebär att vara testmiljö samt informations- och inspirationsmaterial om välfärdsteknik</a:t>
          </a:r>
          <a:endParaRPr lang="sv-SE" sz="2000" kern="1200" dirty="0">
            <a:solidFill>
              <a:sysClr val="windowText" lastClr="0000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2000" kern="1200" dirty="0">
            <a:solidFill>
              <a:sysClr val="windowText" lastClr="0000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000" kern="1200" dirty="0">
              <a:solidFill>
                <a:sysClr val="windowText" lastClr="000000"/>
              </a:solidFill>
              <a:latin typeface="Calibri" panose="020F0502020204030204" pitchFamily="34" charset="0"/>
            </a:rPr>
            <a:t>Utgå från denna presentationen när du beskriver vad det innebär att vara testmiljö och plocka från materialet och använda de delar som du bedömer är relevanta </a:t>
          </a:r>
          <a:endParaRPr lang="sv-SE" sz="2000" kern="1200" dirty="0">
            <a:solidFill>
              <a:sysClr val="windowText" lastClr="000000"/>
            </a:solidFill>
          </a:endParaRPr>
        </a:p>
      </dsp:txBody>
      <dsp:txXfrm>
        <a:off x="183682" y="414403"/>
        <a:ext cx="4854973" cy="3370637"/>
      </dsp:txXfrm>
    </dsp:sp>
    <dsp:sp modelId="{054AE962-79B9-45E4-8ECC-702932D9F868}">
      <dsp:nvSpPr>
        <dsp:cNvPr id="0" name=""/>
        <dsp:cNvSpPr/>
      </dsp:nvSpPr>
      <dsp:spPr>
        <a:xfrm>
          <a:off x="5742966" y="232059"/>
          <a:ext cx="5219661" cy="3735325"/>
        </a:xfrm>
        <a:prstGeom prst="roundRect">
          <a:avLst/>
        </a:prstGeom>
        <a:solidFill>
          <a:srgbClr val="CCF0F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600" b="1" kern="1200" dirty="0">
              <a:solidFill>
                <a:srgbClr val="000000"/>
              </a:solidFill>
              <a:latin typeface="Calibri" panose="020F0502020204030204" pitchFamily="34" charset="0"/>
            </a:rPr>
            <a:t>Checklista initiera testmiljö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000" kern="1200" dirty="0">
              <a:solidFill>
                <a:srgbClr val="000000"/>
              </a:solidFill>
              <a:latin typeface="Calibri" panose="020F0502020204030204" pitchFamily="34" charset="0"/>
            </a:rPr>
            <a:t>Reflektera över frågorna i </a:t>
          </a:r>
          <a:r>
            <a:rPr lang="sv-SE" sz="2000" i="1" kern="1200" dirty="0">
              <a:solidFill>
                <a:srgbClr val="000000"/>
              </a:solidFill>
              <a:latin typeface="Calibri" panose="020F0502020204030204" pitchFamily="34" charset="0"/>
            </a:rPr>
            <a:t>Checklista inför start av ny testmiljö </a:t>
          </a:r>
          <a:r>
            <a:rPr lang="sv-SE" sz="2000" kern="1200" dirty="0">
              <a:solidFill>
                <a:srgbClr val="000000"/>
              </a:solidFill>
              <a:latin typeface="Calibri" panose="020F0502020204030204" pitchFamily="34" charset="0"/>
            </a:rPr>
            <a:t>tillsammans med ansvarig chef och eventuellt andra funktioner i den verksamhet som är intresserad av att bli testmiljö  </a:t>
          </a:r>
          <a:br>
            <a:rPr lang="sv-SE" sz="2000" kern="1200" dirty="0">
              <a:solidFill>
                <a:srgbClr val="000000"/>
              </a:solidFill>
              <a:latin typeface="Calibri" panose="020F0502020204030204" pitchFamily="34" charset="0"/>
            </a:rPr>
          </a:br>
          <a:endParaRPr lang="sv-SE" sz="2000" kern="1200" dirty="0">
            <a:solidFill>
              <a:srgbClr val="000000"/>
            </a:solidFill>
            <a:latin typeface="Calibri" panose="020F0502020204030204" pitchFamily="34" charset="0"/>
          </a:endParaRPr>
        </a:p>
      </dsp:txBody>
      <dsp:txXfrm>
        <a:off x="5925310" y="414403"/>
        <a:ext cx="4854973" cy="33706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416494-A018-4897-B329-9F63E99D9F07}">
      <dsp:nvSpPr>
        <dsp:cNvPr id="0" name=""/>
        <dsp:cNvSpPr/>
      </dsp:nvSpPr>
      <dsp:spPr>
        <a:xfrm>
          <a:off x="0" y="684350"/>
          <a:ext cx="10611012" cy="126341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BAC871-5DEB-496D-B8A2-274EB3A06322}">
      <dsp:nvSpPr>
        <dsp:cNvPr id="0" name=""/>
        <dsp:cNvSpPr/>
      </dsp:nvSpPr>
      <dsp:spPr>
        <a:xfrm>
          <a:off x="382183" y="968619"/>
          <a:ext cx="694879" cy="69487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A9E357-C4B3-42C9-8DCC-885E2A3C3147}">
      <dsp:nvSpPr>
        <dsp:cNvPr id="0" name=""/>
        <dsp:cNvSpPr/>
      </dsp:nvSpPr>
      <dsp:spPr>
        <a:xfrm>
          <a:off x="1459246" y="684350"/>
          <a:ext cx="9151765" cy="1263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712" tIns="133712" rIns="133712" bIns="13371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Individnära teknik </a:t>
          </a:r>
          <a:r>
            <a:rPr lang="en-US" sz="2500" kern="1200"/>
            <a:t>– teknik som den enskilde använder eller som används i dennes direkta närhet</a:t>
          </a:r>
        </a:p>
      </dsp:txBody>
      <dsp:txXfrm>
        <a:off x="1459246" y="684350"/>
        <a:ext cx="9151765" cy="1263417"/>
      </dsp:txXfrm>
    </dsp:sp>
    <dsp:sp modelId="{9D3F5F5B-3FE4-4A40-B6CD-1BF1603B1C17}">
      <dsp:nvSpPr>
        <dsp:cNvPr id="0" name=""/>
        <dsp:cNvSpPr/>
      </dsp:nvSpPr>
      <dsp:spPr>
        <a:xfrm>
          <a:off x="0" y="2263622"/>
          <a:ext cx="10611012" cy="126341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158EF6-4BA6-4170-883A-C07F33E930F9}">
      <dsp:nvSpPr>
        <dsp:cNvPr id="0" name=""/>
        <dsp:cNvSpPr/>
      </dsp:nvSpPr>
      <dsp:spPr>
        <a:xfrm>
          <a:off x="382183" y="2547890"/>
          <a:ext cx="694879" cy="69487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8F39BC-F135-499D-89FD-F781C806F340}">
      <dsp:nvSpPr>
        <dsp:cNvPr id="0" name=""/>
        <dsp:cNvSpPr/>
      </dsp:nvSpPr>
      <dsp:spPr>
        <a:xfrm>
          <a:off x="1459246" y="2263622"/>
          <a:ext cx="9151765" cy="1263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712" tIns="133712" rIns="133712" bIns="13371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/>
            <a:t>Processnära teknik </a:t>
          </a:r>
          <a:r>
            <a:rPr lang="en-US" sz="2500" kern="1200"/>
            <a:t>– teknik som förenklar, effektiviserar och kvalitetssäkrar verksamhetens uppdrag</a:t>
          </a:r>
        </a:p>
      </dsp:txBody>
      <dsp:txXfrm>
        <a:off x="1459246" y="2263622"/>
        <a:ext cx="9151765" cy="12634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163630-E9E4-415C-9108-8DDF8F1229CF}">
      <dsp:nvSpPr>
        <dsp:cNvPr id="0" name=""/>
        <dsp:cNvSpPr/>
      </dsp:nvSpPr>
      <dsp:spPr>
        <a:xfrm>
          <a:off x="2772524" y="1053"/>
          <a:ext cx="3415384" cy="2540887"/>
        </a:xfrm>
        <a:prstGeom prst="ellipse">
          <a:avLst/>
        </a:prstGeom>
        <a:solidFill>
          <a:srgbClr val="BBD4C5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834" tIns="20320" rIns="139834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b="0" kern="1200" dirty="0"/>
            <a:t>Personal inom äldreomsorg, funktionsstöd, individ- och familjeomsorg, kommunal primärvård</a:t>
          </a:r>
        </a:p>
      </dsp:txBody>
      <dsp:txXfrm>
        <a:off x="3272695" y="373157"/>
        <a:ext cx="2415042" cy="1796679"/>
      </dsp:txXfrm>
    </dsp:sp>
    <dsp:sp modelId="{AE78A361-1E4A-4557-8F08-23C9F03F2586}">
      <dsp:nvSpPr>
        <dsp:cNvPr id="0" name=""/>
        <dsp:cNvSpPr/>
      </dsp:nvSpPr>
      <dsp:spPr>
        <a:xfrm>
          <a:off x="5679731" y="1053"/>
          <a:ext cx="3849724" cy="2540887"/>
        </a:xfrm>
        <a:prstGeom prst="ellipse">
          <a:avLst/>
        </a:prstGeom>
        <a:solidFill>
          <a:srgbClr val="F5DC99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834" tIns="20320" rIns="139834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b="0" kern="1200" dirty="0"/>
            <a:t>Personer som har eller löper förhöjd risk att drabbas av funktions-nedsättning.</a:t>
          </a:r>
          <a:br>
            <a:rPr lang="sv-SE" sz="1600" b="0" kern="1200" dirty="0"/>
          </a:br>
          <a:r>
            <a:rPr lang="sv-SE" sz="1600" b="0" kern="1200"/>
            <a:t> Förebyggande insats </a:t>
          </a:r>
          <a:r>
            <a:rPr lang="sv-SE" sz="1600" b="0" kern="1200" dirty="0"/>
            <a:t>eller för de som redan har insats från kommunen</a:t>
          </a:r>
        </a:p>
      </dsp:txBody>
      <dsp:txXfrm>
        <a:off x="6243510" y="373157"/>
        <a:ext cx="2722166" cy="17966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B19BEC-E719-4E90-9026-346C0D01174A}">
      <dsp:nvSpPr>
        <dsp:cNvPr id="0" name=""/>
        <dsp:cNvSpPr/>
      </dsp:nvSpPr>
      <dsp:spPr>
        <a:xfrm>
          <a:off x="0" y="78464"/>
          <a:ext cx="10515600" cy="914940"/>
        </a:xfrm>
        <a:prstGeom prst="roundRect">
          <a:avLst/>
        </a:prstGeom>
        <a:solidFill>
          <a:srgbClr val="D687A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300" kern="1200">
              <a:solidFill>
                <a:srgbClr val="000000"/>
              </a:solidFill>
              <a:latin typeface="Calibri" panose="020F0502020204030204" pitchFamily="34" charset="0"/>
            </a:rPr>
            <a:t>Det finns ett engagemang och intresse att testa och implementera välfärdsteknik – både hos personal och beslutsfattare</a:t>
          </a:r>
          <a:endParaRPr lang="sv-SE" sz="2300" kern="1200"/>
        </a:p>
      </dsp:txBody>
      <dsp:txXfrm>
        <a:off x="44664" y="123128"/>
        <a:ext cx="10426272" cy="825612"/>
      </dsp:txXfrm>
    </dsp:sp>
    <dsp:sp modelId="{7FC56EA4-616B-4431-A438-254A001B0685}">
      <dsp:nvSpPr>
        <dsp:cNvPr id="0" name=""/>
        <dsp:cNvSpPr/>
      </dsp:nvSpPr>
      <dsp:spPr>
        <a:xfrm>
          <a:off x="0" y="1059644"/>
          <a:ext cx="10515600" cy="914940"/>
        </a:xfrm>
        <a:prstGeom prst="roundRect">
          <a:avLst/>
        </a:prstGeom>
        <a:solidFill>
          <a:srgbClr val="BBD4C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300" kern="1200">
              <a:solidFill>
                <a:srgbClr val="000000"/>
              </a:solidFill>
              <a:latin typeface="Calibri" panose="020F0502020204030204" pitchFamily="34" charset="0"/>
            </a:rPr>
            <a:t>Ledningen ser testmiljön som ett verktyg för att nå uppsatta mål, strategier och möta identifierade utmaningar </a:t>
          </a:r>
        </a:p>
      </dsp:txBody>
      <dsp:txXfrm>
        <a:off x="44664" y="1104308"/>
        <a:ext cx="10426272" cy="825612"/>
      </dsp:txXfrm>
    </dsp:sp>
    <dsp:sp modelId="{54A04B77-1B6E-4376-96C7-B7E57711B47B}">
      <dsp:nvSpPr>
        <dsp:cNvPr id="0" name=""/>
        <dsp:cNvSpPr/>
      </dsp:nvSpPr>
      <dsp:spPr>
        <a:xfrm>
          <a:off x="0" y="2040824"/>
          <a:ext cx="10515600" cy="914940"/>
        </a:xfrm>
        <a:prstGeom prst="roundRect">
          <a:avLst/>
        </a:prstGeom>
        <a:solidFill>
          <a:srgbClr val="DADDE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300" kern="1200">
              <a:solidFill>
                <a:srgbClr val="000000"/>
              </a:solidFill>
              <a:latin typeface="Calibri" panose="020F0502020204030204" pitchFamily="34" charset="0"/>
            </a:rPr>
            <a:t>Verksamheten har resurser för att genomföra tester</a:t>
          </a:r>
        </a:p>
      </dsp:txBody>
      <dsp:txXfrm>
        <a:off x="44664" y="2085488"/>
        <a:ext cx="10426272" cy="825612"/>
      </dsp:txXfrm>
    </dsp:sp>
    <dsp:sp modelId="{9FAC9990-71F6-414D-A7EA-80CC127A25D4}">
      <dsp:nvSpPr>
        <dsp:cNvPr id="0" name=""/>
        <dsp:cNvSpPr/>
      </dsp:nvSpPr>
      <dsp:spPr>
        <a:xfrm>
          <a:off x="0" y="3022004"/>
          <a:ext cx="10515600" cy="914940"/>
        </a:xfrm>
        <a:prstGeom prst="roundRect">
          <a:avLst/>
        </a:prstGeom>
        <a:solidFill>
          <a:srgbClr val="F5DC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300" kern="1200">
              <a:solidFill>
                <a:srgbClr val="000000"/>
              </a:solidFill>
              <a:latin typeface="Calibri" panose="020F0502020204030204" pitchFamily="34" charset="0"/>
            </a:rPr>
            <a:t>Verksamheten har resurser för att implementera de lösningar som möter identifierade behov</a:t>
          </a:r>
        </a:p>
      </dsp:txBody>
      <dsp:txXfrm>
        <a:off x="44664" y="3066668"/>
        <a:ext cx="10426272" cy="8256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2637C-A670-4291-99D0-EA50D359DE74}">
      <dsp:nvSpPr>
        <dsp:cNvPr id="0" name=""/>
        <dsp:cNvSpPr/>
      </dsp:nvSpPr>
      <dsp:spPr>
        <a:xfrm>
          <a:off x="-5626950" y="-861874"/>
          <a:ext cx="6703253" cy="6703253"/>
        </a:xfrm>
        <a:prstGeom prst="blockArc">
          <a:avLst>
            <a:gd name="adj1" fmla="val 18900000"/>
            <a:gd name="adj2" fmla="val 2700000"/>
            <a:gd name="adj3" fmla="val 322"/>
          </a:avLst>
        </a:prstGeom>
        <a:noFill/>
        <a:ln w="12700" cap="flat" cmpd="sng" algn="ctr">
          <a:solidFill>
            <a:srgbClr val="D687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DD2514-EF73-4397-AA5E-04504D368BD5}">
      <dsp:nvSpPr>
        <dsp:cNvPr id="0" name=""/>
        <dsp:cNvSpPr/>
      </dsp:nvSpPr>
      <dsp:spPr>
        <a:xfrm>
          <a:off x="349312" y="226368"/>
          <a:ext cx="10030238" cy="452537"/>
        </a:xfrm>
        <a:prstGeom prst="rect">
          <a:avLst/>
        </a:prstGeom>
        <a:solidFill>
          <a:srgbClr val="CCF0F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9202" tIns="33020" rIns="33020" bIns="3302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>
              <a:solidFill>
                <a:sysClr val="windowText" lastClr="000000"/>
              </a:solidFill>
            </a:rPr>
            <a:t>Använda testmiljön som ett verktyg för att uppnå befintliga mål och utmaningar för verksamheten</a:t>
          </a:r>
        </a:p>
      </dsp:txBody>
      <dsp:txXfrm>
        <a:off x="349312" y="226368"/>
        <a:ext cx="10030238" cy="452537"/>
      </dsp:txXfrm>
    </dsp:sp>
    <dsp:sp modelId="{D9987781-72CE-4913-A334-4B31D6E4765F}">
      <dsp:nvSpPr>
        <dsp:cNvPr id="0" name=""/>
        <dsp:cNvSpPr/>
      </dsp:nvSpPr>
      <dsp:spPr>
        <a:xfrm>
          <a:off x="66476" y="169801"/>
          <a:ext cx="565671" cy="5656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D687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4C986C-06F5-4E8D-9166-BA8AEB9662C6}">
      <dsp:nvSpPr>
        <dsp:cNvPr id="0" name=""/>
        <dsp:cNvSpPr/>
      </dsp:nvSpPr>
      <dsp:spPr>
        <a:xfrm>
          <a:off x="759125" y="905572"/>
          <a:ext cx="9620425" cy="452537"/>
        </a:xfrm>
        <a:prstGeom prst="rect">
          <a:avLst/>
        </a:prstGeom>
        <a:solidFill>
          <a:srgbClr val="BBD4C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9202" tIns="33020" rIns="33020" bIns="3302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>
              <a:solidFill>
                <a:sysClr val="windowText" lastClr="000000"/>
              </a:solidFill>
            </a:rPr>
            <a:t>Vara drivande i genomförandet av tester i testmiljön</a:t>
          </a:r>
        </a:p>
      </dsp:txBody>
      <dsp:txXfrm>
        <a:off x="759125" y="905572"/>
        <a:ext cx="9620425" cy="452537"/>
      </dsp:txXfrm>
    </dsp:sp>
    <dsp:sp modelId="{5ADA0BCC-5AEC-4661-B5A3-41381DEB8E84}">
      <dsp:nvSpPr>
        <dsp:cNvPr id="0" name=""/>
        <dsp:cNvSpPr/>
      </dsp:nvSpPr>
      <dsp:spPr>
        <a:xfrm>
          <a:off x="476289" y="849005"/>
          <a:ext cx="565671" cy="5656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D687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2545FA-A5FB-4C4A-8736-B32A2B23D8B1}">
      <dsp:nvSpPr>
        <dsp:cNvPr id="0" name=""/>
        <dsp:cNvSpPr/>
      </dsp:nvSpPr>
      <dsp:spPr>
        <a:xfrm>
          <a:off x="983701" y="1584278"/>
          <a:ext cx="9395849" cy="452537"/>
        </a:xfrm>
        <a:prstGeom prst="rect">
          <a:avLst/>
        </a:prstGeom>
        <a:solidFill>
          <a:srgbClr val="F5DC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9202" tIns="33020" rIns="33020" bIns="3302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>
              <a:solidFill>
                <a:sysClr val="windowText" lastClr="000000"/>
              </a:solidFill>
            </a:rPr>
            <a:t>Bidra till att sprida erfarenheter från testmiljön</a:t>
          </a:r>
        </a:p>
      </dsp:txBody>
      <dsp:txXfrm>
        <a:off x="983701" y="1584278"/>
        <a:ext cx="9395849" cy="452537"/>
      </dsp:txXfrm>
    </dsp:sp>
    <dsp:sp modelId="{B4E5E74E-AB2A-421D-9BBB-5BE5A404E4FB}">
      <dsp:nvSpPr>
        <dsp:cNvPr id="0" name=""/>
        <dsp:cNvSpPr/>
      </dsp:nvSpPr>
      <dsp:spPr>
        <a:xfrm>
          <a:off x="700865" y="1527711"/>
          <a:ext cx="565671" cy="5656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D687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6B40FE-2867-4192-9A0B-1DE360666F4A}">
      <dsp:nvSpPr>
        <dsp:cNvPr id="0" name=""/>
        <dsp:cNvSpPr/>
      </dsp:nvSpPr>
      <dsp:spPr>
        <a:xfrm>
          <a:off x="1055405" y="2263483"/>
          <a:ext cx="9324144" cy="452537"/>
        </a:xfrm>
        <a:prstGeom prst="rect">
          <a:avLst/>
        </a:prstGeom>
        <a:solidFill>
          <a:srgbClr val="DADDE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9202" tIns="33020" rIns="33020" bIns="3302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>
              <a:solidFill>
                <a:sysClr val="windowText" lastClr="000000"/>
              </a:solidFill>
            </a:rPr>
            <a:t>Avsätta personella resurser som kan genomföra tester</a:t>
          </a:r>
        </a:p>
      </dsp:txBody>
      <dsp:txXfrm>
        <a:off x="1055405" y="2263483"/>
        <a:ext cx="9324144" cy="452537"/>
      </dsp:txXfrm>
    </dsp:sp>
    <dsp:sp modelId="{BF4B361B-02A8-431F-A051-CB6C934ADB0D}">
      <dsp:nvSpPr>
        <dsp:cNvPr id="0" name=""/>
        <dsp:cNvSpPr/>
      </dsp:nvSpPr>
      <dsp:spPr>
        <a:xfrm>
          <a:off x="772570" y="2206916"/>
          <a:ext cx="565671" cy="5656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D687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07C575-B241-427F-BEB6-84FF72EDB8FE}">
      <dsp:nvSpPr>
        <dsp:cNvPr id="0" name=""/>
        <dsp:cNvSpPr/>
      </dsp:nvSpPr>
      <dsp:spPr>
        <a:xfrm>
          <a:off x="983701" y="2942687"/>
          <a:ext cx="9395849" cy="452537"/>
        </a:xfrm>
        <a:prstGeom prst="rect">
          <a:avLst/>
        </a:prstGeom>
        <a:solidFill>
          <a:srgbClr val="BBD4C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9202" tIns="33020" rIns="33020" bIns="3302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>
              <a:solidFill>
                <a:sysClr val="windowText" lastClr="000000"/>
              </a:solidFill>
            </a:rPr>
            <a:t>Identifiera och involvera de kompetenser testmiljön behöver för att planera, genomföra och utvärdera tester samt ta ställning till implementering av välfärdsteknik</a:t>
          </a:r>
        </a:p>
      </dsp:txBody>
      <dsp:txXfrm>
        <a:off x="983701" y="2942687"/>
        <a:ext cx="9395849" cy="452537"/>
      </dsp:txXfrm>
    </dsp:sp>
    <dsp:sp modelId="{CEFB38D7-4CB4-4204-8E72-B78C26DAD784}">
      <dsp:nvSpPr>
        <dsp:cNvPr id="0" name=""/>
        <dsp:cNvSpPr/>
      </dsp:nvSpPr>
      <dsp:spPr>
        <a:xfrm>
          <a:off x="700865" y="2886120"/>
          <a:ext cx="565671" cy="5656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D687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D3FDB5-55D7-42B0-BBFA-CFFCE55418CD}">
      <dsp:nvSpPr>
        <dsp:cNvPr id="0" name=""/>
        <dsp:cNvSpPr/>
      </dsp:nvSpPr>
      <dsp:spPr>
        <a:xfrm>
          <a:off x="759125" y="3621394"/>
          <a:ext cx="9620425" cy="452537"/>
        </a:xfrm>
        <a:prstGeom prst="rect">
          <a:avLst/>
        </a:prstGeom>
        <a:solidFill>
          <a:srgbClr val="D687A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9202" tIns="33020" rIns="33020" bIns="3302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>
              <a:solidFill>
                <a:sysClr val="windowText" lastClr="000000"/>
              </a:solidFill>
            </a:rPr>
            <a:t>Avsätta ekonomiska resurser för att genomföra tester och för att eventuellt investera i lösningar för implementering</a:t>
          </a:r>
        </a:p>
      </dsp:txBody>
      <dsp:txXfrm>
        <a:off x="759125" y="3621394"/>
        <a:ext cx="9620425" cy="452537"/>
      </dsp:txXfrm>
    </dsp:sp>
    <dsp:sp modelId="{19ABF6D9-4E32-4066-9F83-1B1AB9F06D36}">
      <dsp:nvSpPr>
        <dsp:cNvPr id="0" name=""/>
        <dsp:cNvSpPr/>
      </dsp:nvSpPr>
      <dsp:spPr>
        <a:xfrm>
          <a:off x="476289" y="3564826"/>
          <a:ext cx="565671" cy="5656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D687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434EF2-F0C1-4346-9A7F-C95CD61CB661}">
      <dsp:nvSpPr>
        <dsp:cNvPr id="0" name=""/>
        <dsp:cNvSpPr/>
      </dsp:nvSpPr>
      <dsp:spPr>
        <a:xfrm>
          <a:off x="349312" y="4300598"/>
          <a:ext cx="10030238" cy="452537"/>
        </a:xfrm>
        <a:prstGeom prst="rect">
          <a:avLst/>
        </a:prstGeom>
        <a:solidFill>
          <a:srgbClr val="2DB9C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9202" tIns="33020" rIns="33020" bIns="3302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>
              <a:solidFill>
                <a:sysClr val="windowText" lastClr="000000"/>
              </a:solidFill>
            </a:rPr>
            <a:t>Skapa digitala förutsättningar för att testa välfärdsteknik, till exempel tillgång till internet för personal och brukare</a:t>
          </a:r>
        </a:p>
      </dsp:txBody>
      <dsp:txXfrm>
        <a:off x="349312" y="4300598"/>
        <a:ext cx="10030238" cy="452537"/>
      </dsp:txXfrm>
    </dsp:sp>
    <dsp:sp modelId="{1C9079CA-4D77-46D4-B4F5-FD92783F4291}">
      <dsp:nvSpPr>
        <dsp:cNvPr id="0" name=""/>
        <dsp:cNvSpPr/>
      </dsp:nvSpPr>
      <dsp:spPr>
        <a:xfrm>
          <a:off x="66476" y="4244031"/>
          <a:ext cx="565671" cy="5656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D687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D47E7-D480-4954-A3E5-C030975D90D0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61C96-ED3C-4710-B8C2-E80301A59E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6258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685800" y="757238"/>
            <a:ext cx="5486400" cy="30861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dirty="0"/>
              <a:t>Definitionen har en bred ansats för att inkludera olika typer av teknik som stödjer uppdraget att effektivisera och förbättra verksamheterna inom individ- och familjeomsorg, funktionsstöd, äldreomsorg samt kommunal primärvård i Göteborgsregionen.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7676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Tester kan genomföras i olika verksamheter och miljöer. Det kan handla om att testa så kallad processnära teknik som effektiviserar och underlättar arbetsuppgifter, eller individnära teknik som underlättar vardagen för invånare och personal.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E61C96-ED3C-4710-B8C2-E80301A59E4F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5033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E61C96-ED3C-4710-B8C2-E80301A59E4F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0348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2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E61C96-ED3C-4710-B8C2-E80301A59E4F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7832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E61C96-ED3C-4710-B8C2-E80301A59E4F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9747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E61C96-ED3C-4710-B8C2-E80301A59E4F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2569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E61C96-ED3C-4710-B8C2-E80301A59E4F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2973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909BCF-505E-46E9-AE85-CA1E4409CE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EEE8D21-CF02-4AF1-8394-56D523595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3E92A42-3BA6-4A06-89C8-DF786C366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DFC3-2E7D-40F7-9F93-3E6E92699791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B02B5B9-48C1-4DAF-9C78-03B893632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6C162E8-66DA-4DAA-B25F-9EA0F322D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D6D8-9D7A-4601-BA00-4FCFEB3B43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4678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62B048-CCD5-4FEA-875E-56382CCE3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A1EC2E8-AF44-45DB-89E4-EC3DB0E50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7FD5D5C-EF9F-4722-9C7B-5D126B6A7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DFC3-2E7D-40F7-9F93-3E6E92699791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8CA4236-D1B0-49C0-9DD4-8EE48508B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A7EF16D-12D3-46CA-B9E0-749A575E8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D6D8-9D7A-4601-BA00-4FCFEB3B43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1863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BDF0CC9-4F93-4838-AC44-E2E9A0DBCF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0D08641-95AF-491C-BA49-51BC5A6A8E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859769B-9AF5-443A-881F-DEAE90BAD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DFC3-2E7D-40F7-9F93-3E6E92699791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D8D79E3-42C3-4DBD-9552-97B129B0F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27EFF9A-51E4-4C18-A808-F913CE4FD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D6D8-9D7A-4601-BA00-4FCFEB3B43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185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ED9022-E4A9-452E-8E37-7B0D6F33D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84D3FDD-F9DB-4DDB-8BF8-1E7E4125A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6216-3E38-4BA1-94F0-8EAAB9A80E01}" type="datetimeFigureOut">
              <a:rPr lang="sv-SE" smtClean="0"/>
              <a:pPr/>
              <a:t>2024-03-21</a:t>
            </a:fld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B4BBF45-B8EA-469E-ABE5-E9B186CE35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0C57C0-E922-40A5-AE07-FEC75597E93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3537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A13AB5-DFA1-4E40-8E1B-C4EF0A056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E6D7378-8F4A-481C-861E-B0D36184DF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3B664BB-541B-46DD-835E-FB1537DF7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8ACF-76F5-4163-BBCA-4A830815DA02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C688B96-96A5-42D9-90A5-531C511DD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75CAE54-49B1-4105-94B7-ED41466B5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85384-F5F3-4E90-BD9F-1820E79E30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3394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27F420-6EDC-4A4E-A988-6C6BDD0FA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D7207EA-2ECB-4B16-965F-E2DA4C184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6F1335B-3BC5-4D81-BC77-3C599BBF1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8ACF-76F5-4163-BBCA-4A830815DA02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852679-A86F-4BB2-8B43-51A8507F5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F45308C-FAFE-4ECD-9A9B-88C3507B1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85384-F5F3-4E90-BD9F-1820E79E30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3624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57F701-1128-4268-B779-AE9C15A98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6591D83-B40C-4AF1-A8A3-B386E593B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D5DD789-9742-4D1F-8CDE-2ABD05EAE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8ACF-76F5-4163-BBCA-4A830815DA02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25482C6-CF99-4DD6-BBC3-1733DD2AA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B69880B-3EB6-4C9E-875A-1B27AC18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85384-F5F3-4E90-BD9F-1820E79E30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3934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505688-5B77-4412-8DB0-EF24E8CB2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9E06DCA-E133-4050-BD59-0CDBA0E55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C55B7DC-7B18-4752-85FB-720873D83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FD9ABA6-79D9-4BA7-AD22-8E8984458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8ACF-76F5-4163-BBCA-4A830815DA02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16F9F4F-B13C-4B32-A333-4B6508C7B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0BA0283-1071-4689-83E3-292676F47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85384-F5F3-4E90-BD9F-1820E79E30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9264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79CBF3-B784-4F99-BFF0-46994732E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2398D03-F0C7-4EA9-82AA-C834BCD37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FDDCF8F-AEB3-4548-89D7-8FE627C4B3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0C61581-4CBC-4DF8-8DE1-0304841819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7A83EB7-3D24-428B-9197-78D72E0B34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3C0CE1B-1CA2-4E06-8B76-B976D4BB3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8ACF-76F5-4163-BBCA-4A830815DA02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4ED60C4-6E1C-47B7-B362-A21A28290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DAE2962-D172-4467-AEED-C0804252B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85384-F5F3-4E90-BD9F-1820E79E30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70730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589288-31EB-41CB-934A-9BCA5C87D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1311D3-5D08-459A-B138-08EBCB9E4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8ACF-76F5-4163-BBCA-4A830815DA02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38AFF11-EFE5-4418-866B-3FF5EE88E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EF2F34D-C217-464D-808F-D03BACFBA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85384-F5F3-4E90-BD9F-1820E79E30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37587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2601373-E498-4655-AC92-9E2BF7CC6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8ACF-76F5-4163-BBCA-4A830815DA02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86149DA-FDB0-4FFA-A787-4613F031A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42A491A-B908-4C0A-814D-035B7A5B4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85384-F5F3-4E90-BD9F-1820E79E30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677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52E707-C259-45AD-B7AA-FEC014B19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16675D-3424-46CC-8BEE-DE772B947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177F538-9D84-46D7-A1B9-986E7E2E8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DFC3-2E7D-40F7-9F93-3E6E92699791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5003CC4-FDB1-41ED-896D-933E03C91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00DAE6-42B7-43E9-AC02-73C704565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D6D8-9D7A-4601-BA00-4FCFEB3B43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01463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11B2DE-487C-4340-A545-5D8565F24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4C4996-ECCA-4D10-9BFD-7B08B852F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EC901F6-7156-4149-8A9C-702CC7BE88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B75CDE4-844F-4ADC-BC7D-785BDF281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8ACF-76F5-4163-BBCA-4A830815DA02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774EF3F-51B6-4709-BF7E-94F497F62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73AB228-E347-4A9E-9309-DEDD93921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85384-F5F3-4E90-BD9F-1820E79E30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4177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B8FB8A-3D6D-4B41-8084-33BBAD18A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89F90DA-F65A-4EEF-A3DB-5CFA7A6742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CE2BEDC-E5DD-42F3-9709-BEA3DCD120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9B02F76-6609-4F8B-BA57-592568119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8ACF-76F5-4163-BBCA-4A830815DA02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447EA10-BE32-4E3B-96E5-7B8B796D2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93C21D0-B9B1-4AE1-8B0E-4DE355723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85384-F5F3-4E90-BD9F-1820E79E30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91418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D50450-1AF9-4873-9339-3393A9A60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66D20A8-90DD-4384-9AAB-9FA55CC380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E918046-89D5-494F-97A7-F0806F56D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8ACF-76F5-4163-BBCA-4A830815DA02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B53C900-5669-44C5-AC60-614E9B808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D613376-0DA2-4EB0-BEA3-337D4328A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85384-F5F3-4E90-BD9F-1820E79E30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84869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CE59D1C-0114-4894-8BA7-71C0E882D9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F931FEE-0B2E-42BB-A11C-C9DD6135E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D00CBC-4248-4974-AFC2-4AB8F611A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8ACF-76F5-4163-BBCA-4A830815DA02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54631D1-15FF-4A74-8B42-1E8B09232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0F7FAB-1C66-4493-8A38-AC9267804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85384-F5F3-4E90-BD9F-1820E79E30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21507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. Innehål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C72E34-C42D-4E80-99DF-AFE2C21E0F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8627" y="481240"/>
            <a:ext cx="10730516" cy="72344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sv-SE"/>
              <a:t>Klicka här för att ändra rubrik, 40p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D1656D18-9EC3-4299-AB22-9DCE2592945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8437" y="1408280"/>
            <a:ext cx="7356985" cy="419066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/>
            </a:lvl1pPr>
          </a:lstStyle>
          <a:p>
            <a:pPr lvl="0"/>
            <a:r>
              <a:rPr lang="sv-SE"/>
              <a:t>Så här ska det se ut om texten ligger på en spalt. Obs! Gör inte textblocket bredare så att texten går över hela sidan. Då blir den för svårläst. </a:t>
            </a:r>
            <a:br>
              <a:rPr lang="sv-SE"/>
            </a:br>
            <a:r>
              <a:rPr lang="sv-SE"/>
              <a:t>Ändra inte utseende eller placering av rubrik och text.</a:t>
            </a:r>
            <a:br>
              <a:rPr lang="sv-SE"/>
            </a:br>
            <a:r>
              <a:rPr lang="sv-SE"/>
              <a:t>Texten ska vara 24p.</a:t>
            </a:r>
            <a:br>
              <a:rPr lang="sv-SE"/>
            </a:br>
            <a:r>
              <a:rPr lang="sv-SE"/>
              <a:t>Eventuellt kan du lägga till en liten bild till höger om texten.</a:t>
            </a:r>
          </a:p>
        </p:txBody>
      </p:sp>
    </p:spTree>
    <p:extLst>
      <p:ext uri="{BB962C8B-B14F-4D97-AF65-F5344CB8AC3E}">
        <p14:creationId xmlns:p14="http://schemas.microsoft.com/office/powerpoint/2010/main" val="21483902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8">
          <p15:clr>
            <a:srgbClr val="FBAE40"/>
          </p15:clr>
        </p15:guide>
        <p15:guide id="2" pos="46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41FBC0-CD25-43BC-BBDB-0848BD8040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044722C-8AF7-4BC1-9EBF-D9FC653B84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D4803FC-F2F4-418C-AA0C-EE2475FBE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E44E-BE26-4896-8B87-9C86D4A483E5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F6C4615-FA35-47CC-BAFF-09696DE9A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12B1979-C6E0-49F5-A444-24C4F014C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2123-7471-4058-A173-D9D01A4534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17319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963BBF-D16B-44DF-BF7F-C0C9A5ECF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6C703DB-5B12-4FC8-8873-3F578E628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72ED231-AAD0-4D1D-B3E3-087F6C337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E44E-BE26-4896-8B87-9C86D4A483E5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58CEED1-B95A-4027-A4EF-8AF1C38B9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F38861-753E-438A-BFDF-2098043D2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2123-7471-4058-A173-D9D01A4534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8301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212487-E3D5-46E7-89D9-DC5553B49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29C6EAB-3C49-4AE5-A7BC-C43494856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7D1C21-CE69-45A4-994D-03B74BA31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E44E-BE26-4896-8B87-9C86D4A483E5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AF70622-720B-4D9D-9C03-461DEA912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8473B49-D9F6-4699-B425-DF7B821E9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2123-7471-4058-A173-D9D01A4534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15311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0382D0-157C-4659-B2B4-7B00DA63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44ED6F-3E42-4CFF-9DCA-F477B2EEF4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1729F08-0466-4943-8867-7CEBB13EC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5A3BA43-CC05-4CF7-A76D-9F6F55886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E44E-BE26-4896-8B87-9C86D4A483E5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8AD9F21-000D-4BD4-A932-338C18AE0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6F574BF-017F-4456-B0F9-E856F7D95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2123-7471-4058-A173-D9D01A4534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04422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635496-A197-411D-98F6-FBFC05E79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4B0BE6-2772-4C5A-98F9-573D8AF2F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7A0B621-A693-4010-9E99-A75CDEE1C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3B41544-E212-4EF0-BC94-8347A0F218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654C9AE-C022-4752-A32C-37266261CD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35A20EE-EBF0-4555-826F-B35823A90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E44E-BE26-4896-8B87-9C86D4A483E5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57ADECD-A0F2-40D0-BD83-09D5D74CF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E3502E2-F4F9-41AA-AD24-3514C261B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2123-7471-4058-A173-D9D01A4534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0547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40DB82-0C40-4054-9648-C3F3D825F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BF20822-0C46-458C-83CA-39CDFC2BC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A0C46D7-514B-4683-BCD6-A21BCAA05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DFC3-2E7D-40F7-9F93-3E6E92699791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A4BE0CC-9355-48B0-9169-B814223AD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80EB16-8CB3-42AF-8489-97535AE27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D6D8-9D7A-4601-BA00-4FCFEB3B43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0356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F16595-AF8E-48FA-BE4F-3B65844FA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633919C-3DB8-4877-AC1C-D1B483BCB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E44E-BE26-4896-8B87-9C86D4A483E5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986B1A0-3CD6-4171-AA70-220E6B7D6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A55B042-4C3D-45C8-9866-397130FE7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2123-7471-4058-A173-D9D01A4534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13177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82E4728-2F0B-470E-8189-5EE39ABA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E44E-BE26-4896-8B87-9C86D4A483E5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8E0F243-0486-45AF-9FDE-BF92D8615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8E0009D-3E91-4C37-AC4E-7F8FD4718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2123-7471-4058-A173-D9D01A4534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69433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C5DF3C-A6AC-4B5D-85CE-F6CEF2FB1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173954-B6F9-41A8-B88B-D0D9D0927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9EC5E42-5DDB-4C6E-8B97-99FFBA253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719F6A4-9F54-45BA-A669-33077CC24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E44E-BE26-4896-8B87-9C86D4A483E5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49346D7-080D-4309-808F-6BFD19847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E0833D2-F011-4385-AEE8-F640EF81A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2123-7471-4058-A173-D9D01A4534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27032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B838C6-F742-43E2-8D46-0E87B5838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A2DDDBC-FB5B-4D6F-8B18-C533D7990F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F211891-EE63-481B-8C23-B5CEC5095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B5598FB-D5D3-4420-985B-4F903DA1A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E44E-BE26-4896-8B87-9C86D4A483E5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C66707E-7E6A-407B-8E43-E15CF07FE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7EAFE1E-FF5B-4E63-AEE6-087E697CB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2123-7471-4058-A173-D9D01A4534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76203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BCF102-1695-4AA4-B9D6-25F8483F5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80B3FDA-8B50-4E4E-9C6F-9B4DC64F45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2F0B752-0B80-4C46-ADE9-718FE81C1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E44E-BE26-4896-8B87-9C86D4A483E5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6D6CD57-97F2-4926-B5AB-CEB910BA3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3D73AC7-BC03-462C-85FC-44E1B2795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2123-7471-4058-A173-D9D01A4534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5417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7042F52-8193-4C0F-8877-58D8211211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38BA8BA-42DD-4352-9E49-1E180AB4A8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217A6C8-1120-4665-913F-6959E8F3B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E44E-BE26-4896-8B87-9C86D4A483E5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2D4DEFD-E060-481B-B174-A28F9C2D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0D44D75-C4AE-409D-B553-9A26F64D4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2123-7471-4058-A173-D9D01A4534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82834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. Innehåll_bild+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36685D6E-73FD-42C1-AE4F-113AF5CDB1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8627" y="481240"/>
            <a:ext cx="10730516" cy="72344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sv-SE"/>
              <a:t>Klicka här för att ändra rubrik, 40p</a:t>
            </a:r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4BF7BC9B-8FFA-4347-B699-C036320A1828}"/>
              </a:ext>
            </a:extLst>
          </p:cNvPr>
          <p:cNvSpPr>
            <a:spLocks noGrp="1" noChangeAspect="1"/>
          </p:cNvSpPr>
          <p:nvPr>
            <p:ph sz="half" idx="15" hasCustomPrompt="1"/>
          </p:nvPr>
        </p:nvSpPr>
        <p:spPr>
          <a:xfrm>
            <a:off x="753113" y="1408281"/>
            <a:ext cx="5159866" cy="42003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sv-SE"/>
              <a:t>Infoga bild, ikon, diagram eller tabell.</a:t>
            </a:r>
          </a:p>
        </p:txBody>
      </p:sp>
      <p:sp>
        <p:nvSpPr>
          <p:cNvPr id="5" name="Platshållare för innehåll 3">
            <a:extLst>
              <a:ext uri="{FF2B5EF4-FFF2-40B4-BE49-F238E27FC236}">
                <a16:creationId xmlns:a16="http://schemas.microsoft.com/office/drawing/2014/main" id="{DCC6FC53-8599-4379-8E0C-AEAD0FD8807A}"/>
              </a:ext>
            </a:extLst>
          </p:cNvPr>
          <p:cNvSpPr>
            <a:spLocks noGrp="1" noChangeAspect="1"/>
          </p:cNvSpPr>
          <p:nvPr>
            <p:ph sz="half" idx="14" hasCustomPrompt="1"/>
          </p:nvPr>
        </p:nvSpPr>
        <p:spPr>
          <a:xfrm>
            <a:off x="6250802" y="1408281"/>
            <a:ext cx="5159866" cy="42003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sv-SE"/>
              <a:t>Infoga bild, ikon, diagram eller tabell.</a:t>
            </a:r>
          </a:p>
        </p:txBody>
      </p:sp>
    </p:spTree>
    <p:extLst>
      <p:ext uri="{BB962C8B-B14F-4D97-AF65-F5344CB8AC3E}">
        <p14:creationId xmlns:p14="http://schemas.microsoft.com/office/powerpoint/2010/main" val="16541448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. Innehåll_rubrik+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>
            <a:extLst>
              <a:ext uri="{FF2B5EF4-FFF2-40B4-BE49-F238E27FC236}">
                <a16:creationId xmlns:a16="http://schemas.microsoft.com/office/drawing/2014/main" id="{9ACBEF20-0DF2-4D22-83DF-D42AA9C457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8000" y="481240"/>
            <a:ext cx="10621108" cy="72344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sv-SE"/>
              <a:t>Klicka här för att ändra rubrik, 40p</a:t>
            </a:r>
          </a:p>
        </p:txBody>
      </p:sp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210438D5-55EE-48E2-BC37-587C258191E0}"/>
              </a:ext>
            </a:extLst>
          </p:cNvPr>
          <p:cNvSpPr>
            <a:spLocks noGrp="1" noChangeAspect="1"/>
          </p:cNvSpPr>
          <p:nvPr>
            <p:ph sz="half" idx="15" hasCustomPrompt="1"/>
          </p:nvPr>
        </p:nvSpPr>
        <p:spPr>
          <a:xfrm>
            <a:off x="787791" y="1392702"/>
            <a:ext cx="10611012" cy="42113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sv-SE"/>
              <a:t>Infoga bild, diagram eller tabell.</a:t>
            </a:r>
          </a:p>
        </p:txBody>
      </p:sp>
    </p:spTree>
    <p:extLst>
      <p:ext uri="{BB962C8B-B14F-4D97-AF65-F5344CB8AC3E}">
        <p14:creationId xmlns:p14="http://schemas.microsoft.com/office/powerpoint/2010/main" val="2683968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41FBC0-CD25-43BC-BBDB-0848BD8040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044722C-8AF7-4BC1-9EBF-D9FC653B84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D4803FC-F2F4-418C-AA0C-EE2475FBE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E44E-BE26-4896-8B87-9C86D4A483E5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F6C4615-FA35-47CC-BAFF-09696DE9A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12B1979-C6E0-49F5-A444-24C4F014C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2123-7471-4058-A173-D9D01A4534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61886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963BBF-D16B-44DF-BF7F-C0C9A5ECF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6C703DB-5B12-4FC8-8873-3F578E628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72ED231-AAD0-4D1D-B3E3-087F6C337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E44E-BE26-4896-8B87-9C86D4A483E5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58CEED1-B95A-4027-A4EF-8AF1C38B9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F38861-753E-438A-BFDF-2098043D2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2123-7471-4058-A173-D9D01A4534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8039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69B8D0-0A9D-4EBD-9F0E-2571EF717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834A014-F11F-434E-B8FB-F7AD47A7C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4D04FA9-8D2F-4A9A-BE29-C6B4AA9A79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FF59BFE-AF53-41E7-9E79-6CEAE2D8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DFC3-2E7D-40F7-9F93-3E6E92699791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E166AB6-3553-4903-9F0F-22513FED0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3A4C3B3-1B4E-4923-936B-AF13AFF0E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D6D8-9D7A-4601-BA00-4FCFEB3B43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355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212487-E3D5-46E7-89D9-DC5553B49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29C6EAB-3C49-4AE5-A7BC-C43494856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7D1C21-CE69-45A4-994D-03B74BA31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E44E-BE26-4896-8B87-9C86D4A483E5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AF70622-720B-4D9D-9C03-461DEA912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8473B49-D9F6-4699-B425-DF7B821E9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2123-7471-4058-A173-D9D01A4534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6301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0382D0-157C-4659-B2B4-7B00DA63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44ED6F-3E42-4CFF-9DCA-F477B2EEF4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1729F08-0466-4943-8867-7CEBB13EC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5A3BA43-CC05-4CF7-A76D-9F6F55886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E44E-BE26-4896-8B87-9C86D4A483E5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8AD9F21-000D-4BD4-A932-338C18AE0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bildnummer 6">
            <a:extLst>
              <a:ext uri="{FF2B5EF4-FFF2-40B4-BE49-F238E27FC236}">
                <a16:creationId xmlns:a16="http://schemas.microsoft.com/office/drawing/2014/main" id="{E6CB0F00-CB95-4307-A6D3-77D5703DD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BAA2123-7471-4058-A173-D9D01A4534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96674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635496-A197-411D-98F6-FBFC05E79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C4B0BE6-2772-4C5A-98F9-573D8AF2F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7A0B621-A693-4010-9E99-A75CDEE1C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3B41544-E212-4EF0-BC94-8347A0F218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654C9AE-C022-4752-A32C-37266261CD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35A20EE-EBF0-4555-826F-B35823A90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E44E-BE26-4896-8B87-9C86D4A483E5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57ADECD-A0F2-40D0-BD83-09D5D74CF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E3502E2-F4F9-41AA-AD24-3514C261B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2123-7471-4058-A173-D9D01A4534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44189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F16595-AF8E-48FA-BE4F-3B65844FA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633919C-3DB8-4877-AC1C-D1B483BCB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E44E-BE26-4896-8B87-9C86D4A483E5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986B1A0-3CD6-4171-AA70-220E6B7D6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A55B042-4C3D-45C8-9866-397130FE7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2123-7471-4058-A173-D9D01A4534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55826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82E4728-2F0B-470E-8189-5EE39ABA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E44E-BE26-4896-8B87-9C86D4A483E5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8E0F243-0486-45AF-9FDE-BF92D8615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8E0009D-3E91-4C37-AC4E-7F8FD4718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2123-7471-4058-A173-D9D01A4534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10062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C5DF3C-A6AC-4B5D-85CE-F6CEF2FB1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173954-B6F9-41A8-B88B-D0D9D0927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9EC5E42-5DDB-4C6E-8B97-99FFBA253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719F6A4-9F54-45BA-A669-33077CC24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E44E-BE26-4896-8B87-9C86D4A483E5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49346D7-080D-4309-808F-6BFD19847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E0833D2-F011-4385-AEE8-F640EF81A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2123-7471-4058-A173-D9D01A4534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943032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B838C6-F742-43E2-8D46-0E87B5838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A2DDDBC-FB5B-4D6F-8B18-C533D7990F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F211891-EE63-481B-8C23-B5CEC5095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B5598FB-D5D3-4420-985B-4F903DA1A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E44E-BE26-4896-8B87-9C86D4A483E5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C66707E-7E6A-407B-8E43-E15CF07FE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7EAFE1E-FF5B-4E63-AEE6-087E697CB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2123-7471-4058-A173-D9D01A4534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431549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BCF102-1695-4AA4-B9D6-25F8483F5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80B3FDA-8B50-4E4E-9C6F-9B4DC64F45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2F0B752-0B80-4C46-ADE9-718FE81C1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E44E-BE26-4896-8B87-9C86D4A483E5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6D6CD57-97F2-4926-B5AB-CEB910BA3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3D73AC7-BC03-462C-85FC-44E1B2795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2123-7471-4058-A173-D9D01A4534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88308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7042F52-8193-4C0F-8877-58D8211211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38BA8BA-42DD-4352-9E49-1E180AB4A8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217A6C8-1120-4665-913F-6959E8F3B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8E44E-BE26-4896-8B87-9C86D4A483E5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2D4DEFD-E060-481B-B174-A28F9C2D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0D44D75-C4AE-409D-B553-9A26F64D4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2123-7471-4058-A173-D9D01A4534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7330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28824" y="1379941"/>
            <a:ext cx="6027313" cy="1938766"/>
          </a:xfrm>
        </p:spPr>
        <p:txBody>
          <a:bodyPr anchor="t">
            <a:normAutofit/>
          </a:bodyPr>
          <a:lstStyle>
            <a:lvl1pPr algn="l">
              <a:defRPr sz="48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228824" y="3614923"/>
            <a:ext cx="6027313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53" y="1562736"/>
            <a:ext cx="3695064" cy="3695064"/>
          </a:xfrm>
          <a:prstGeom prst="rect">
            <a:avLst/>
          </a:prstGeom>
        </p:spPr>
      </p:pic>
      <p:cxnSp>
        <p:nvCxnSpPr>
          <p:cNvPr id="8" name="Rak koppling 7"/>
          <p:cNvCxnSpPr/>
          <p:nvPr userDrawn="1"/>
        </p:nvCxnSpPr>
        <p:spPr>
          <a:xfrm>
            <a:off x="4803821" y="965918"/>
            <a:ext cx="0" cy="479094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85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5B4637-B39A-4DB6-BC2D-3DD268F14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009F2DD-6E72-408F-894E-4BE2B7AC7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39CCF3F-7CB7-4826-BCDD-4E3FA4244C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5337801-0590-4DFC-8E27-BF4ECE20C6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ADAEE81-E256-4F62-8B28-BB1AF98BC0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C9A2C5C-F9D7-4F30-8BF5-6FF47B0DA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DFC3-2E7D-40F7-9F93-3E6E92699791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B4CBD2D-BBE0-4E31-944D-A3B7FA5E4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CF37412-AA7F-48E7-8028-0F616E035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D6D8-9D7A-4601-BA00-4FCFEB3B43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083926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217902-B32F-49C2-A7B3-271DEF997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0453AD2-331C-4085-A661-754098F5B6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EA5FC0B-D4E3-467C-9611-9160A5CBA3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677504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71863" y="6426895"/>
            <a:ext cx="11483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tint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A9896216-3E38-4BA1-94F0-8EAAB9A80E01}" type="datetimeFigureOut">
              <a:rPr lang="sv-SE" smtClean="0"/>
              <a:pPr/>
              <a:t>2024-03-21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109072" y="6426894"/>
            <a:ext cx="5678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fld id="{9C0C57C0-E922-40A5-AE07-FEC75597E93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67927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. Innehål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C72E34-C42D-4E80-99DF-AFE2C21E0F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8627" y="481240"/>
            <a:ext cx="10730516" cy="72344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sv-SE"/>
              <a:t>Klicka här för att ändra rubrik, 40p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D1656D18-9EC3-4299-AB22-9DCE2592945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8437" y="1408280"/>
            <a:ext cx="7356985" cy="419066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/>
            </a:lvl1pPr>
          </a:lstStyle>
          <a:p>
            <a:pPr lvl="0"/>
            <a:r>
              <a:rPr lang="sv-SE"/>
              <a:t>Så här ska det se ut om texten ligger på en spalt. Obs! Gör inte textblocket bredare så att texten går över hela sidan. Då blir den för svårläst. </a:t>
            </a:r>
            <a:br>
              <a:rPr lang="sv-SE"/>
            </a:br>
            <a:r>
              <a:rPr lang="sv-SE"/>
              <a:t>Ändra inte utseende eller placering av rubrik och text.</a:t>
            </a:r>
            <a:br>
              <a:rPr lang="sv-SE"/>
            </a:br>
            <a:r>
              <a:rPr lang="sv-SE"/>
              <a:t>Texten ska vara 24p.</a:t>
            </a:r>
            <a:br>
              <a:rPr lang="sv-SE"/>
            </a:br>
            <a:r>
              <a:rPr lang="sv-SE"/>
              <a:t>Eventuellt kan du lägga till en liten bild till höger om texten.</a:t>
            </a:r>
          </a:p>
        </p:txBody>
      </p:sp>
    </p:spTree>
    <p:extLst>
      <p:ext uri="{BB962C8B-B14F-4D97-AF65-F5344CB8AC3E}">
        <p14:creationId xmlns:p14="http://schemas.microsoft.com/office/powerpoint/2010/main" val="13915029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8">
          <p15:clr>
            <a:srgbClr val="FBAE40"/>
          </p15:clr>
        </p15:guide>
        <p15:guide id="2" pos="461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Innehåll_finansiär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C72E34-C42D-4E80-99DF-AFE2C21E0F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8627" y="481240"/>
            <a:ext cx="10730516" cy="72344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sv-SE"/>
              <a:t>Finansiärer/samarbetspartner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D1656D18-9EC3-4299-AB22-9DCE2592945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8437" y="1408280"/>
            <a:ext cx="7356985" cy="419066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/>
            </a:lvl1pPr>
          </a:lstStyle>
          <a:p>
            <a:pPr lvl="0"/>
            <a:r>
              <a:rPr lang="sv-SE"/>
              <a:t>Den här mallen kan du lägga på sidan 2 i din presentation för att lyfta fram finansiärer eller samarbetspartners. </a:t>
            </a:r>
            <a:br>
              <a:rPr lang="sv-SE"/>
            </a:br>
            <a:r>
              <a:rPr lang="sv-SE"/>
              <a:t>Antingen listar du namnen eller så kan du lägga in logotyperna.</a:t>
            </a:r>
          </a:p>
        </p:txBody>
      </p:sp>
    </p:spTree>
    <p:extLst>
      <p:ext uri="{BB962C8B-B14F-4D97-AF65-F5344CB8AC3E}">
        <p14:creationId xmlns:p14="http://schemas.microsoft.com/office/powerpoint/2010/main" val="2584510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8">
          <p15:clr>
            <a:srgbClr val="FBAE40"/>
          </p15:clr>
        </p15:guide>
        <p15:guide id="2" pos="461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Innehål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C72E34-C42D-4E80-99DF-AFE2C21E0F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8627" y="481240"/>
            <a:ext cx="10730516" cy="72344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sv-SE"/>
              <a:t>Klicka här för att ändra rubrik, 40p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D1656D18-9EC3-4299-AB22-9DCE2592945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8437" y="1408280"/>
            <a:ext cx="7356985" cy="419066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/>
            </a:lvl1pPr>
          </a:lstStyle>
          <a:p>
            <a:pPr lvl="0"/>
            <a:r>
              <a:rPr lang="sv-SE"/>
              <a:t>Så här ska det se ut om texten ligger på en spalt. Obs! Gör inte textblocket bredare så att texten går över hela sidan. Då blir den för svårläst. </a:t>
            </a:r>
            <a:br>
              <a:rPr lang="sv-SE"/>
            </a:br>
            <a:r>
              <a:rPr lang="sv-SE"/>
              <a:t>Ändra inte utseende eller placering av rubrik och text.</a:t>
            </a:r>
            <a:br>
              <a:rPr lang="sv-SE"/>
            </a:br>
            <a:r>
              <a:rPr lang="sv-SE"/>
              <a:t>Texten ska vara 24p.</a:t>
            </a:r>
            <a:br>
              <a:rPr lang="sv-SE"/>
            </a:br>
            <a:r>
              <a:rPr lang="sv-SE"/>
              <a:t>Eventuellt kan du lägga till en liten bild till höger om texten.</a:t>
            </a:r>
          </a:p>
        </p:txBody>
      </p:sp>
    </p:spTree>
    <p:extLst>
      <p:ext uri="{BB962C8B-B14F-4D97-AF65-F5344CB8AC3E}">
        <p14:creationId xmlns:p14="http://schemas.microsoft.com/office/powerpoint/2010/main" val="35993134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8">
          <p15:clr>
            <a:srgbClr val="FBAE40"/>
          </p15:clr>
        </p15:guide>
        <p15:guide id="2" pos="461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Innehåll_text+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 5">
            <a:extLst>
              <a:ext uri="{FF2B5EF4-FFF2-40B4-BE49-F238E27FC236}">
                <a16:creationId xmlns:a16="http://schemas.microsoft.com/office/drawing/2014/main" id="{8F805CF2-DB2A-498B-B4B1-48B954161D1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95181" y="1408280"/>
            <a:ext cx="5040000" cy="4190662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400"/>
            </a:lvl1pPr>
          </a:lstStyle>
          <a:p>
            <a:pPr lvl="0"/>
            <a:r>
              <a:rPr lang="sv-SE"/>
              <a:t>Listor ska ha punkter eller streck, aldrig andra tecken. </a:t>
            </a:r>
          </a:p>
          <a:p>
            <a:pPr lvl="0"/>
            <a:r>
              <a:rPr lang="sv-SE"/>
              <a:t>Punkt 2</a:t>
            </a:r>
          </a:p>
          <a:p>
            <a:pPr lvl="0"/>
            <a:r>
              <a:rPr lang="sv-SE"/>
              <a:t>Punkt 3</a:t>
            </a:r>
            <a:br>
              <a:rPr lang="sv-SE"/>
            </a:br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FD5F1693-C311-4B0B-960A-EAD989F31F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8627" y="481240"/>
            <a:ext cx="10730516" cy="72344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sv-SE"/>
              <a:t>Klicka här för att ändra rubrik, 40p</a:t>
            </a:r>
          </a:p>
        </p:txBody>
      </p:sp>
      <p:sp>
        <p:nvSpPr>
          <p:cNvPr id="9" name="Platshållare för text 5">
            <a:extLst>
              <a:ext uri="{FF2B5EF4-FFF2-40B4-BE49-F238E27FC236}">
                <a16:creationId xmlns:a16="http://schemas.microsoft.com/office/drawing/2014/main" id="{1BB4876A-E1BE-4F52-8AF2-BB77DD61DD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8438" y="1408280"/>
            <a:ext cx="5040000" cy="4190662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400"/>
            </a:lvl1pPr>
          </a:lstStyle>
          <a:p>
            <a:pPr lvl="0"/>
            <a:r>
              <a:rPr lang="sv-SE"/>
              <a:t>Listor ska ha punkter eller streck, aldrig andra tecken. </a:t>
            </a:r>
          </a:p>
          <a:p>
            <a:pPr lvl="0"/>
            <a:r>
              <a:rPr lang="sv-SE"/>
              <a:t>Punkt 2</a:t>
            </a:r>
          </a:p>
          <a:p>
            <a:pPr lvl="0"/>
            <a:r>
              <a:rPr lang="sv-SE"/>
              <a:t>Punkt 3</a:t>
            </a:r>
          </a:p>
        </p:txBody>
      </p:sp>
    </p:spTree>
    <p:extLst>
      <p:ext uri="{BB962C8B-B14F-4D97-AF65-F5344CB8AC3E}">
        <p14:creationId xmlns:p14="http://schemas.microsoft.com/office/powerpoint/2010/main" val="39198280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Innehåll_text+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innehåll 3">
            <a:extLst>
              <a:ext uri="{FF2B5EF4-FFF2-40B4-BE49-F238E27FC236}">
                <a16:creationId xmlns:a16="http://schemas.microsoft.com/office/drawing/2014/main" id="{863F7A15-03B2-4931-8982-FE4393FFEAC0}"/>
              </a:ext>
            </a:extLst>
          </p:cNvPr>
          <p:cNvSpPr>
            <a:spLocks noGrp="1" noChangeAspect="1"/>
          </p:cNvSpPr>
          <p:nvPr>
            <p:ph sz="half" idx="14" hasCustomPrompt="1"/>
          </p:nvPr>
        </p:nvSpPr>
        <p:spPr>
          <a:xfrm>
            <a:off x="6250801" y="1408283"/>
            <a:ext cx="5147995" cy="41906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sv-SE"/>
              <a:t>Infoga bild, ikon, diagram eller tabell.</a:t>
            </a:r>
          </a:p>
        </p:txBody>
      </p:sp>
      <p:sp>
        <p:nvSpPr>
          <p:cNvPr id="22" name="Rubrik 1">
            <a:extLst>
              <a:ext uri="{FF2B5EF4-FFF2-40B4-BE49-F238E27FC236}">
                <a16:creationId xmlns:a16="http://schemas.microsoft.com/office/drawing/2014/main" id="{9522D363-D6AA-4F6C-B5D3-035F144285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8627" y="481240"/>
            <a:ext cx="10730516" cy="72344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sv-SE"/>
              <a:t>Klicka här för att ändra rubrik, 40p</a:t>
            </a:r>
          </a:p>
        </p:txBody>
      </p:sp>
      <p:sp>
        <p:nvSpPr>
          <p:cNvPr id="23" name="Platshållare för text 5">
            <a:extLst>
              <a:ext uri="{FF2B5EF4-FFF2-40B4-BE49-F238E27FC236}">
                <a16:creationId xmlns:a16="http://schemas.microsoft.com/office/drawing/2014/main" id="{C08A2DC0-BF60-4844-93AA-0E7280DBFF1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8438" y="1408280"/>
            <a:ext cx="5040000" cy="419066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</a:lstStyle>
          <a:p>
            <a:pPr lvl="0"/>
            <a:r>
              <a:rPr lang="sv-SE"/>
              <a:t>Använd två spalter när du har en bild, ikon, diagram eller tabell.</a:t>
            </a:r>
            <a:br>
              <a:rPr lang="sv-SE"/>
            </a:br>
            <a:r>
              <a:rPr lang="sv-SE"/>
              <a:t>Ändra inte utseende eller placering av rubrik och text.</a:t>
            </a:r>
            <a:br>
              <a:rPr lang="sv-SE"/>
            </a:br>
            <a:r>
              <a:rPr lang="sv-SE"/>
              <a:t>Texten ska vara 24p.</a:t>
            </a:r>
          </a:p>
        </p:txBody>
      </p:sp>
    </p:spTree>
    <p:extLst>
      <p:ext uri="{BB962C8B-B14F-4D97-AF65-F5344CB8AC3E}">
        <p14:creationId xmlns:p14="http://schemas.microsoft.com/office/powerpoint/2010/main" val="96659060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Innehåll_bild+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36685D6E-73FD-42C1-AE4F-113AF5CDB1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8627" y="481240"/>
            <a:ext cx="10730516" cy="72344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sv-SE"/>
              <a:t>Klicka här för att ändra rubrik, 40p</a:t>
            </a:r>
          </a:p>
        </p:txBody>
      </p:sp>
      <p:sp>
        <p:nvSpPr>
          <p:cNvPr id="5" name="Platshållare för innehåll 3">
            <a:extLst>
              <a:ext uri="{FF2B5EF4-FFF2-40B4-BE49-F238E27FC236}">
                <a16:creationId xmlns:a16="http://schemas.microsoft.com/office/drawing/2014/main" id="{DCC6FC53-8599-4379-8E0C-AEAD0FD8807A}"/>
              </a:ext>
            </a:extLst>
          </p:cNvPr>
          <p:cNvSpPr>
            <a:spLocks noGrp="1" noChangeAspect="1"/>
          </p:cNvSpPr>
          <p:nvPr>
            <p:ph sz="half" idx="14" hasCustomPrompt="1"/>
          </p:nvPr>
        </p:nvSpPr>
        <p:spPr>
          <a:xfrm>
            <a:off x="6250802" y="1408281"/>
            <a:ext cx="5159866" cy="42003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sv-SE"/>
              <a:t>Infoga bild, ikon, diagram eller tabell.</a:t>
            </a:r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4BF7BC9B-8FFA-4347-B699-C036320A1828}"/>
              </a:ext>
            </a:extLst>
          </p:cNvPr>
          <p:cNvSpPr>
            <a:spLocks noGrp="1" noChangeAspect="1"/>
          </p:cNvSpPr>
          <p:nvPr>
            <p:ph sz="half" idx="15" hasCustomPrompt="1"/>
          </p:nvPr>
        </p:nvSpPr>
        <p:spPr>
          <a:xfrm>
            <a:off x="753113" y="1408281"/>
            <a:ext cx="5159866" cy="42003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sv-SE"/>
              <a:t>Infoga bild, ikon, diagram eller tabell.</a:t>
            </a:r>
          </a:p>
        </p:txBody>
      </p:sp>
    </p:spTree>
    <p:extLst>
      <p:ext uri="{BB962C8B-B14F-4D97-AF65-F5344CB8AC3E}">
        <p14:creationId xmlns:p14="http://schemas.microsoft.com/office/powerpoint/2010/main" val="150931600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Innehåll_rubrik+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1">
            <a:extLst>
              <a:ext uri="{FF2B5EF4-FFF2-40B4-BE49-F238E27FC236}">
                <a16:creationId xmlns:a16="http://schemas.microsoft.com/office/drawing/2014/main" id="{9ACBEF20-0DF2-4D22-83DF-D42AA9C457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3723" y="481240"/>
            <a:ext cx="10621108" cy="72344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sv-SE"/>
              <a:t>Klicka här för att ändra rubrik, 40p</a:t>
            </a:r>
          </a:p>
        </p:txBody>
      </p:sp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210438D5-55EE-48E2-BC37-587C258191E0}"/>
              </a:ext>
            </a:extLst>
          </p:cNvPr>
          <p:cNvSpPr>
            <a:spLocks noGrp="1" noChangeAspect="1"/>
          </p:cNvSpPr>
          <p:nvPr>
            <p:ph sz="half" idx="15" hasCustomPrompt="1"/>
          </p:nvPr>
        </p:nvSpPr>
        <p:spPr>
          <a:xfrm>
            <a:off x="787791" y="1392702"/>
            <a:ext cx="10611012" cy="42113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sv-SE"/>
              <a:t>Infoga bild, diagram eller tabell.</a:t>
            </a:r>
          </a:p>
        </p:txBody>
      </p:sp>
    </p:spTree>
    <p:extLst>
      <p:ext uri="{BB962C8B-B14F-4D97-AF65-F5344CB8AC3E}">
        <p14:creationId xmlns:p14="http://schemas.microsoft.com/office/powerpoint/2010/main" val="8756826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 Innehåll_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3">
            <a:extLst>
              <a:ext uri="{FF2B5EF4-FFF2-40B4-BE49-F238E27FC236}">
                <a16:creationId xmlns:a16="http://schemas.microsoft.com/office/drawing/2014/main" id="{7486B90D-0041-4CCA-87FB-962962BA96EF}"/>
              </a:ext>
            </a:extLst>
          </p:cNvPr>
          <p:cNvSpPr>
            <a:spLocks noGrp="1" noChangeAspect="1"/>
          </p:cNvSpPr>
          <p:nvPr>
            <p:ph sz="half" idx="15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sv-SE"/>
              <a:t>Infoga utfallande bild</a:t>
            </a:r>
          </a:p>
        </p:txBody>
      </p:sp>
    </p:spTree>
    <p:extLst>
      <p:ext uri="{BB962C8B-B14F-4D97-AF65-F5344CB8AC3E}">
        <p14:creationId xmlns:p14="http://schemas.microsoft.com/office/powerpoint/2010/main" val="4283927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F306BC-A3B6-4F14-BE41-02147282F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B24272D-EDE6-473E-BB18-55D561D69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DFC3-2E7D-40F7-9F93-3E6E92699791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2DE98FF-71C1-480F-86F3-D12ADC117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5BC6AA2-BF8F-4D83-86B2-FB192E023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D6D8-9D7A-4601-BA00-4FCFEB3B43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464654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Innehåll_text+kar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A8490630-40A3-4AA0-A7D4-C16AED74B3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5586" y="481240"/>
            <a:ext cx="7925448" cy="72344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sv-SE"/>
              <a:t>Klicka här för att ändra rubrik, 40p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DCC0DA6B-8107-421B-A5FB-9BE4BE57F04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3722" y="1408280"/>
            <a:ext cx="7358400" cy="419066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/>
            </a:lvl1pPr>
          </a:lstStyle>
          <a:p>
            <a:pPr lvl="0"/>
            <a:r>
              <a:rPr lang="sv-SE"/>
              <a:t>Här kan du lägga en text som hör till kartan. </a:t>
            </a:r>
            <a:br>
              <a:rPr lang="sv-SE"/>
            </a:br>
            <a:r>
              <a:rPr lang="sv-SE"/>
              <a:t>I powerpoint-mallen för statistik finns fler exempel på tillämpning av kartan.</a:t>
            </a:r>
            <a:br>
              <a:rPr lang="sv-SE"/>
            </a:br>
            <a:r>
              <a:rPr lang="sv-SE"/>
              <a:t>Ändra inte utseende eller placering av rubrik och text.</a:t>
            </a:r>
            <a:br>
              <a:rPr lang="sv-SE"/>
            </a:br>
            <a:r>
              <a:rPr lang="sv-SE"/>
              <a:t>Texten ska vara 24p.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0602836B-AB79-4B8B-A413-39EAEC18F0E4}"/>
              </a:ext>
            </a:extLst>
          </p:cNvPr>
          <p:cNvSpPr txBox="1"/>
          <p:nvPr userDrawn="1"/>
        </p:nvSpPr>
        <p:spPr>
          <a:xfrm>
            <a:off x="9194855" y="4679159"/>
            <a:ext cx="11239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  <a:tabLst>
                <a:tab pos="180000" algn="l"/>
                <a:tab pos="216000" algn="l"/>
              </a:tabLst>
            </a:pPr>
            <a:r>
              <a:rPr lang="sv-SE" sz="1000">
                <a:latin typeface="Franklin Gothic Book" panose="020B0503020102020204" pitchFamily="34" charset="0"/>
              </a:rPr>
              <a:t>1	Ale</a:t>
            </a:r>
          </a:p>
          <a:p>
            <a:pPr marL="0" indent="0">
              <a:buNone/>
              <a:tabLst>
                <a:tab pos="180000" algn="l"/>
                <a:tab pos="216000" algn="l"/>
              </a:tabLst>
            </a:pPr>
            <a:r>
              <a:rPr lang="sv-SE" sz="1000">
                <a:latin typeface="Franklin Gothic Book" panose="020B0503020102020204" pitchFamily="34" charset="0"/>
              </a:rPr>
              <a:t>2	Alingsås</a:t>
            </a:r>
          </a:p>
          <a:p>
            <a:pPr marL="0" indent="0">
              <a:buNone/>
              <a:tabLst>
                <a:tab pos="180000" algn="l"/>
                <a:tab pos="216000" algn="l"/>
              </a:tabLst>
            </a:pPr>
            <a:r>
              <a:rPr lang="sv-SE" sz="1000">
                <a:latin typeface="Franklin Gothic Book" panose="020B0503020102020204" pitchFamily="34" charset="0"/>
              </a:rPr>
              <a:t>3	Göteborg</a:t>
            </a:r>
          </a:p>
          <a:p>
            <a:pPr marL="0" indent="0">
              <a:buNone/>
              <a:tabLst>
                <a:tab pos="180000" algn="l"/>
                <a:tab pos="216000" algn="l"/>
              </a:tabLst>
            </a:pPr>
            <a:r>
              <a:rPr lang="sv-SE" sz="1000">
                <a:latin typeface="Franklin Gothic Book" panose="020B0503020102020204" pitchFamily="34" charset="0"/>
              </a:rPr>
              <a:t>4	Härryda</a:t>
            </a:r>
          </a:p>
          <a:p>
            <a:pPr marL="0" indent="0">
              <a:buNone/>
              <a:tabLst>
                <a:tab pos="180000" algn="l"/>
                <a:tab pos="216000" algn="l"/>
              </a:tabLst>
            </a:pPr>
            <a:r>
              <a:rPr lang="sv-SE" sz="1000">
                <a:latin typeface="Franklin Gothic Book" panose="020B0503020102020204" pitchFamily="34" charset="0"/>
              </a:rPr>
              <a:t>5	Kungsbacka</a:t>
            </a:r>
          </a:p>
          <a:p>
            <a:pPr marL="0" indent="0">
              <a:buNone/>
              <a:tabLst>
                <a:tab pos="180000" algn="l"/>
                <a:tab pos="216000" algn="l"/>
              </a:tabLst>
            </a:pPr>
            <a:r>
              <a:rPr lang="sv-SE" sz="1000">
                <a:latin typeface="Franklin Gothic Book" panose="020B0503020102020204" pitchFamily="34" charset="0"/>
              </a:rPr>
              <a:t>6	Kungälv</a:t>
            </a:r>
          </a:p>
          <a:p>
            <a:pPr marL="0" indent="0">
              <a:buNone/>
              <a:tabLst>
                <a:tab pos="180000" algn="l"/>
                <a:tab pos="216000" algn="l"/>
              </a:tabLst>
            </a:pPr>
            <a:r>
              <a:rPr lang="sv-SE" sz="1000">
                <a:latin typeface="Franklin Gothic Book" panose="020B0503020102020204" pitchFamily="34" charset="0"/>
              </a:rPr>
              <a:t>7	Lerum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0B57EE7E-9E44-474D-A7CF-6168EC243D1E}"/>
              </a:ext>
            </a:extLst>
          </p:cNvPr>
          <p:cNvSpPr txBox="1"/>
          <p:nvPr userDrawn="1"/>
        </p:nvSpPr>
        <p:spPr>
          <a:xfrm>
            <a:off x="10252843" y="4679159"/>
            <a:ext cx="14239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  <a:tabLst>
                <a:tab pos="216000" algn="l"/>
              </a:tabLst>
            </a:pPr>
            <a:r>
              <a:rPr lang="sv-SE" sz="1000">
                <a:latin typeface="Franklin Gothic Book" panose="020B0503020102020204" pitchFamily="34" charset="0"/>
              </a:rPr>
              <a:t>8	Lilla Edet</a:t>
            </a:r>
          </a:p>
          <a:p>
            <a:pPr marL="0" indent="0">
              <a:buNone/>
              <a:tabLst>
                <a:tab pos="216000" algn="l"/>
              </a:tabLst>
            </a:pPr>
            <a:r>
              <a:rPr lang="sv-SE" sz="1000">
                <a:latin typeface="Franklin Gothic Book" panose="020B0503020102020204" pitchFamily="34" charset="0"/>
              </a:rPr>
              <a:t>9	Mölndal</a:t>
            </a:r>
          </a:p>
          <a:p>
            <a:pPr marL="0" indent="0">
              <a:buNone/>
              <a:tabLst>
                <a:tab pos="216000" algn="l"/>
              </a:tabLst>
            </a:pPr>
            <a:r>
              <a:rPr lang="sv-SE" sz="1000">
                <a:latin typeface="Franklin Gothic Book" panose="020B0503020102020204" pitchFamily="34" charset="0"/>
              </a:rPr>
              <a:t>10	Partille</a:t>
            </a:r>
          </a:p>
          <a:p>
            <a:pPr marL="0" indent="0">
              <a:buNone/>
              <a:tabLst>
                <a:tab pos="216000" algn="l"/>
              </a:tabLst>
            </a:pPr>
            <a:r>
              <a:rPr lang="sv-SE" sz="1000">
                <a:latin typeface="Franklin Gothic Book" panose="020B0503020102020204" pitchFamily="34" charset="0"/>
              </a:rPr>
              <a:t>11	Stenungsund</a:t>
            </a:r>
          </a:p>
          <a:p>
            <a:pPr marL="0" indent="0">
              <a:buNone/>
              <a:tabLst>
                <a:tab pos="216000" algn="l"/>
              </a:tabLst>
            </a:pPr>
            <a:r>
              <a:rPr lang="sv-SE" sz="1000">
                <a:latin typeface="Franklin Gothic Book" panose="020B0503020102020204" pitchFamily="34" charset="0"/>
              </a:rPr>
              <a:t>12	Tjörn</a:t>
            </a:r>
          </a:p>
          <a:p>
            <a:pPr marL="0" indent="0">
              <a:buNone/>
              <a:tabLst>
                <a:tab pos="216000" algn="l"/>
              </a:tabLst>
            </a:pPr>
            <a:r>
              <a:rPr lang="sv-SE" sz="1000">
                <a:latin typeface="Franklin Gothic Book" panose="020B0503020102020204" pitchFamily="34" charset="0"/>
              </a:rPr>
              <a:t>13	Öckerö</a:t>
            </a:r>
          </a:p>
        </p:txBody>
      </p:sp>
      <p:cxnSp>
        <p:nvCxnSpPr>
          <p:cNvPr id="12" name="Rak koppling 11">
            <a:extLst>
              <a:ext uri="{FF2B5EF4-FFF2-40B4-BE49-F238E27FC236}">
                <a16:creationId xmlns:a16="http://schemas.microsoft.com/office/drawing/2014/main" id="{5FCD9C84-673F-4FAA-AAE7-41836397CDB3}"/>
              </a:ext>
            </a:extLst>
          </p:cNvPr>
          <p:cNvCxnSpPr>
            <a:cxnSpLocks/>
          </p:cNvCxnSpPr>
          <p:nvPr userDrawn="1"/>
        </p:nvCxnSpPr>
        <p:spPr>
          <a:xfrm>
            <a:off x="9272838" y="4617426"/>
            <a:ext cx="20493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5">
            <a:extLst>
              <a:ext uri="{FF2B5EF4-FFF2-40B4-BE49-F238E27FC236}">
                <a16:creationId xmlns:a16="http://schemas.microsoft.com/office/drawing/2014/main" id="{DDB6EBC6-1A0D-42EB-A5E1-6F7A6A3CFCB0}"/>
              </a:ext>
            </a:extLst>
          </p:cNvPr>
          <p:cNvSpPr>
            <a:spLocks/>
          </p:cNvSpPr>
          <p:nvPr/>
        </p:nvSpPr>
        <p:spPr bwMode="auto">
          <a:xfrm>
            <a:off x="9662581" y="3370399"/>
            <a:ext cx="1146758" cy="1109095"/>
          </a:xfrm>
          <a:custGeom>
            <a:avLst/>
            <a:gdLst>
              <a:gd name="T0" fmla="*/ 519 w 570"/>
              <a:gd name="T1" fmla="*/ 296 h 552"/>
              <a:gd name="T2" fmla="*/ 496 w 570"/>
              <a:gd name="T3" fmla="*/ 259 h 552"/>
              <a:gd name="T4" fmla="*/ 505 w 570"/>
              <a:gd name="T5" fmla="*/ 203 h 552"/>
              <a:gd name="T6" fmla="*/ 497 w 570"/>
              <a:gd name="T7" fmla="*/ 129 h 552"/>
              <a:gd name="T8" fmla="*/ 515 w 570"/>
              <a:gd name="T9" fmla="*/ 67 h 552"/>
              <a:gd name="T10" fmla="*/ 478 w 570"/>
              <a:gd name="T11" fmla="*/ 14 h 552"/>
              <a:gd name="T12" fmla="*/ 449 w 570"/>
              <a:gd name="T13" fmla="*/ 9 h 552"/>
              <a:gd name="T14" fmla="*/ 386 w 570"/>
              <a:gd name="T15" fmla="*/ 37 h 552"/>
              <a:gd name="T16" fmla="*/ 283 w 570"/>
              <a:gd name="T17" fmla="*/ 61 h 552"/>
              <a:gd name="T18" fmla="*/ 182 w 570"/>
              <a:gd name="T19" fmla="*/ 61 h 552"/>
              <a:gd name="T20" fmla="*/ 137 w 570"/>
              <a:gd name="T21" fmla="*/ 43 h 552"/>
              <a:gd name="T22" fmla="*/ 66 w 570"/>
              <a:gd name="T23" fmla="*/ 31 h 552"/>
              <a:gd name="T24" fmla="*/ 60 w 570"/>
              <a:gd name="T25" fmla="*/ 107 h 552"/>
              <a:gd name="T26" fmla="*/ 75 w 570"/>
              <a:gd name="T27" fmla="*/ 206 h 552"/>
              <a:gd name="T28" fmla="*/ 36 w 570"/>
              <a:gd name="T29" fmla="*/ 240 h 552"/>
              <a:gd name="T30" fmla="*/ 23 w 570"/>
              <a:gd name="T31" fmla="*/ 370 h 552"/>
              <a:gd name="T32" fmla="*/ 68 w 570"/>
              <a:gd name="T33" fmla="*/ 390 h 552"/>
              <a:gd name="T34" fmla="*/ 61 w 570"/>
              <a:gd name="T35" fmla="*/ 432 h 552"/>
              <a:gd name="T36" fmla="*/ 70 w 570"/>
              <a:gd name="T37" fmla="*/ 458 h 552"/>
              <a:gd name="T38" fmla="*/ 162 w 570"/>
              <a:gd name="T39" fmla="*/ 354 h 552"/>
              <a:gd name="T40" fmla="*/ 236 w 570"/>
              <a:gd name="T41" fmla="*/ 320 h 552"/>
              <a:gd name="T42" fmla="*/ 212 w 570"/>
              <a:gd name="T43" fmla="*/ 385 h 552"/>
              <a:gd name="T44" fmla="*/ 241 w 570"/>
              <a:gd name="T45" fmla="*/ 394 h 552"/>
              <a:gd name="T46" fmla="*/ 263 w 570"/>
              <a:gd name="T47" fmla="*/ 421 h 552"/>
              <a:gd name="T48" fmla="*/ 233 w 570"/>
              <a:gd name="T49" fmla="*/ 446 h 552"/>
              <a:gd name="T50" fmla="*/ 199 w 570"/>
              <a:gd name="T51" fmla="*/ 470 h 552"/>
              <a:gd name="T52" fmla="*/ 278 w 570"/>
              <a:gd name="T53" fmla="*/ 550 h 552"/>
              <a:gd name="T54" fmla="*/ 350 w 570"/>
              <a:gd name="T55" fmla="*/ 525 h 552"/>
              <a:gd name="T56" fmla="*/ 388 w 570"/>
              <a:gd name="T57" fmla="*/ 527 h 552"/>
              <a:gd name="T58" fmla="*/ 465 w 570"/>
              <a:gd name="T59" fmla="*/ 526 h 552"/>
              <a:gd name="T60" fmla="*/ 520 w 570"/>
              <a:gd name="T61" fmla="*/ 502 h 552"/>
              <a:gd name="T62" fmla="*/ 550 w 570"/>
              <a:gd name="T63" fmla="*/ 467 h 552"/>
              <a:gd name="T64" fmla="*/ 569 w 570"/>
              <a:gd name="T65" fmla="*/ 378 h 552"/>
              <a:gd name="T66" fmla="*/ 519 w 570"/>
              <a:gd name="T67" fmla="*/ 296 h 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70" h="552">
                <a:moveTo>
                  <a:pt x="519" y="296"/>
                </a:moveTo>
                <a:cubicBezTo>
                  <a:pt x="500" y="282"/>
                  <a:pt x="496" y="269"/>
                  <a:pt x="496" y="259"/>
                </a:cubicBezTo>
                <a:cubicBezTo>
                  <a:pt x="495" y="250"/>
                  <a:pt x="504" y="219"/>
                  <a:pt x="505" y="203"/>
                </a:cubicBezTo>
                <a:cubicBezTo>
                  <a:pt x="506" y="187"/>
                  <a:pt x="498" y="149"/>
                  <a:pt x="497" y="129"/>
                </a:cubicBezTo>
                <a:cubicBezTo>
                  <a:pt x="496" y="109"/>
                  <a:pt x="512" y="86"/>
                  <a:pt x="515" y="67"/>
                </a:cubicBezTo>
                <a:cubicBezTo>
                  <a:pt x="517" y="49"/>
                  <a:pt x="487" y="28"/>
                  <a:pt x="478" y="14"/>
                </a:cubicBezTo>
                <a:cubicBezTo>
                  <a:pt x="468" y="0"/>
                  <a:pt x="458" y="4"/>
                  <a:pt x="449" y="9"/>
                </a:cubicBezTo>
                <a:cubicBezTo>
                  <a:pt x="440" y="14"/>
                  <a:pt x="410" y="27"/>
                  <a:pt x="386" y="37"/>
                </a:cubicBezTo>
                <a:cubicBezTo>
                  <a:pt x="362" y="47"/>
                  <a:pt x="310" y="57"/>
                  <a:pt x="283" y="61"/>
                </a:cubicBezTo>
                <a:cubicBezTo>
                  <a:pt x="257" y="66"/>
                  <a:pt x="212" y="66"/>
                  <a:pt x="182" y="61"/>
                </a:cubicBezTo>
                <a:cubicBezTo>
                  <a:pt x="152" y="57"/>
                  <a:pt x="152" y="52"/>
                  <a:pt x="137" y="43"/>
                </a:cubicBezTo>
                <a:cubicBezTo>
                  <a:pt x="109" y="25"/>
                  <a:pt x="79" y="24"/>
                  <a:pt x="66" y="31"/>
                </a:cubicBezTo>
                <a:cubicBezTo>
                  <a:pt x="55" y="38"/>
                  <a:pt x="41" y="71"/>
                  <a:pt x="60" y="107"/>
                </a:cubicBezTo>
                <a:cubicBezTo>
                  <a:pt x="65" y="115"/>
                  <a:pt x="92" y="177"/>
                  <a:pt x="75" y="206"/>
                </a:cubicBezTo>
                <a:cubicBezTo>
                  <a:pt x="70" y="213"/>
                  <a:pt x="53" y="229"/>
                  <a:pt x="36" y="240"/>
                </a:cubicBezTo>
                <a:cubicBezTo>
                  <a:pt x="0" y="265"/>
                  <a:pt x="3" y="340"/>
                  <a:pt x="23" y="370"/>
                </a:cubicBezTo>
                <a:cubicBezTo>
                  <a:pt x="41" y="400"/>
                  <a:pt x="61" y="382"/>
                  <a:pt x="68" y="390"/>
                </a:cubicBezTo>
                <a:cubicBezTo>
                  <a:pt x="75" y="397"/>
                  <a:pt x="64" y="415"/>
                  <a:pt x="61" y="432"/>
                </a:cubicBezTo>
                <a:cubicBezTo>
                  <a:pt x="58" y="450"/>
                  <a:pt x="63" y="455"/>
                  <a:pt x="70" y="458"/>
                </a:cubicBezTo>
                <a:cubicBezTo>
                  <a:pt x="126" y="480"/>
                  <a:pt x="144" y="395"/>
                  <a:pt x="162" y="354"/>
                </a:cubicBezTo>
                <a:cubicBezTo>
                  <a:pt x="199" y="269"/>
                  <a:pt x="242" y="281"/>
                  <a:pt x="236" y="320"/>
                </a:cubicBezTo>
                <a:cubicBezTo>
                  <a:pt x="233" y="341"/>
                  <a:pt x="208" y="373"/>
                  <a:pt x="212" y="385"/>
                </a:cubicBezTo>
                <a:cubicBezTo>
                  <a:pt x="215" y="395"/>
                  <a:pt x="227" y="393"/>
                  <a:pt x="241" y="394"/>
                </a:cubicBezTo>
                <a:cubicBezTo>
                  <a:pt x="254" y="394"/>
                  <a:pt x="262" y="408"/>
                  <a:pt x="263" y="421"/>
                </a:cubicBezTo>
                <a:cubicBezTo>
                  <a:pt x="263" y="432"/>
                  <a:pt x="255" y="444"/>
                  <a:pt x="233" y="446"/>
                </a:cubicBezTo>
                <a:cubicBezTo>
                  <a:pt x="211" y="447"/>
                  <a:pt x="204" y="459"/>
                  <a:pt x="199" y="470"/>
                </a:cubicBezTo>
                <a:cubicBezTo>
                  <a:pt x="172" y="529"/>
                  <a:pt x="254" y="552"/>
                  <a:pt x="278" y="550"/>
                </a:cubicBezTo>
                <a:cubicBezTo>
                  <a:pt x="309" y="548"/>
                  <a:pt x="339" y="530"/>
                  <a:pt x="350" y="525"/>
                </a:cubicBezTo>
                <a:cubicBezTo>
                  <a:pt x="360" y="520"/>
                  <a:pt x="373" y="520"/>
                  <a:pt x="388" y="527"/>
                </a:cubicBezTo>
                <a:cubicBezTo>
                  <a:pt x="434" y="550"/>
                  <a:pt x="458" y="532"/>
                  <a:pt x="465" y="526"/>
                </a:cubicBezTo>
                <a:cubicBezTo>
                  <a:pt x="472" y="521"/>
                  <a:pt x="500" y="504"/>
                  <a:pt x="520" y="502"/>
                </a:cubicBezTo>
                <a:cubicBezTo>
                  <a:pt x="541" y="499"/>
                  <a:pt x="547" y="478"/>
                  <a:pt x="550" y="467"/>
                </a:cubicBezTo>
                <a:cubicBezTo>
                  <a:pt x="553" y="456"/>
                  <a:pt x="568" y="415"/>
                  <a:pt x="569" y="378"/>
                </a:cubicBezTo>
                <a:cubicBezTo>
                  <a:pt x="570" y="340"/>
                  <a:pt x="538" y="310"/>
                  <a:pt x="519" y="29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594AF2E1-DE5C-4AC6-9F98-BB996DB9603D}"/>
              </a:ext>
            </a:extLst>
          </p:cNvPr>
          <p:cNvSpPr>
            <a:spLocks/>
          </p:cNvSpPr>
          <p:nvPr/>
        </p:nvSpPr>
        <p:spPr bwMode="auto">
          <a:xfrm>
            <a:off x="10080764" y="198958"/>
            <a:ext cx="875328" cy="1293511"/>
          </a:xfrm>
          <a:custGeom>
            <a:avLst/>
            <a:gdLst>
              <a:gd name="T0" fmla="*/ 32 w 435"/>
              <a:gd name="T1" fmla="*/ 403 h 644"/>
              <a:gd name="T2" fmla="*/ 45 w 435"/>
              <a:gd name="T3" fmla="*/ 433 h 644"/>
              <a:gd name="T4" fmla="*/ 50 w 435"/>
              <a:gd name="T5" fmla="*/ 549 h 644"/>
              <a:gd name="T6" fmla="*/ 74 w 435"/>
              <a:gd name="T7" fmla="*/ 604 h 644"/>
              <a:gd name="T8" fmla="*/ 142 w 435"/>
              <a:gd name="T9" fmla="*/ 643 h 644"/>
              <a:gd name="T10" fmla="*/ 186 w 435"/>
              <a:gd name="T11" fmla="*/ 631 h 644"/>
              <a:gd name="T12" fmla="*/ 243 w 435"/>
              <a:gd name="T13" fmla="*/ 619 h 644"/>
              <a:gd name="T14" fmla="*/ 308 w 435"/>
              <a:gd name="T15" fmla="*/ 560 h 644"/>
              <a:gd name="T16" fmla="*/ 372 w 435"/>
              <a:gd name="T17" fmla="*/ 509 h 644"/>
              <a:gd name="T18" fmla="*/ 409 w 435"/>
              <a:gd name="T19" fmla="*/ 483 h 644"/>
              <a:gd name="T20" fmla="*/ 425 w 435"/>
              <a:gd name="T21" fmla="*/ 445 h 644"/>
              <a:gd name="T22" fmla="*/ 425 w 435"/>
              <a:gd name="T23" fmla="*/ 421 h 644"/>
              <a:gd name="T24" fmla="*/ 319 w 435"/>
              <a:gd name="T25" fmla="*/ 420 h 644"/>
              <a:gd name="T26" fmla="*/ 239 w 435"/>
              <a:gd name="T27" fmla="*/ 379 h 644"/>
              <a:gd name="T28" fmla="*/ 229 w 435"/>
              <a:gd name="T29" fmla="*/ 192 h 644"/>
              <a:gd name="T30" fmla="*/ 273 w 435"/>
              <a:gd name="T31" fmla="*/ 148 h 644"/>
              <a:gd name="T32" fmla="*/ 286 w 435"/>
              <a:gd name="T33" fmla="*/ 111 h 644"/>
              <a:gd name="T34" fmla="*/ 255 w 435"/>
              <a:gd name="T35" fmla="*/ 92 h 644"/>
              <a:gd name="T36" fmla="*/ 216 w 435"/>
              <a:gd name="T37" fmla="*/ 83 h 644"/>
              <a:gd name="T38" fmla="*/ 213 w 435"/>
              <a:gd name="T39" fmla="*/ 52 h 644"/>
              <a:gd name="T40" fmla="*/ 196 w 435"/>
              <a:gd name="T41" fmla="*/ 1 h 644"/>
              <a:gd name="T42" fmla="*/ 94 w 435"/>
              <a:gd name="T43" fmla="*/ 115 h 644"/>
              <a:gd name="T44" fmla="*/ 10 w 435"/>
              <a:gd name="T45" fmla="*/ 305 h 644"/>
              <a:gd name="T46" fmla="*/ 3 w 435"/>
              <a:gd name="T47" fmla="*/ 366 h 644"/>
              <a:gd name="T48" fmla="*/ 32 w 435"/>
              <a:gd name="T49" fmla="*/ 403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35" h="644">
                <a:moveTo>
                  <a:pt x="32" y="403"/>
                </a:moveTo>
                <a:cubicBezTo>
                  <a:pt x="38" y="406"/>
                  <a:pt x="44" y="414"/>
                  <a:pt x="45" y="433"/>
                </a:cubicBezTo>
                <a:cubicBezTo>
                  <a:pt x="45" y="438"/>
                  <a:pt x="46" y="527"/>
                  <a:pt x="50" y="549"/>
                </a:cubicBezTo>
                <a:cubicBezTo>
                  <a:pt x="54" y="573"/>
                  <a:pt x="57" y="591"/>
                  <a:pt x="74" y="604"/>
                </a:cubicBezTo>
                <a:cubicBezTo>
                  <a:pt x="79" y="609"/>
                  <a:pt x="119" y="641"/>
                  <a:pt x="142" y="643"/>
                </a:cubicBezTo>
                <a:cubicBezTo>
                  <a:pt x="156" y="644"/>
                  <a:pt x="165" y="634"/>
                  <a:pt x="186" y="631"/>
                </a:cubicBezTo>
                <a:cubicBezTo>
                  <a:pt x="207" y="627"/>
                  <a:pt x="224" y="628"/>
                  <a:pt x="243" y="619"/>
                </a:cubicBezTo>
                <a:cubicBezTo>
                  <a:pt x="268" y="607"/>
                  <a:pt x="292" y="574"/>
                  <a:pt x="308" y="560"/>
                </a:cubicBezTo>
                <a:cubicBezTo>
                  <a:pt x="323" y="546"/>
                  <a:pt x="347" y="514"/>
                  <a:pt x="372" y="509"/>
                </a:cubicBezTo>
                <a:cubicBezTo>
                  <a:pt x="389" y="506"/>
                  <a:pt x="405" y="497"/>
                  <a:pt x="409" y="483"/>
                </a:cubicBezTo>
                <a:cubicBezTo>
                  <a:pt x="414" y="470"/>
                  <a:pt x="418" y="455"/>
                  <a:pt x="425" y="445"/>
                </a:cubicBezTo>
                <a:cubicBezTo>
                  <a:pt x="435" y="431"/>
                  <a:pt x="430" y="424"/>
                  <a:pt x="425" y="421"/>
                </a:cubicBezTo>
                <a:cubicBezTo>
                  <a:pt x="410" y="411"/>
                  <a:pt x="340" y="420"/>
                  <a:pt x="319" y="420"/>
                </a:cubicBezTo>
                <a:cubicBezTo>
                  <a:pt x="290" y="420"/>
                  <a:pt x="253" y="391"/>
                  <a:pt x="239" y="379"/>
                </a:cubicBezTo>
                <a:cubicBezTo>
                  <a:pt x="203" y="349"/>
                  <a:pt x="203" y="240"/>
                  <a:pt x="229" y="192"/>
                </a:cubicBezTo>
                <a:cubicBezTo>
                  <a:pt x="235" y="179"/>
                  <a:pt x="251" y="160"/>
                  <a:pt x="273" y="148"/>
                </a:cubicBezTo>
                <a:cubicBezTo>
                  <a:pt x="295" y="137"/>
                  <a:pt x="290" y="120"/>
                  <a:pt x="286" y="111"/>
                </a:cubicBezTo>
                <a:cubicBezTo>
                  <a:pt x="282" y="102"/>
                  <a:pt x="271" y="92"/>
                  <a:pt x="255" y="92"/>
                </a:cubicBezTo>
                <a:cubicBezTo>
                  <a:pt x="240" y="92"/>
                  <a:pt x="223" y="88"/>
                  <a:pt x="216" y="83"/>
                </a:cubicBezTo>
                <a:cubicBezTo>
                  <a:pt x="210" y="77"/>
                  <a:pt x="208" y="63"/>
                  <a:pt x="213" y="52"/>
                </a:cubicBezTo>
                <a:cubicBezTo>
                  <a:pt x="226" y="25"/>
                  <a:pt x="215" y="2"/>
                  <a:pt x="196" y="1"/>
                </a:cubicBezTo>
                <a:cubicBezTo>
                  <a:pt x="177" y="0"/>
                  <a:pt x="106" y="56"/>
                  <a:pt x="94" y="115"/>
                </a:cubicBezTo>
                <a:cubicBezTo>
                  <a:pt x="80" y="179"/>
                  <a:pt x="49" y="223"/>
                  <a:pt x="10" y="305"/>
                </a:cubicBezTo>
                <a:cubicBezTo>
                  <a:pt x="3" y="318"/>
                  <a:pt x="0" y="346"/>
                  <a:pt x="3" y="366"/>
                </a:cubicBezTo>
                <a:cubicBezTo>
                  <a:pt x="7" y="386"/>
                  <a:pt x="18" y="396"/>
                  <a:pt x="32" y="40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6" name="Freeform 7">
            <a:extLst>
              <a:ext uri="{FF2B5EF4-FFF2-40B4-BE49-F238E27FC236}">
                <a16:creationId xmlns:a16="http://schemas.microsoft.com/office/drawing/2014/main" id="{7FFBE290-1BB0-41E6-9025-9F3FDA89E07D}"/>
              </a:ext>
            </a:extLst>
          </p:cNvPr>
          <p:cNvSpPr>
            <a:spLocks/>
          </p:cNvSpPr>
          <p:nvPr/>
        </p:nvSpPr>
        <p:spPr bwMode="auto">
          <a:xfrm>
            <a:off x="10902846" y="662597"/>
            <a:ext cx="838964" cy="1976631"/>
          </a:xfrm>
          <a:custGeom>
            <a:avLst/>
            <a:gdLst>
              <a:gd name="T0" fmla="*/ 412 w 417"/>
              <a:gd name="T1" fmla="*/ 170 h 984"/>
              <a:gd name="T2" fmla="*/ 362 w 417"/>
              <a:gd name="T3" fmla="*/ 87 h 984"/>
              <a:gd name="T4" fmla="*/ 279 w 417"/>
              <a:gd name="T5" fmla="*/ 64 h 984"/>
              <a:gd name="T6" fmla="*/ 235 w 417"/>
              <a:gd name="T7" fmla="*/ 36 h 984"/>
              <a:gd name="T8" fmla="*/ 188 w 417"/>
              <a:gd name="T9" fmla="*/ 3 h 984"/>
              <a:gd name="T10" fmla="*/ 51 w 417"/>
              <a:gd name="T11" fmla="*/ 58 h 984"/>
              <a:gd name="T12" fmla="*/ 28 w 417"/>
              <a:gd name="T13" fmla="*/ 127 h 984"/>
              <a:gd name="T14" fmla="*/ 27 w 417"/>
              <a:gd name="T15" fmla="*/ 172 h 984"/>
              <a:gd name="T16" fmla="*/ 75 w 417"/>
              <a:gd name="T17" fmla="*/ 216 h 984"/>
              <a:gd name="T18" fmla="*/ 56 w 417"/>
              <a:gd name="T19" fmla="*/ 379 h 984"/>
              <a:gd name="T20" fmla="*/ 11 w 417"/>
              <a:gd name="T21" fmla="*/ 438 h 984"/>
              <a:gd name="T22" fmla="*/ 11 w 417"/>
              <a:gd name="T23" fmla="*/ 513 h 984"/>
              <a:gd name="T24" fmla="*/ 14 w 417"/>
              <a:gd name="T25" fmla="*/ 569 h 984"/>
              <a:gd name="T26" fmla="*/ 38 w 417"/>
              <a:gd name="T27" fmla="*/ 605 h 984"/>
              <a:gd name="T28" fmla="*/ 67 w 417"/>
              <a:gd name="T29" fmla="*/ 696 h 984"/>
              <a:gd name="T30" fmla="*/ 63 w 417"/>
              <a:gd name="T31" fmla="*/ 827 h 984"/>
              <a:gd name="T32" fmla="*/ 84 w 417"/>
              <a:gd name="T33" fmla="*/ 878 h 984"/>
              <a:gd name="T34" fmla="*/ 115 w 417"/>
              <a:gd name="T35" fmla="*/ 943 h 984"/>
              <a:gd name="T36" fmla="*/ 180 w 417"/>
              <a:gd name="T37" fmla="*/ 966 h 984"/>
              <a:gd name="T38" fmla="*/ 256 w 417"/>
              <a:gd name="T39" fmla="*/ 881 h 984"/>
              <a:gd name="T40" fmla="*/ 343 w 417"/>
              <a:gd name="T41" fmla="*/ 804 h 984"/>
              <a:gd name="T42" fmla="*/ 343 w 417"/>
              <a:gd name="T43" fmla="*/ 748 h 984"/>
              <a:gd name="T44" fmla="*/ 341 w 417"/>
              <a:gd name="T45" fmla="*/ 662 h 984"/>
              <a:gd name="T46" fmla="*/ 320 w 417"/>
              <a:gd name="T47" fmla="*/ 573 h 984"/>
              <a:gd name="T48" fmla="*/ 214 w 417"/>
              <a:gd name="T49" fmla="*/ 442 h 984"/>
              <a:gd name="T50" fmla="*/ 282 w 417"/>
              <a:gd name="T51" fmla="*/ 349 h 984"/>
              <a:gd name="T52" fmla="*/ 361 w 417"/>
              <a:gd name="T53" fmla="*/ 289 h 984"/>
              <a:gd name="T54" fmla="*/ 412 w 417"/>
              <a:gd name="T55" fmla="*/ 170 h 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17" h="984">
                <a:moveTo>
                  <a:pt x="412" y="170"/>
                </a:moveTo>
                <a:cubicBezTo>
                  <a:pt x="406" y="126"/>
                  <a:pt x="388" y="102"/>
                  <a:pt x="362" y="87"/>
                </a:cubicBezTo>
                <a:cubicBezTo>
                  <a:pt x="338" y="73"/>
                  <a:pt x="303" y="69"/>
                  <a:pt x="279" y="64"/>
                </a:cubicBezTo>
                <a:cubicBezTo>
                  <a:pt x="255" y="60"/>
                  <a:pt x="243" y="49"/>
                  <a:pt x="235" y="36"/>
                </a:cubicBezTo>
                <a:cubicBezTo>
                  <a:pt x="228" y="23"/>
                  <a:pt x="213" y="6"/>
                  <a:pt x="188" y="3"/>
                </a:cubicBezTo>
                <a:cubicBezTo>
                  <a:pt x="164" y="0"/>
                  <a:pt x="88" y="7"/>
                  <a:pt x="51" y="58"/>
                </a:cubicBezTo>
                <a:cubicBezTo>
                  <a:pt x="30" y="86"/>
                  <a:pt x="46" y="102"/>
                  <a:pt x="28" y="127"/>
                </a:cubicBezTo>
                <a:cubicBezTo>
                  <a:pt x="16" y="143"/>
                  <a:pt x="17" y="158"/>
                  <a:pt x="27" y="172"/>
                </a:cubicBezTo>
                <a:cubicBezTo>
                  <a:pt x="40" y="191"/>
                  <a:pt x="45" y="194"/>
                  <a:pt x="75" y="216"/>
                </a:cubicBezTo>
                <a:cubicBezTo>
                  <a:pt x="138" y="261"/>
                  <a:pt x="85" y="345"/>
                  <a:pt x="56" y="379"/>
                </a:cubicBezTo>
                <a:cubicBezTo>
                  <a:pt x="30" y="411"/>
                  <a:pt x="14" y="418"/>
                  <a:pt x="11" y="438"/>
                </a:cubicBezTo>
                <a:cubicBezTo>
                  <a:pt x="7" y="474"/>
                  <a:pt x="20" y="487"/>
                  <a:pt x="11" y="513"/>
                </a:cubicBezTo>
                <a:cubicBezTo>
                  <a:pt x="0" y="541"/>
                  <a:pt x="6" y="555"/>
                  <a:pt x="14" y="569"/>
                </a:cubicBezTo>
                <a:cubicBezTo>
                  <a:pt x="23" y="585"/>
                  <a:pt x="25" y="585"/>
                  <a:pt x="38" y="605"/>
                </a:cubicBezTo>
                <a:cubicBezTo>
                  <a:pt x="59" y="637"/>
                  <a:pt x="63" y="663"/>
                  <a:pt x="67" y="696"/>
                </a:cubicBezTo>
                <a:cubicBezTo>
                  <a:pt x="71" y="729"/>
                  <a:pt x="64" y="791"/>
                  <a:pt x="63" y="827"/>
                </a:cubicBezTo>
                <a:cubicBezTo>
                  <a:pt x="62" y="862"/>
                  <a:pt x="75" y="868"/>
                  <a:pt x="84" y="878"/>
                </a:cubicBezTo>
                <a:cubicBezTo>
                  <a:pt x="92" y="888"/>
                  <a:pt x="106" y="895"/>
                  <a:pt x="115" y="943"/>
                </a:cubicBezTo>
                <a:cubicBezTo>
                  <a:pt x="122" y="984"/>
                  <a:pt x="165" y="970"/>
                  <a:pt x="180" y="966"/>
                </a:cubicBezTo>
                <a:cubicBezTo>
                  <a:pt x="206" y="960"/>
                  <a:pt x="250" y="921"/>
                  <a:pt x="256" y="881"/>
                </a:cubicBezTo>
                <a:cubicBezTo>
                  <a:pt x="264" y="834"/>
                  <a:pt x="325" y="823"/>
                  <a:pt x="343" y="804"/>
                </a:cubicBezTo>
                <a:cubicBezTo>
                  <a:pt x="361" y="785"/>
                  <a:pt x="351" y="757"/>
                  <a:pt x="343" y="748"/>
                </a:cubicBezTo>
                <a:cubicBezTo>
                  <a:pt x="336" y="738"/>
                  <a:pt x="326" y="716"/>
                  <a:pt x="341" y="662"/>
                </a:cubicBezTo>
                <a:cubicBezTo>
                  <a:pt x="357" y="609"/>
                  <a:pt x="342" y="585"/>
                  <a:pt x="320" y="573"/>
                </a:cubicBezTo>
                <a:cubicBezTo>
                  <a:pt x="305" y="565"/>
                  <a:pt x="201" y="526"/>
                  <a:pt x="214" y="442"/>
                </a:cubicBezTo>
                <a:cubicBezTo>
                  <a:pt x="219" y="409"/>
                  <a:pt x="252" y="373"/>
                  <a:pt x="282" y="349"/>
                </a:cubicBezTo>
                <a:cubicBezTo>
                  <a:pt x="312" y="324"/>
                  <a:pt x="345" y="304"/>
                  <a:pt x="361" y="289"/>
                </a:cubicBezTo>
                <a:cubicBezTo>
                  <a:pt x="411" y="246"/>
                  <a:pt x="417" y="206"/>
                  <a:pt x="412" y="17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7" name="Freeform 8">
            <a:extLst>
              <a:ext uri="{FF2B5EF4-FFF2-40B4-BE49-F238E27FC236}">
                <a16:creationId xmlns:a16="http://schemas.microsoft.com/office/drawing/2014/main" id="{151D2C63-C96C-4F2C-89DB-81A9542099F2}"/>
              </a:ext>
            </a:extLst>
          </p:cNvPr>
          <p:cNvSpPr>
            <a:spLocks/>
          </p:cNvSpPr>
          <p:nvPr/>
        </p:nvSpPr>
        <p:spPr bwMode="auto">
          <a:xfrm>
            <a:off x="10198947" y="2498967"/>
            <a:ext cx="300002" cy="353248"/>
          </a:xfrm>
          <a:custGeom>
            <a:avLst/>
            <a:gdLst>
              <a:gd name="T0" fmla="*/ 123 w 149"/>
              <a:gd name="T1" fmla="*/ 4 h 176"/>
              <a:gd name="T2" fmla="*/ 67 w 149"/>
              <a:gd name="T3" fmla="*/ 6 h 176"/>
              <a:gd name="T4" fmla="*/ 19 w 149"/>
              <a:gd name="T5" fmla="*/ 70 h 176"/>
              <a:gd name="T6" fmla="*/ 8 w 149"/>
              <a:gd name="T7" fmla="*/ 135 h 176"/>
              <a:gd name="T8" fmla="*/ 39 w 149"/>
              <a:gd name="T9" fmla="*/ 173 h 176"/>
              <a:gd name="T10" fmla="*/ 133 w 149"/>
              <a:gd name="T11" fmla="*/ 115 h 176"/>
              <a:gd name="T12" fmla="*/ 149 w 149"/>
              <a:gd name="T13" fmla="*/ 66 h 176"/>
              <a:gd name="T14" fmla="*/ 123 w 149"/>
              <a:gd name="T15" fmla="*/ 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9" h="176">
                <a:moveTo>
                  <a:pt x="123" y="4"/>
                </a:moveTo>
                <a:cubicBezTo>
                  <a:pt x="110" y="0"/>
                  <a:pt x="86" y="0"/>
                  <a:pt x="67" y="6"/>
                </a:cubicBezTo>
                <a:cubicBezTo>
                  <a:pt x="30" y="18"/>
                  <a:pt x="34" y="47"/>
                  <a:pt x="19" y="70"/>
                </a:cubicBezTo>
                <a:cubicBezTo>
                  <a:pt x="0" y="101"/>
                  <a:pt x="1" y="112"/>
                  <a:pt x="8" y="135"/>
                </a:cubicBezTo>
                <a:cubicBezTo>
                  <a:pt x="18" y="164"/>
                  <a:pt x="25" y="171"/>
                  <a:pt x="39" y="173"/>
                </a:cubicBezTo>
                <a:cubicBezTo>
                  <a:pt x="64" y="176"/>
                  <a:pt x="121" y="133"/>
                  <a:pt x="133" y="115"/>
                </a:cubicBezTo>
                <a:cubicBezTo>
                  <a:pt x="144" y="97"/>
                  <a:pt x="149" y="86"/>
                  <a:pt x="149" y="66"/>
                </a:cubicBezTo>
                <a:cubicBezTo>
                  <a:pt x="149" y="51"/>
                  <a:pt x="149" y="12"/>
                  <a:pt x="123" y="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8" name="Freeform 9">
            <a:extLst>
              <a:ext uri="{FF2B5EF4-FFF2-40B4-BE49-F238E27FC236}">
                <a16:creationId xmlns:a16="http://schemas.microsoft.com/office/drawing/2014/main" id="{FDA7E3A3-98D8-453C-945E-1D6858A57D7D}"/>
              </a:ext>
            </a:extLst>
          </p:cNvPr>
          <p:cNvSpPr>
            <a:spLocks/>
          </p:cNvSpPr>
          <p:nvPr/>
        </p:nvSpPr>
        <p:spPr bwMode="auto">
          <a:xfrm>
            <a:off x="9892452" y="2876890"/>
            <a:ext cx="693509" cy="598704"/>
          </a:xfrm>
          <a:custGeom>
            <a:avLst/>
            <a:gdLst>
              <a:gd name="T0" fmla="*/ 148 w 345"/>
              <a:gd name="T1" fmla="*/ 41 h 298"/>
              <a:gd name="T2" fmla="*/ 117 w 345"/>
              <a:gd name="T3" fmla="*/ 7 h 298"/>
              <a:gd name="T4" fmla="*/ 54 w 345"/>
              <a:gd name="T5" fmla="*/ 6 h 298"/>
              <a:gd name="T6" fmla="*/ 1 w 345"/>
              <a:gd name="T7" fmla="*/ 65 h 298"/>
              <a:gd name="T8" fmla="*/ 20 w 345"/>
              <a:gd name="T9" fmla="*/ 131 h 298"/>
              <a:gd name="T10" fmla="*/ 26 w 345"/>
              <a:gd name="T11" fmla="*/ 231 h 298"/>
              <a:gd name="T12" fmla="*/ 67 w 345"/>
              <a:gd name="T13" fmla="*/ 289 h 298"/>
              <a:gd name="T14" fmla="*/ 231 w 345"/>
              <a:gd name="T15" fmla="*/ 275 h 298"/>
              <a:gd name="T16" fmla="*/ 343 w 345"/>
              <a:gd name="T17" fmla="*/ 226 h 298"/>
              <a:gd name="T18" fmla="*/ 321 w 345"/>
              <a:gd name="T19" fmla="*/ 186 h 298"/>
              <a:gd name="T20" fmla="*/ 216 w 345"/>
              <a:gd name="T21" fmla="*/ 145 h 298"/>
              <a:gd name="T22" fmla="*/ 145 w 345"/>
              <a:gd name="T23" fmla="*/ 128 h 298"/>
              <a:gd name="T24" fmla="*/ 137 w 345"/>
              <a:gd name="T25" fmla="*/ 83 h 298"/>
              <a:gd name="T26" fmla="*/ 148 w 345"/>
              <a:gd name="T27" fmla="*/ 41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45" h="298">
                <a:moveTo>
                  <a:pt x="148" y="41"/>
                </a:moveTo>
                <a:cubicBezTo>
                  <a:pt x="147" y="24"/>
                  <a:pt x="135" y="14"/>
                  <a:pt x="117" y="7"/>
                </a:cubicBezTo>
                <a:cubicBezTo>
                  <a:pt x="99" y="0"/>
                  <a:pt x="76" y="0"/>
                  <a:pt x="54" y="6"/>
                </a:cubicBezTo>
                <a:cubicBezTo>
                  <a:pt x="21" y="15"/>
                  <a:pt x="2" y="41"/>
                  <a:pt x="1" y="65"/>
                </a:cubicBezTo>
                <a:cubicBezTo>
                  <a:pt x="0" y="90"/>
                  <a:pt x="14" y="111"/>
                  <a:pt x="20" y="131"/>
                </a:cubicBezTo>
                <a:cubicBezTo>
                  <a:pt x="28" y="157"/>
                  <a:pt x="29" y="193"/>
                  <a:pt x="26" y="231"/>
                </a:cubicBezTo>
                <a:cubicBezTo>
                  <a:pt x="23" y="263"/>
                  <a:pt x="29" y="278"/>
                  <a:pt x="67" y="289"/>
                </a:cubicBezTo>
                <a:cubicBezTo>
                  <a:pt x="97" y="298"/>
                  <a:pt x="169" y="290"/>
                  <a:pt x="231" y="275"/>
                </a:cubicBezTo>
                <a:cubicBezTo>
                  <a:pt x="294" y="260"/>
                  <a:pt x="340" y="239"/>
                  <a:pt x="343" y="226"/>
                </a:cubicBezTo>
                <a:cubicBezTo>
                  <a:pt x="345" y="214"/>
                  <a:pt x="345" y="207"/>
                  <a:pt x="321" y="186"/>
                </a:cubicBezTo>
                <a:cubicBezTo>
                  <a:pt x="296" y="165"/>
                  <a:pt x="267" y="143"/>
                  <a:pt x="216" y="145"/>
                </a:cubicBezTo>
                <a:cubicBezTo>
                  <a:pt x="178" y="147"/>
                  <a:pt x="157" y="139"/>
                  <a:pt x="145" y="128"/>
                </a:cubicBezTo>
                <a:cubicBezTo>
                  <a:pt x="134" y="119"/>
                  <a:pt x="123" y="103"/>
                  <a:pt x="137" y="83"/>
                </a:cubicBezTo>
                <a:cubicBezTo>
                  <a:pt x="147" y="68"/>
                  <a:pt x="149" y="59"/>
                  <a:pt x="148" y="4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9" name="Freeform 12">
            <a:extLst>
              <a:ext uri="{FF2B5EF4-FFF2-40B4-BE49-F238E27FC236}">
                <a16:creationId xmlns:a16="http://schemas.microsoft.com/office/drawing/2014/main" id="{FA1EFDAA-FD50-41EC-881E-092A6CD509EB}"/>
              </a:ext>
            </a:extLst>
          </p:cNvPr>
          <p:cNvSpPr>
            <a:spLocks/>
          </p:cNvSpPr>
          <p:nvPr/>
        </p:nvSpPr>
        <p:spPr bwMode="auto">
          <a:xfrm>
            <a:off x="9527515" y="769090"/>
            <a:ext cx="633769" cy="872731"/>
          </a:xfrm>
          <a:custGeom>
            <a:avLst/>
            <a:gdLst>
              <a:gd name="T0" fmla="*/ 11 w 315"/>
              <a:gd name="T1" fmla="*/ 399 h 434"/>
              <a:gd name="T2" fmla="*/ 54 w 315"/>
              <a:gd name="T3" fmla="*/ 421 h 434"/>
              <a:gd name="T4" fmla="*/ 124 w 315"/>
              <a:gd name="T5" fmla="*/ 433 h 434"/>
              <a:gd name="T6" fmla="*/ 195 w 315"/>
              <a:gd name="T7" fmla="*/ 423 h 434"/>
              <a:gd name="T8" fmla="*/ 234 w 315"/>
              <a:gd name="T9" fmla="*/ 406 h 434"/>
              <a:gd name="T10" fmla="*/ 260 w 315"/>
              <a:gd name="T11" fmla="*/ 347 h 434"/>
              <a:gd name="T12" fmla="*/ 303 w 315"/>
              <a:gd name="T13" fmla="*/ 299 h 434"/>
              <a:gd name="T14" fmla="*/ 305 w 315"/>
              <a:gd name="T15" fmla="*/ 155 h 434"/>
              <a:gd name="T16" fmla="*/ 280 w 315"/>
              <a:gd name="T17" fmla="*/ 119 h 434"/>
              <a:gd name="T18" fmla="*/ 263 w 315"/>
              <a:gd name="T19" fmla="*/ 80 h 434"/>
              <a:gd name="T20" fmla="*/ 233 w 315"/>
              <a:gd name="T21" fmla="*/ 57 h 434"/>
              <a:gd name="T22" fmla="*/ 201 w 315"/>
              <a:gd name="T23" fmla="*/ 54 h 434"/>
              <a:gd name="T24" fmla="*/ 174 w 315"/>
              <a:gd name="T25" fmla="*/ 15 h 434"/>
              <a:gd name="T26" fmla="*/ 127 w 315"/>
              <a:gd name="T27" fmla="*/ 15 h 434"/>
              <a:gd name="T28" fmla="*/ 75 w 315"/>
              <a:gd name="T29" fmla="*/ 136 h 434"/>
              <a:gd name="T30" fmla="*/ 58 w 315"/>
              <a:gd name="T31" fmla="*/ 247 h 434"/>
              <a:gd name="T32" fmla="*/ 11 w 315"/>
              <a:gd name="T33" fmla="*/ 399 h 4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15" h="434">
                <a:moveTo>
                  <a:pt x="11" y="399"/>
                </a:moveTo>
                <a:cubicBezTo>
                  <a:pt x="15" y="414"/>
                  <a:pt x="38" y="418"/>
                  <a:pt x="54" y="421"/>
                </a:cubicBezTo>
                <a:cubicBezTo>
                  <a:pt x="69" y="423"/>
                  <a:pt x="90" y="434"/>
                  <a:pt x="124" y="433"/>
                </a:cubicBezTo>
                <a:cubicBezTo>
                  <a:pt x="155" y="432"/>
                  <a:pt x="173" y="425"/>
                  <a:pt x="195" y="423"/>
                </a:cubicBezTo>
                <a:cubicBezTo>
                  <a:pt x="214" y="422"/>
                  <a:pt x="224" y="419"/>
                  <a:pt x="234" y="406"/>
                </a:cubicBezTo>
                <a:cubicBezTo>
                  <a:pt x="241" y="398"/>
                  <a:pt x="243" y="371"/>
                  <a:pt x="260" y="347"/>
                </a:cubicBezTo>
                <a:cubicBezTo>
                  <a:pt x="276" y="324"/>
                  <a:pt x="294" y="323"/>
                  <a:pt x="303" y="299"/>
                </a:cubicBezTo>
                <a:cubicBezTo>
                  <a:pt x="315" y="264"/>
                  <a:pt x="305" y="166"/>
                  <a:pt x="305" y="155"/>
                </a:cubicBezTo>
                <a:cubicBezTo>
                  <a:pt x="304" y="133"/>
                  <a:pt x="290" y="128"/>
                  <a:pt x="280" y="119"/>
                </a:cubicBezTo>
                <a:cubicBezTo>
                  <a:pt x="269" y="111"/>
                  <a:pt x="263" y="98"/>
                  <a:pt x="263" y="80"/>
                </a:cubicBezTo>
                <a:cubicBezTo>
                  <a:pt x="264" y="63"/>
                  <a:pt x="246" y="54"/>
                  <a:pt x="233" y="57"/>
                </a:cubicBezTo>
                <a:cubicBezTo>
                  <a:pt x="220" y="60"/>
                  <a:pt x="208" y="60"/>
                  <a:pt x="201" y="54"/>
                </a:cubicBezTo>
                <a:cubicBezTo>
                  <a:pt x="190" y="46"/>
                  <a:pt x="190" y="27"/>
                  <a:pt x="174" y="15"/>
                </a:cubicBezTo>
                <a:cubicBezTo>
                  <a:pt x="157" y="1"/>
                  <a:pt x="139" y="0"/>
                  <a:pt x="127" y="15"/>
                </a:cubicBezTo>
                <a:cubicBezTo>
                  <a:pt x="89" y="60"/>
                  <a:pt x="99" y="107"/>
                  <a:pt x="75" y="136"/>
                </a:cubicBezTo>
                <a:cubicBezTo>
                  <a:pt x="50" y="165"/>
                  <a:pt x="55" y="209"/>
                  <a:pt x="58" y="247"/>
                </a:cubicBezTo>
                <a:cubicBezTo>
                  <a:pt x="66" y="348"/>
                  <a:pt x="0" y="359"/>
                  <a:pt x="11" y="399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0" name="Freeform 13">
            <a:extLst>
              <a:ext uri="{FF2B5EF4-FFF2-40B4-BE49-F238E27FC236}">
                <a16:creationId xmlns:a16="http://schemas.microsoft.com/office/drawing/2014/main" id="{06402A3E-BD51-422E-8405-62DBB02CD7B0}"/>
              </a:ext>
            </a:extLst>
          </p:cNvPr>
          <p:cNvSpPr>
            <a:spLocks/>
          </p:cNvSpPr>
          <p:nvPr/>
        </p:nvSpPr>
        <p:spPr bwMode="auto">
          <a:xfrm>
            <a:off x="10065180" y="1095065"/>
            <a:ext cx="1020783" cy="1219486"/>
          </a:xfrm>
          <a:custGeom>
            <a:avLst/>
            <a:gdLst>
              <a:gd name="T0" fmla="*/ 491 w 508"/>
              <a:gd name="T1" fmla="*/ 19 h 607"/>
              <a:gd name="T2" fmla="*/ 458 w 508"/>
              <a:gd name="T3" fmla="*/ 1 h 607"/>
              <a:gd name="T4" fmla="*/ 426 w 508"/>
              <a:gd name="T5" fmla="*/ 55 h 607"/>
              <a:gd name="T6" fmla="*/ 375 w 508"/>
              <a:gd name="T7" fmla="*/ 85 h 607"/>
              <a:gd name="T8" fmla="*/ 283 w 508"/>
              <a:gd name="T9" fmla="*/ 173 h 607"/>
              <a:gd name="T10" fmla="*/ 213 w 508"/>
              <a:gd name="T11" fmla="*/ 200 h 607"/>
              <a:gd name="T12" fmla="*/ 164 w 508"/>
              <a:gd name="T13" fmla="*/ 219 h 607"/>
              <a:gd name="T14" fmla="*/ 145 w 508"/>
              <a:gd name="T15" fmla="*/ 265 h 607"/>
              <a:gd name="T16" fmla="*/ 91 w 508"/>
              <a:gd name="T17" fmla="*/ 351 h 607"/>
              <a:gd name="T18" fmla="*/ 37 w 508"/>
              <a:gd name="T19" fmla="*/ 423 h 607"/>
              <a:gd name="T20" fmla="*/ 26 w 508"/>
              <a:gd name="T21" fmla="*/ 586 h 607"/>
              <a:gd name="T22" fmla="*/ 226 w 508"/>
              <a:gd name="T23" fmla="*/ 475 h 607"/>
              <a:gd name="T24" fmla="*/ 302 w 508"/>
              <a:gd name="T25" fmla="*/ 439 h 607"/>
              <a:gd name="T26" fmla="*/ 333 w 508"/>
              <a:gd name="T27" fmla="*/ 383 h 607"/>
              <a:gd name="T28" fmla="*/ 353 w 508"/>
              <a:gd name="T29" fmla="*/ 302 h 607"/>
              <a:gd name="T30" fmla="*/ 403 w 508"/>
              <a:gd name="T31" fmla="*/ 257 h 607"/>
              <a:gd name="T32" fmla="*/ 418 w 508"/>
              <a:gd name="T33" fmla="*/ 204 h 607"/>
              <a:gd name="T34" fmla="*/ 505 w 508"/>
              <a:gd name="T35" fmla="*/ 65 h 607"/>
              <a:gd name="T36" fmla="*/ 491 w 508"/>
              <a:gd name="T37" fmla="*/ 19 h 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08" h="607">
                <a:moveTo>
                  <a:pt x="491" y="19"/>
                </a:moveTo>
                <a:cubicBezTo>
                  <a:pt x="476" y="0"/>
                  <a:pt x="466" y="0"/>
                  <a:pt x="458" y="1"/>
                </a:cubicBezTo>
                <a:cubicBezTo>
                  <a:pt x="434" y="6"/>
                  <a:pt x="435" y="37"/>
                  <a:pt x="426" y="55"/>
                </a:cubicBezTo>
                <a:cubicBezTo>
                  <a:pt x="418" y="69"/>
                  <a:pt x="392" y="76"/>
                  <a:pt x="375" y="85"/>
                </a:cubicBezTo>
                <a:cubicBezTo>
                  <a:pt x="346" y="99"/>
                  <a:pt x="292" y="163"/>
                  <a:pt x="283" y="173"/>
                </a:cubicBezTo>
                <a:cubicBezTo>
                  <a:pt x="273" y="182"/>
                  <a:pt x="239" y="199"/>
                  <a:pt x="213" y="200"/>
                </a:cubicBezTo>
                <a:cubicBezTo>
                  <a:pt x="188" y="201"/>
                  <a:pt x="173" y="208"/>
                  <a:pt x="164" y="219"/>
                </a:cubicBezTo>
                <a:cubicBezTo>
                  <a:pt x="155" y="229"/>
                  <a:pt x="155" y="242"/>
                  <a:pt x="145" y="265"/>
                </a:cubicBezTo>
                <a:cubicBezTo>
                  <a:pt x="132" y="294"/>
                  <a:pt x="119" y="320"/>
                  <a:pt x="91" y="351"/>
                </a:cubicBezTo>
                <a:cubicBezTo>
                  <a:pt x="62" y="382"/>
                  <a:pt x="53" y="393"/>
                  <a:pt x="37" y="423"/>
                </a:cubicBezTo>
                <a:cubicBezTo>
                  <a:pt x="10" y="474"/>
                  <a:pt x="0" y="575"/>
                  <a:pt x="26" y="586"/>
                </a:cubicBezTo>
                <a:cubicBezTo>
                  <a:pt x="74" y="607"/>
                  <a:pt x="132" y="498"/>
                  <a:pt x="226" y="475"/>
                </a:cubicBezTo>
                <a:cubicBezTo>
                  <a:pt x="253" y="468"/>
                  <a:pt x="290" y="445"/>
                  <a:pt x="302" y="439"/>
                </a:cubicBezTo>
                <a:cubicBezTo>
                  <a:pt x="317" y="431"/>
                  <a:pt x="329" y="416"/>
                  <a:pt x="333" y="383"/>
                </a:cubicBezTo>
                <a:cubicBezTo>
                  <a:pt x="337" y="350"/>
                  <a:pt x="337" y="320"/>
                  <a:pt x="353" y="302"/>
                </a:cubicBezTo>
                <a:cubicBezTo>
                  <a:pt x="368" y="284"/>
                  <a:pt x="392" y="272"/>
                  <a:pt x="403" y="257"/>
                </a:cubicBezTo>
                <a:cubicBezTo>
                  <a:pt x="417" y="238"/>
                  <a:pt x="405" y="227"/>
                  <a:pt x="418" y="204"/>
                </a:cubicBezTo>
                <a:cubicBezTo>
                  <a:pt x="432" y="178"/>
                  <a:pt x="492" y="132"/>
                  <a:pt x="505" y="65"/>
                </a:cubicBezTo>
                <a:cubicBezTo>
                  <a:pt x="508" y="49"/>
                  <a:pt x="507" y="38"/>
                  <a:pt x="491" y="19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1" name="Freeform 14">
            <a:extLst>
              <a:ext uri="{FF2B5EF4-FFF2-40B4-BE49-F238E27FC236}">
                <a16:creationId xmlns:a16="http://schemas.microsoft.com/office/drawing/2014/main" id="{7F99DC1D-F270-4D19-8739-B2E375CF43E0}"/>
              </a:ext>
            </a:extLst>
          </p:cNvPr>
          <p:cNvSpPr>
            <a:spLocks/>
          </p:cNvSpPr>
          <p:nvPr/>
        </p:nvSpPr>
        <p:spPr bwMode="auto">
          <a:xfrm>
            <a:off x="10487260" y="1657406"/>
            <a:ext cx="629873" cy="1175330"/>
          </a:xfrm>
          <a:custGeom>
            <a:avLst/>
            <a:gdLst>
              <a:gd name="T0" fmla="*/ 259 w 313"/>
              <a:gd name="T1" fmla="*/ 212 h 585"/>
              <a:gd name="T2" fmla="*/ 232 w 313"/>
              <a:gd name="T3" fmla="*/ 124 h 585"/>
              <a:gd name="T4" fmla="*/ 210 w 313"/>
              <a:gd name="T5" fmla="*/ 91 h 585"/>
              <a:gd name="T6" fmla="*/ 194 w 313"/>
              <a:gd name="T7" fmla="*/ 36 h 585"/>
              <a:gd name="T8" fmla="*/ 197 w 313"/>
              <a:gd name="T9" fmla="*/ 4 h 585"/>
              <a:gd name="T10" fmla="*/ 153 w 313"/>
              <a:gd name="T11" fmla="*/ 46 h 585"/>
              <a:gd name="T12" fmla="*/ 140 w 313"/>
              <a:gd name="T13" fmla="*/ 116 h 585"/>
              <a:gd name="T14" fmla="*/ 113 w 313"/>
              <a:gd name="T15" fmla="*/ 168 h 585"/>
              <a:gd name="T16" fmla="*/ 47 w 313"/>
              <a:gd name="T17" fmla="*/ 204 h 585"/>
              <a:gd name="T18" fmla="*/ 21 w 313"/>
              <a:gd name="T19" fmla="*/ 268 h 585"/>
              <a:gd name="T20" fmla="*/ 64 w 313"/>
              <a:gd name="T21" fmla="*/ 387 h 585"/>
              <a:gd name="T22" fmla="*/ 21 w 313"/>
              <a:gd name="T23" fmla="*/ 472 h 585"/>
              <a:gd name="T24" fmla="*/ 70 w 313"/>
              <a:gd name="T25" fmla="*/ 521 h 585"/>
              <a:gd name="T26" fmla="*/ 159 w 313"/>
              <a:gd name="T27" fmla="*/ 530 h 585"/>
              <a:gd name="T28" fmla="*/ 212 w 313"/>
              <a:gd name="T29" fmla="*/ 559 h 585"/>
              <a:gd name="T30" fmla="*/ 304 w 313"/>
              <a:gd name="T31" fmla="*/ 469 h 585"/>
              <a:gd name="T32" fmla="*/ 299 w 313"/>
              <a:gd name="T33" fmla="*/ 420 h 585"/>
              <a:gd name="T34" fmla="*/ 263 w 313"/>
              <a:gd name="T35" fmla="*/ 375 h 585"/>
              <a:gd name="T36" fmla="*/ 257 w 313"/>
              <a:gd name="T37" fmla="*/ 309 h 585"/>
              <a:gd name="T38" fmla="*/ 259 w 313"/>
              <a:gd name="T39" fmla="*/ 212 h 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13" h="585">
                <a:moveTo>
                  <a:pt x="259" y="212"/>
                </a:moveTo>
                <a:cubicBezTo>
                  <a:pt x="257" y="191"/>
                  <a:pt x="246" y="147"/>
                  <a:pt x="232" y="124"/>
                </a:cubicBezTo>
                <a:cubicBezTo>
                  <a:pt x="223" y="109"/>
                  <a:pt x="219" y="103"/>
                  <a:pt x="210" y="91"/>
                </a:cubicBezTo>
                <a:cubicBezTo>
                  <a:pt x="196" y="74"/>
                  <a:pt x="190" y="55"/>
                  <a:pt x="194" y="36"/>
                </a:cubicBezTo>
                <a:cubicBezTo>
                  <a:pt x="197" y="21"/>
                  <a:pt x="208" y="10"/>
                  <a:pt x="197" y="4"/>
                </a:cubicBezTo>
                <a:cubicBezTo>
                  <a:pt x="190" y="0"/>
                  <a:pt x="166" y="22"/>
                  <a:pt x="153" y="46"/>
                </a:cubicBezTo>
                <a:cubicBezTo>
                  <a:pt x="146" y="62"/>
                  <a:pt x="144" y="90"/>
                  <a:pt x="140" y="116"/>
                </a:cubicBezTo>
                <a:cubicBezTo>
                  <a:pt x="136" y="141"/>
                  <a:pt x="124" y="159"/>
                  <a:pt x="113" y="168"/>
                </a:cubicBezTo>
                <a:cubicBezTo>
                  <a:pt x="101" y="177"/>
                  <a:pt x="64" y="197"/>
                  <a:pt x="47" y="204"/>
                </a:cubicBezTo>
                <a:cubicBezTo>
                  <a:pt x="0" y="222"/>
                  <a:pt x="8" y="252"/>
                  <a:pt x="21" y="268"/>
                </a:cubicBezTo>
                <a:cubicBezTo>
                  <a:pt x="30" y="280"/>
                  <a:pt x="89" y="333"/>
                  <a:pt x="64" y="387"/>
                </a:cubicBezTo>
                <a:cubicBezTo>
                  <a:pt x="53" y="410"/>
                  <a:pt x="21" y="414"/>
                  <a:pt x="21" y="472"/>
                </a:cubicBezTo>
                <a:cubicBezTo>
                  <a:pt x="21" y="512"/>
                  <a:pt x="58" y="520"/>
                  <a:pt x="70" y="521"/>
                </a:cubicBezTo>
                <a:cubicBezTo>
                  <a:pt x="83" y="523"/>
                  <a:pt x="142" y="526"/>
                  <a:pt x="159" y="530"/>
                </a:cubicBezTo>
                <a:cubicBezTo>
                  <a:pt x="181" y="534"/>
                  <a:pt x="200" y="554"/>
                  <a:pt x="212" y="559"/>
                </a:cubicBezTo>
                <a:cubicBezTo>
                  <a:pt x="273" y="585"/>
                  <a:pt x="299" y="485"/>
                  <a:pt x="304" y="469"/>
                </a:cubicBezTo>
                <a:cubicBezTo>
                  <a:pt x="313" y="443"/>
                  <a:pt x="305" y="430"/>
                  <a:pt x="299" y="420"/>
                </a:cubicBezTo>
                <a:cubicBezTo>
                  <a:pt x="292" y="408"/>
                  <a:pt x="274" y="393"/>
                  <a:pt x="263" y="375"/>
                </a:cubicBezTo>
                <a:cubicBezTo>
                  <a:pt x="257" y="367"/>
                  <a:pt x="252" y="342"/>
                  <a:pt x="257" y="309"/>
                </a:cubicBezTo>
                <a:cubicBezTo>
                  <a:pt x="262" y="276"/>
                  <a:pt x="261" y="233"/>
                  <a:pt x="259" y="212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2" name="Freeform 16">
            <a:extLst>
              <a:ext uri="{FF2B5EF4-FFF2-40B4-BE49-F238E27FC236}">
                <a16:creationId xmlns:a16="http://schemas.microsoft.com/office/drawing/2014/main" id="{40D758B5-7632-4FF1-B186-08A7C4306052}"/>
              </a:ext>
            </a:extLst>
          </p:cNvPr>
          <p:cNvSpPr>
            <a:spLocks/>
          </p:cNvSpPr>
          <p:nvPr/>
        </p:nvSpPr>
        <p:spPr bwMode="auto">
          <a:xfrm>
            <a:off x="10176868" y="2705461"/>
            <a:ext cx="1074031" cy="645457"/>
          </a:xfrm>
          <a:custGeom>
            <a:avLst/>
            <a:gdLst>
              <a:gd name="T0" fmla="*/ 452 w 534"/>
              <a:gd name="T1" fmla="*/ 75 h 321"/>
              <a:gd name="T2" fmla="*/ 416 w 534"/>
              <a:gd name="T3" fmla="*/ 57 h 321"/>
              <a:gd name="T4" fmla="*/ 361 w 534"/>
              <a:gd name="T5" fmla="*/ 55 h 321"/>
              <a:gd name="T6" fmla="*/ 292 w 534"/>
              <a:gd name="T7" fmla="*/ 22 h 321"/>
              <a:gd name="T8" fmla="*/ 172 w 534"/>
              <a:gd name="T9" fmla="*/ 7 h 321"/>
              <a:gd name="T10" fmla="*/ 115 w 534"/>
              <a:gd name="T11" fmla="*/ 58 h 321"/>
              <a:gd name="T12" fmla="*/ 30 w 534"/>
              <a:gd name="T13" fmla="*/ 87 h 321"/>
              <a:gd name="T14" fmla="*/ 16 w 534"/>
              <a:gd name="T15" fmla="*/ 95 h 321"/>
              <a:gd name="T16" fmla="*/ 21 w 534"/>
              <a:gd name="T17" fmla="*/ 123 h 321"/>
              <a:gd name="T18" fmla="*/ 11 w 534"/>
              <a:gd name="T19" fmla="*/ 168 h 321"/>
              <a:gd name="T20" fmla="*/ 6 w 534"/>
              <a:gd name="T21" fmla="*/ 198 h 321"/>
              <a:gd name="T22" fmla="*/ 48 w 534"/>
              <a:gd name="T23" fmla="*/ 217 h 321"/>
              <a:gd name="T24" fmla="*/ 92 w 534"/>
              <a:gd name="T25" fmla="*/ 216 h 321"/>
              <a:gd name="T26" fmla="*/ 147 w 534"/>
              <a:gd name="T27" fmla="*/ 231 h 321"/>
              <a:gd name="T28" fmla="*/ 190 w 534"/>
              <a:gd name="T29" fmla="*/ 261 h 321"/>
              <a:gd name="T30" fmla="*/ 210 w 534"/>
              <a:gd name="T31" fmla="*/ 281 h 321"/>
              <a:gd name="T32" fmla="*/ 250 w 534"/>
              <a:gd name="T33" fmla="*/ 284 h 321"/>
              <a:gd name="T34" fmla="*/ 289 w 534"/>
              <a:gd name="T35" fmla="*/ 252 h 321"/>
              <a:gd name="T36" fmla="*/ 316 w 534"/>
              <a:gd name="T37" fmla="*/ 274 h 321"/>
              <a:gd name="T38" fmla="*/ 339 w 534"/>
              <a:gd name="T39" fmla="*/ 287 h 321"/>
              <a:gd name="T40" fmla="*/ 377 w 534"/>
              <a:gd name="T41" fmla="*/ 283 h 321"/>
              <a:gd name="T42" fmla="*/ 393 w 534"/>
              <a:gd name="T43" fmla="*/ 306 h 321"/>
              <a:gd name="T44" fmla="*/ 423 w 534"/>
              <a:gd name="T45" fmla="*/ 312 h 321"/>
              <a:gd name="T46" fmla="*/ 469 w 534"/>
              <a:gd name="T47" fmla="*/ 290 h 321"/>
              <a:gd name="T48" fmla="*/ 515 w 534"/>
              <a:gd name="T49" fmla="*/ 258 h 321"/>
              <a:gd name="T50" fmla="*/ 532 w 534"/>
              <a:gd name="T51" fmla="*/ 215 h 321"/>
              <a:gd name="T52" fmla="*/ 523 w 534"/>
              <a:gd name="T53" fmla="*/ 163 h 321"/>
              <a:gd name="T54" fmla="*/ 452 w 534"/>
              <a:gd name="T55" fmla="*/ 75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34" h="321">
                <a:moveTo>
                  <a:pt x="452" y="75"/>
                </a:moveTo>
                <a:cubicBezTo>
                  <a:pt x="435" y="53"/>
                  <a:pt x="425" y="57"/>
                  <a:pt x="416" y="57"/>
                </a:cubicBezTo>
                <a:cubicBezTo>
                  <a:pt x="404" y="59"/>
                  <a:pt x="381" y="65"/>
                  <a:pt x="361" y="55"/>
                </a:cubicBezTo>
                <a:cubicBezTo>
                  <a:pt x="343" y="45"/>
                  <a:pt x="319" y="22"/>
                  <a:pt x="292" y="22"/>
                </a:cubicBezTo>
                <a:cubicBezTo>
                  <a:pt x="198" y="21"/>
                  <a:pt x="198" y="0"/>
                  <a:pt x="172" y="7"/>
                </a:cubicBezTo>
                <a:cubicBezTo>
                  <a:pt x="158" y="10"/>
                  <a:pt x="147" y="37"/>
                  <a:pt x="115" y="58"/>
                </a:cubicBezTo>
                <a:cubicBezTo>
                  <a:pt x="64" y="93"/>
                  <a:pt x="41" y="85"/>
                  <a:pt x="30" y="87"/>
                </a:cubicBezTo>
                <a:cubicBezTo>
                  <a:pt x="24" y="87"/>
                  <a:pt x="20" y="89"/>
                  <a:pt x="16" y="95"/>
                </a:cubicBezTo>
                <a:cubicBezTo>
                  <a:pt x="13" y="101"/>
                  <a:pt x="19" y="114"/>
                  <a:pt x="21" y="123"/>
                </a:cubicBezTo>
                <a:cubicBezTo>
                  <a:pt x="26" y="147"/>
                  <a:pt x="18" y="160"/>
                  <a:pt x="11" y="168"/>
                </a:cubicBezTo>
                <a:cubicBezTo>
                  <a:pt x="3" y="177"/>
                  <a:pt x="0" y="187"/>
                  <a:pt x="6" y="198"/>
                </a:cubicBezTo>
                <a:cubicBezTo>
                  <a:pt x="12" y="210"/>
                  <a:pt x="29" y="215"/>
                  <a:pt x="48" y="217"/>
                </a:cubicBezTo>
                <a:cubicBezTo>
                  <a:pt x="66" y="218"/>
                  <a:pt x="72" y="215"/>
                  <a:pt x="92" y="216"/>
                </a:cubicBezTo>
                <a:cubicBezTo>
                  <a:pt x="114" y="219"/>
                  <a:pt x="147" y="231"/>
                  <a:pt x="147" y="231"/>
                </a:cubicBezTo>
                <a:cubicBezTo>
                  <a:pt x="158" y="235"/>
                  <a:pt x="178" y="250"/>
                  <a:pt x="190" y="261"/>
                </a:cubicBezTo>
                <a:cubicBezTo>
                  <a:pt x="202" y="273"/>
                  <a:pt x="204" y="274"/>
                  <a:pt x="210" y="281"/>
                </a:cubicBezTo>
                <a:cubicBezTo>
                  <a:pt x="223" y="294"/>
                  <a:pt x="241" y="289"/>
                  <a:pt x="250" y="284"/>
                </a:cubicBezTo>
                <a:cubicBezTo>
                  <a:pt x="262" y="276"/>
                  <a:pt x="279" y="259"/>
                  <a:pt x="289" y="252"/>
                </a:cubicBezTo>
                <a:cubicBezTo>
                  <a:pt x="310" y="237"/>
                  <a:pt x="312" y="264"/>
                  <a:pt x="316" y="274"/>
                </a:cubicBezTo>
                <a:cubicBezTo>
                  <a:pt x="320" y="287"/>
                  <a:pt x="330" y="289"/>
                  <a:pt x="339" y="287"/>
                </a:cubicBezTo>
                <a:cubicBezTo>
                  <a:pt x="353" y="283"/>
                  <a:pt x="370" y="278"/>
                  <a:pt x="377" y="283"/>
                </a:cubicBezTo>
                <a:cubicBezTo>
                  <a:pt x="385" y="288"/>
                  <a:pt x="385" y="292"/>
                  <a:pt x="393" y="306"/>
                </a:cubicBezTo>
                <a:cubicBezTo>
                  <a:pt x="401" y="321"/>
                  <a:pt x="419" y="315"/>
                  <a:pt x="423" y="312"/>
                </a:cubicBezTo>
                <a:cubicBezTo>
                  <a:pt x="426" y="310"/>
                  <a:pt x="459" y="297"/>
                  <a:pt x="469" y="290"/>
                </a:cubicBezTo>
                <a:cubicBezTo>
                  <a:pt x="479" y="284"/>
                  <a:pt x="503" y="273"/>
                  <a:pt x="515" y="258"/>
                </a:cubicBezTo>
                <a:cubicBezTo>
                  <a:pt x="529" y="241"/>
                  <a:pt x="531" y="225"/>
                  <a:pt x="532" y="215"/>
                </a:cubicBezTo>
                <a:cubicBezTo>
                  <a:pt x="534" y="199"/>
                  <a:pt x="533" y="181"/>
                  <a:pt x="523" y="163"/>
                </a:cubicBezTo>
                <a:cubicBezTo>
                  <a:pt x="513" y="144"/>
                  <a:pt x="469" y="96"/>
                  <a:pt x="452" y="75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grpSp>
        <p:nvGrpSpPr>
          <p:cNvPr id="23" name="Grupp 22">
            <a:extLst>
              <a:ext uri="{FF2B5EF4-FFF2-40B4-BE49-F238E27FC236}">
                <a16:creationId xmlns:a16="http://schemas.microsoft.com/office/drawing/2014/main" id="{DAA76847-3C11-433A-BF06-2880069D53CA}"/>
              </a:ext>
            </a:extLst>
          </p:cNvPr>
          <p:cNvGrpSpPr/>
          <p:nvPr/>
        </p:nvGrpSpPr>
        <p:grpSpPr>
          <a:xfrm>
            <a:off x="9210631" y="2123641"/>
            <a:ext cx="1385720" cy="1664942"/>
            <a:chOff x="8476946" y="2535674"/>
            <a:chExt cx="1693863" cy="2035176"/>
          </a:xfrm>
        </p:grpSpPr>
        <p:sp>
          <p:nvSpPr>
            <p:cNvPr id="54" name="Freeform 26">
              <a:extLst>
                <a:ext uri="{FF2B5EF4-FFF2-40B4-BE49-F238E27FC236}">
                  <a16:creationId xmlns:a16="http://schemas.microsoft.com/office/drawing/2014/main" id="{A1F51981-9894-4D3D-92B7-4FC14DFE68E1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1746" y="3802499"/>
              <a:ext cx="95250" cy="120650"/>
            </a:xfrm>
            <a:custGeom>
              <a:avLst/>
              <a:gdLst>
                <a:gd name="T0" fmla="*/ 38 w 39"/>
                <a:gd name="T1" fmla="*/ 14 h 49"/>
                <a:gd name="T2" fmla="*/ 34 w 39"/>
                <a:gd name="T3" fmla="*/ 4 h 49"/>
                <a:gd name="T4" fmla="*/ 29 w 39"/>
                <a:gd name="T5" fmla="*/ 1 h 49"/>
                <a:gd name="T6" fmla="*/ 20 w 39"/>
                <a:gd name="T7" fmla="*/ 6 h 49"/>
                <a:gd name="T8" fmla="*/ 5 w 39"/>
                <a:gd name="T9" fmla="*/ 19 h 49"/>
                <a:gd name="T10" fmla="*/ 1 w 39"/>
                <a:gd name="T11" fmla="*/ 34 h 49"/>
                <a:gd name="T12" fmla="*/ 6 w 39"/>
                <a:gd name="T13" fmla="*/ 42 h 49"/>
                <a:gd name="T14" fmla="*/ 11 w 39"/>
                <a:gd name="T15" fmla="*/ 43 h 49"/>
                <a:gd name="T16" fmla="*/ 13 w 39"/>
                <a:gd name="T17" fmla="*/ 42 h 49"/>
                <a:gd name="T18" fmla="*/ 14 w 39"/>
                <a:gd name="T19" fmla="*/ 44 h 49"/>
                <a:gd name="T20" fmla="*/ 16 w 39"/>
                <a:gd name="T21" fmla="*/ 47 h 49"/>
                <a:gd name="T22" fmla="*/ 20 w 39"/>
                <a:gd name="T23" fmla="*/ 48 h 49"/>
                <a:gd name="T24" fmla="*/ 27 w 39"/>
                <a:gd name="T25" fmla="*/ 48 h 49"/>
                <a:gd name="T26" fmla="*/ 34 w 39"/>
                <a:gd name="T27" fmla="*/ 44 h 49"/>
                <a:gd name="T28" fmla="*/ 32 w 39"/>
                <a:gd name="T29" fmla="*/ 38 h 49"/>
                <a:gd name="T30" fmla="*/ 29 w 39"/>
                <a:gd name="T31" fmla="*/ 34 h 49"/>
                <a:gd name="T32" fmla="*/ 32 w 39"/>
                <a:gd name="T33" fmla="*/ 24 h 49"/>
                <a:gd name="T34" fmla="*/ 38 w 39"/>
                <a:gd name="T35" fmla="*/ 1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49">
                  <a:moveTo>
                    <a:pt x="38" y="14"/>
                  </a:moveTo>
                  <a:cubicBezTo>
                    <a:pt x="39" y="10"/>
                    <a:pt x="37" y="6"/>
                    <a:pt x="34" y="4"/>
                  </a:cubicBezTo>
                  <a:cubicBezTo>
                    <a:pt x="33" y="2"/>
                    <a:pt x="31" y="1"/>
                    <a:pt x="29" y="1"/>
                  </a:cubicBezTo>
                  <a:cubicBezTo>
                    <a:pt x="25" y="0"/>
                    <a:pt x="23" y="4"/>
                    <a:pt x="20" y="6"/>
                  </a:cubicBezTo>
                  <a:cubicBezTo>
                    <a:pt x="15" y="11"/>
                    <a:pt x="9" y="14"/>
                    <a:pt x="5" y="19"/>
                  </a:cubicBezTo>
                  <a:cubicBezTo>
                    <a:pt x="2" y="24"/>
                    <a:pt x="0" y="29"/>
                    <a:pt x="1" y="34"/>
                  </a:cubicBezTo>
                  <a:cubicBezTo>
                    <a:pt x="2" y="38"/>
                    <a:pt x="3" y="41"/>
                    <a:pt x="6" y="42"/>
                  </a:cubicBezTo>
                  <a:cubicBezTo>
                    <a:pt x="8" y="43"/>
                    <a:pt x="9" y="43"/>
                    <a:pt x="11" y="43"/>
                  </a:cubicBezTo>
                  <a:cubicBezTo>
                    <a:pt x="11" y="42"/>
                    <a:pt x="12" y="42"/>
                    <a:pt x="13" y="42"/>
                  </a:cubicBezTo>
                  <a:cubicBezTo>
                    <a:pt x="14" y="42"/>
                    <a:pt x="14" y="43"/>
                    <a:pt x="14" y="44"/>
                  </a:cubicBezTo>
                  <a:cubicBezTo>
                    <a:pt x="14" y="45"/>
                    <a:pt x="15" y="46"/>
                    <a:pt x="16" y="47"/>
                  </a:cubicBezTo>
                  <a:cubicBezTo>
                    <a:pt x="17" y="48"/>
                    <a:pt x="18" y="48"/>
                    <a:pt x="20" y="48"/>
                  </a:cubicBezTo>
                  <a:cubicBezTo>
                    <a:pt x="22" y="49"/>
                    <a:pt x="24" y="49"/>
                    <a:pt x="27" y="48"/>
                  </a:cubicBezTo>
                  <a:cubicBezTo>
                    <a:pt x="30" y="48"/>
                    <a:pt x="33" y="47"/>
                    <a:pt x="34" y="44"/>
                  </a:cubicBezTo>
                  <a:cubicBezTo>
                    <a:pt x="34" y="42"/>
                    <a:pt x="33" y="40"/>
                    <a:pt x="32" y="38"/>
                  </a:cubicBezTo>
                  <a:cubicBezTo>
                    <a:pt x="31" y="37"/>
                    <a:pt x="30" y="35"/>
                    <a:pt x="29" y="34"/>
                  </a:cubicBezTo>
                  <a:cubicBezTo>
                    <a:pt x="28" y="30"/>
                    <a:pt x="30" y="26"/>
                    <a:pt x="32" y="24"/>
                  </a:cubicBezTo>
                  <a:cubicBezTo>
                    <a:pt x="34" y="21"/>
                    <a:pt x="37" y="18"/>
                    <a:pt x="38" y="1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55" name="Freeform 15">
              <a:extLst>
                <a:ext uri="{FF2B5EF4-FFF2-40B4-BE49-F238E27FC236}">
                  <a16:creationId xmlns:a16="http://schemas.microsoft.com/office/drawing/2014/main" id="{F7F0830E-2509-49D8-89F8-3EA139CCE33C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1246" y="2535674"/>
              <a:ext cx="1579563" cy="1558925"/>
            </a:xfrm>
            <a:custGeom>
              <a:avLst/>
              <a:gdLst>
                <a:gd name="T0" fmla="*/ 200 w 642"/>
                <a:gd name="T1" fmla="*/ 530 h 635"/>
                <a:gd name="T2" fmla="*/ 235 w 642"/>
                <a:gd name="T3" fmla="*/ 528 h 635"/>
                <a:gd name="T4" fmla="*/ 234 w 642"/>
                <a:gd name="T5" fmla="*/ 556 h 635"/>
                <a:gd name="T6" fmla="*/ 231 w 642"/>
                <a:gd name="T7" fmla="*/ 610 h 635"/>
                <a:gd name="T8" fmla="*/ 275 w 642"/>
                <a:gd name="T9" fmla="*/ 633 h 635"/>
                <a:gd name="T10" fmla="*/ 302 w 642"/>
                <a:gd name="T11" fmla="*/ 597 h 635"/>
                <a:gd name="T12" fmla="*/ 287 w 642"/>
                <a:gd name="T13" fmla="*/ 482 h 635"/>
                <a:gd name="T14" fmla="*/ 284 w 642"/>
                <a:gd name="T15" fmla="*/ 413 h 635"/>
                <a:gd name="T16" fmla="*/ 343 w 642"/>
                <a:gd name="T17" fmla="*/ 363 h 635"/>
                <a:gd name="T18" fmla="*/ 415 w 642"/>
                <a:gd name="T19" fmla="*/ 368 h 635"/>
                <a:gd name="T20" fmla="*/ 442 w 642"/>
                <a:gd name="T21" fmla="*/ 368 h 635"/>
                <a:gd name="T22" fmla="*/ 439 w 642"/>
                <a:gd name="T23" fmla="*/ 330 h 635"/>
                <a:gd name="T24" fmla="*/ 449 w 642"/>
                <a:gd name="T25" fmla="*/ 251 h 635"/>
                <a:gd name="T26" fmla="*/ 463 w 642"/>
                <a:gd name="T27" fmla="*/ 216 h 635"/>
                <a:gd name="T28" fmla="*/ 556 w 642"/>
                <a:gd name="T29" fmla="*/ 173 h 635"/>
                <a:gd name="T30" fmla="*/ 636 w 642"/>
                <a:gd name="T31" fmla="*/ 141 h 635"/>
                <a:gd name="T32" fmla="*/ 629 w 642"/>
                <a:gd name="T33" fmla="*/ 85 h 635"/>
                <a:gd name="T34" fmla="*/ 528 w 642"/>
                <a:gd name="T35" fmla="*/ 27 h 635"/>
                <a:gd name="T36" fmla="*/ 398 w 642"/>
                <a:gd name="T37" fmla="*/ 112 h 635"/>
                <a:gd name="T38" fmla="*/ 308 w 642"/>
                <a:gd name="T39" fmla="*/ 112 h 635"/>
                <a:gd name="T40" fmla="*/ 265 w 642"/>
                <a:gd name="T41" fmla="*/ 74 h 635"/>
                <a:gd name="T42" fmla="*/ 231 w 642"/>
                <a:gd name="T43" fmla="*/ 73 h 635"/>
                <a:gd name="T44" fmla="*/ 188 w 642"/>
                <a:gd name="T45" fmla="*/ 121 h 635"/>
                <a:gd name="T46" fmla="*/ 91 w 642"/>
                <a:gd name="T47" fmla="*/ 223 h 635"/>
                <a:gd name="T48" fmla="*/ 79 w 642"/>
                <a:gd name="T49" fmla="*/ 240 h 635"/>
                <a:gd name="T50" fmla="*/ 26 w 642"/>
                <a:gd name="T51" fmla="*/ 259 h 635"/>
                <a:gd name="T52" fmla="*/ 4 w 642"/>
                <a:gd name="T53" fmla="*/ 320 h 635"/>
                <a:gd name="T54" fmla="*/ 47 w 642"/>
                <a:gd name="T55" fmla="*/ 355 h 635"/>
                <a:gd name="T56" fmla="*/ 91 w 642"/>
                <a:gd name="T57" fmla="*/ 334 h 635"/>
                <a:gd name="T58" fmla="*/ 117 w 642"/>
                <a:gd name="T59" fmla="*/ 346 h 635"/>
                <a:gd name="T60" fmla="*/ 141 w 642"/>
                <a:gd name="T61" fmla="*/ 368 h 635"/>
                <a:gd name="T62" fmla="*/ 212 w 642"/>
                <a:gd name="T63" fmla="*/ 362 h 635"/>
                <a:gd name="T64" fmla="*/ 272 w 642"/>
                <a:gd name="T65" fmla="*/ 324 h 635"/>
                <a:gd name="T66" fmla="*/ 296 w 642"/>
                <a:gd name="T67" fmla="*/ 311 h 635"/>
                <a:gd name="T68" fmla="*/ 289 w 642"/>
                <a:gd name="T69" fmla="*/ 344 h 635"/>
                <a:gd name="T70" fmla="*/ 234 w 642"/>
                <a:gd name="T71" fmla="*/ 373 h 635"/>
                <a:gd name="T72" fmla="*/ 162 w 642"/>
                <a:gd name="T73" fmla="*/ 411 h 635"/>
                <a:gd name="T74" fmla="*/ 187 w 642"/>
                <a:gd name="T75" fmla="*/ 547 h 635"/>
                <a:gd name="T76" fmla="*/ 200 w 642"/>
                <a:gd name="T77" fmla="*/ 530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42" h="635">
                  <a:moveTo>
                    <a:pt x="200" y="530"/>
                  </a:moveTo>
                  <a:cubicBezTo>
                    <a:pt x="210" y="498"/>
                    <a:pt x="230" y="511"/>
                    <a:pt x="235" y="528"/>
                  </a:cubicBezTo>
                  <a:cubicBezTo>
                    <a:pt x="237" y="535"/>
                    <a:pt x="240" y="541"/>
                    <a:pt x="234" y="556"/>
                  </a:cubicBezTo>
                  <a:cubicBezTo>
                    <a:pt x="228" y="568"/>
                    <a:pt x="225" y="589"/>
                    <a:pt x="231" y="610"/>
                  </a:cubicBezTo>
                  <a:cubicBezTo>
                    <a:pt x="236" y="631"/>
                    <a:pt x="261" y="630"/>
                    <a:pt x="275" y="633"/>
                  </a:cubicBezTo>
                  <a:cubicBezTo>
                    <a:pt x="288" y="635"/>
                    <a:pt x="299" y="624"/>
                    <a:pt x="302" y="597"/>
                  </a:cubicBezTo>
                  <a:cubicBezTo>
                    <a:pt x="302" y="591"/>
                    <a:pt x="316" y="527"/>
                    <a:pt x="287" y="482"/>
                  </a:cubicBezTo>
                  <a:cubicBezTo>
                    <a:pt x="271" y="458"/>
                    <a:pt x="279" y="424"/>
                    <a:pt x="284" y="413"/>
                  </a:cubicBezTo>
                  <a:cubicBezTo>
                    <a:pt x="292" y="393"/>
                    <a:pt x="310" y="373"/>
                    <a:pt x="343" y="363"/>
                  </a:cubicBezTo>
                  <a:cubicBezTo>
                    <a:pt x="364" y="357"/>
                    <a:pt x="386" y="358"/>
                    <a:pt x="415" y="368"/>
                  </a:cubicBezTo>
                  <a:cubicBezTo>
                    <a:pt x="420" y="370"/>
                    <a:pt x="437" y="374"/>
                    <a:pt x="442" y="368"/>
                  </a:cubicBezTo>
                  <a:cubicBezTo>
                    <a:pt x="449" y="361"/>
                    <a:pt x="447" y="350"/>
                    <a:pt x="439" y="330"/>
                  </a:cubicBezTo>
                  <a:cubicBezTo>
                    <a:pt x="424" y="294"/>
                    <a:pt x="438" y="267"/>
                    <a:pt x="449" y="251"/>
                  </a:cubicBezTo>
                  <a:cubicBezTo>
                    <a:pt x="458" y="238"/>
                    <a:pt x="458" y="228"/>
                    <a:pt x="463" y="216"/>
                  </a:cubicBezTo>
                  <a:cubicBezTo>
                    <a:pt x="484" y="165"/>
                    <a:pt x="534" y="166"/>
                    <a:pt x="556" y="173"/>
                  </a:cubicBezTo>
                  <a:cubicBezTo>
                    <a:pt x="615" y="190"/>
                    <a:pt x="629" y="159"/>
                    <a:pt x="636" y="141"/>
                  </a:cubicBezTo>
                  <a:cubicBezTo>
                    <a:pt x="642" y="128"/>
                    <a:pt x="642" y="107"/>
                    <a:pt x="629" y="85"/>
                  </a:cubicBezTo>
                  <a:cubicBezTo>
                    <a:pt x="614" y="60"/>
                    <a:pt x="579" y="0"/>
                    <a:pt x="528" y="27"/>
                  </a:cubicBezTo>
                  <a:cubicBezTo>
                    <a:pt x="501" y="42"/>
                    <a:pt x="442" y="100"/>
                    <a:pt x="398" y="112"/>
                  </a:cubicBezTo>
                  <a:cubicBezTo>
                    <a:pt x="343" y="126"/>
                    <a:pt x="317" y="115"/>
                    <a:pt x="308" y="112"/>
                  </a:cubicBezTo>
                  <a:cubicBezTo>
                    <a:pt x="299" y="108"/>
                    <a:pt x="276" y="89"/>
                    <a:pt x="265" y="74"/>
                  </a:cubicBezTo>
                  <a:cubicBezTo>
                    <a:pt x="254" y="59"/>
                    <a:pt x="241" y="67"/>
                    <a:pt x="231" y="73"/>
                  </a:cubicBezTo>
                  <a:cubicBezTo>
                    <a:pt x="224" y="78"/>
                    <a:pt x="197" y="106"/>
                    <a:pt x="188" y="121"/>
                  </a:cubicBezTo>
                  <a:cubicBezTo>
                    <a:pt x="154" y="175"/>
                    <a:pt x="79" y="149"/>
                    <a:pt x="91" y="223"/>
                  </a:cubicBezTo>
                  <a:cubicBezTo>
                    <a:pt x="92" y="230"/>
                    <a:pt x="91" y="236"/>
                    <a:pt x="79" y="240"/>
                  </a:cubicBezTo>
                  <a:cubicBezTo>
                    <a:pt x="72" y="243"/>
                    <a:pt x="46" y="248"/>
                    <a:pt x="26" y="259"/>
                  </a:cubicBezTo>
                  <a:cubicBezTo>
                    <a:pt x="6" y="270"/>
                    <a:pt x="0" y="294"/>
                    <a:pt x="4" y="320"/>
                  </a:cubicBezTo>
                  <a:cubicBezTo>
                    <a:pt x="8" y="345"/>
                    <a:pt x="25" y="358"/>
                    <a:pt x="47" y="355"/>
                  </a:cubicBezTo>
                  <a:cubicBezTo>
                    <a:pt x="69" y="352"/>
                    <a:pt x="66" y="340"/>
                    <a:pt x="91" y="334"/>
                  </a:cubicBezTo>
                  <a:cubicBezTo>
                    <a:pt x="110" y="330"/>
                    <a:pt x="112" y="340"/>
                    <a:pt x="117" y="346"/>
                  </a:cubicBezTo>
                  <a:cubicBezTo>
                    <a:pt x="121" y="351"/>
                    <a:pt x="125" y="360"/>
                    <a:pt x="141" y="368"/>
                  </a:cubicBezTo>
                  <a:cubicBezTo>
                    <a:pt x="157" y="376"/>
                    <a:pt x="176" y="370"/>
                    <a:pt x="212" y="362"/>
                  </a:cubicBezTo>
                  <a:cubicBezTo>
                    <a:pt x="247" y="353"/>
                    <a:pt x="266" y="331"/>
                    <a:pt x="272" y="324"/>
                  </a:cubicBezTo>
                  <a:cubicBezTo>
                    <a:pt x="278" y="317"/>
                    <a:pt x="289" y="305"/>
                    <a:pt x="296" y="311"/>
                  </a:cubicBezTo>
                  <a:cubicBezTo>
                    <a:pt x="303" y="316"/>
                    <a:pt x="297" y="333"/>
                    <a:pt x="289" y="344"/>
                  </a:cubicBezTo>
                  <a:cubicBezTo>
                    <a:pt x="281" y="356"/>
                    <a:pt x="256" y="366"/>
                    <a:pt x="234" y="373"/>
                  </a:cubicBezTo>
                  <a:cubicBezTo>
                    <a:pt x="212" y="380"/>
                    <a:pt x="180" y="400"/>
                    <a:pt x="162" y="411"/>
                  </a:cubicBezTo>
                  <a:cubicBezTo>
                    <a:pt x="124" y="434"/>
                    <a:pt x="166" y="543"/>
                    <a:pt x="187" y="547"/>
                  </a:cubicBezTo>
                  <a:cubicBezTo>
                    <a:pt x="196" y="548"/>
                    <a:pt x="198" y="536"/>
                    <a:pt x="200" y="5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56" name="Freeform 24">
              <a:extLst>
                <a:ext uri="{FF2B5EF4-FFF2-40B4-BE49-F238E27FC236}">
                  <a16:creationId xmlns:a16="http://schemas.microsoft.com/office/drawing/2014/main" id="{74AEC9D0-1404-4D57-BD11-FB0C678F1AE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2671" y="3610412"/>
              <a:ext cx="187325" cy="236538"/>
            </a:xfrm>
            <a:custGeom>
              <a:avLst/>
              <a:gdLst>
                <a:gd name="T0" fmla="*/ 11 w 76"/>
                <a:gd name="T1" fmla="*/ 65 h 96"/>
                <a:gd name="T2" fmla="*/ 29 w 76"/>
                <a:gd name="T3" fmla="*/ 88 h 96"/>
                <a:gd name="T4" fmla="*/ 42 w 76"/>
                <a:gd name="T5" fmla="*/ 94 h 96"/>
                <a:gd name="T6" fmla="*/ 56 w 76"/>
                <a:gd name="T7" fmla="*/ 96 h 96"/>
                <a:gd name="T8" fmla="*/ 68 w 76"/>
                <a:gd name="T9" fmla="*/ 91 h 96"/>
                <a:gd name="T10" fmla="*/ 75 w 76"/>
                <a:gd name="T11" fmla="*/ 78 h 96"/>
                <a:gd name="T12" fmla="*/ 73 w 76"/>
                <a:gd name="T13" fmla="*/ 59 h 96"/>
                <a:gd name="T14" fmla="*/ 73 w 76"/>
                <a:gd name="T15" fmla="*/ 57 h 96"/>
                <a:gd name="T16" fmla="*/ 66 w 76"/>
                <a:gd name="T17" fmla="*/ 21 h 96"/>
                <a:gd name="T18" fmla="*/ 63 w 76"/>
                <a:gd name="T19" fmla="*/ 11 h 96"/>
                <a:gd name="T20" fmla="*/ 55 w 76"/>
                <a:gd name="T21" fmla="*/ 4 h 96"/>
                <a:gd name="T22" fmla="*/ 44 w 76"/>
                <a:gd name="T23" fmla="*/ 0 h 96"/>
                <a:gd name="T24" fmla="*/ 34 w 76"/>
                <a:gd name="T25" fmla="*/ 9 h 96"/>
                <a:gd name="T26" fmla="*/ 24 w 76"/>
                <a:gd name="T27" fmla="*/ 20 h 96"/>
                <a:gd name="T28" fmla="*/ 13 w 76"/>
                <a:gd name="T29" fmla="*/ 22 h 96"/>
                <a:gd name="T30" fmla="*/ 7 w 76"/>
                <a:gd name="T31" fmla="*/ 31 h 96"/>
                <a:gd name="T32" fmla="*/ 5 w 76"/>
                <a:gd name="T33" fmla="*/ 43 h 96"/>
                <a:gd name="T34" fmla="*/ 2 w 76"/>
                <a:gd name="T35" fmla="*/ 50 h 96"/>
                <a:gd name="T36" fmla="*/ 1 w 76"/>
                <a:gd name="T37" fmla="*/ 57 h 96"/>
                <a:gd name="T38" fmla="*/ 11 w 76"/>
                <a:gd name="T39" fmla="*/ 65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6" h="96">
                  <a:moveTo>
                    <a:pt x="11" y="65"/>
                  </a:moveTo>
                  <a:cubicBezTo>
                    <a:pt x="19" y="71"/>
                    <a:pt x="21" y="82"/>
                    <a:pt x="29" y="88"/>
                  </a:cubicBezTo>
                  <a:cubicBezTo>
                    <a:pt x="32" y="92"/>
                    <a:pt x="37" y="93"/>
                    <a:pt x="42" y="94"/>
                  </a:cubicBezTo>
                  <a:cubicBezTo>
                    <a:pt x="47" y="95"/>
                    <a:pt x="51" y="96"/>
                    <a:pt x="56" y="96"/>
                  </a:cubicBezTo>
                  <a:cubicBezTo>
                    <a:pt x="60" y="95"/>
                    <a:pt x="65" y="94"/>
                    <a:pt x="68" y="91"/>
                  </a:cubicBezTo>
                  <a:cubicBezTo>
                    <a:pt x="72" y="88"/>
                    <a:pt x="74" y="83"/>
                    <a:pt x="75" y="78"/>
                  </a:cubicBezTo>
                  <a:cubicBezTo>
                    <a:pt x="76" y="71"/>
                    <a:pt x="75" y="65"/>
                    <a:pt x="73" y="59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69" y="45"/>
                    <a:pt x="68" y="33"/>
                    <a:pt x="66" y="21"/>
                  </a:cubicBezTo>
                  <a:cubicBezTo>
                    <a:pt x="66" y="17"/>
                    <a:pt x="65" y="14"/>
                    <a:pt x="63" y="11"/>
                  </a:cubicBezTo>
                  <a:cubicBezTo>
                    <a:pt x="61" y="8"/>
                    <a:pt x="58" y="6"/>
                    <a:pt x="55" y="4"/>
                  </a:cubicBezTo>
                  <a:cubicBezTo>
                    <a:pt x="51" y="2"/>
                    <a:pt x="48" y="0"/>
                    <a:pt x="44" y="0"/>
                  </a:cubicBezTo>
                  <a:cubicBezTo>
                    <a:pt x="39" y="1"/>
                    <a:pt x="36" y="5"/>
                    <a:pt x="34" y="9"/>
                  </a:cubicBezTo>
                  <a:cubicBezTo>
                    <a:pt x="31" y="14"/>
                    <a:pt x="28" y="18"/>
                    <a:pt x="24" y="20"/>
                  </a:cubicBezTo>
                  <a:cubicBezTo>
                    <a:pt x="20" y="21"/>
                    <a:pt x="16" y="20"/>
                    <a:pt x="13" y="22"/>
                  </a:cubicBezTo>
                  <a:cubicBezTo>
                    <a:pt x="10" y="24"/>
                    <a:pt x="8" y="28"/>
                    <a:pt x="7" y="31"/>
                  </a:cubicBezTo>
                  <a:cubicBezTo>
                    <a:pt x="6" y="35"/>
                    <a:pt x="6" y="39"/>
                    <a:pt x="5" y="43"/>
                  </a:cubicBezTo>
                  <a:cubicBezTo>
                    <a:pt x="4" y="45"/>
                    <a:pt x="3" y="47"/>
                    <a:pt x="2" y="50"/>
                  </a:cubicBezTo>
                  <a:cubicBezTo>
                    <a:pt x="1" y="52"/>
                    <a:pt x="0" y="55"/>
                    <a:pt x="1" y="57"/>
                  </a:cubicBezTo>
                  <a:cubicBezTo>
                    <a:pt x="3" y="61"/>
                    <a:pt x="8" y="63"/>
                    <a:pt x="11" y="6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57" name="Freeform 25">
              <a:extLst>
                <a:ext uri="{FF2B5EF4-FFF2-40B4-BE49-F238E27FC236}">
                  <a16:creationId xmlns:a16="http://schemas.microsoft.com/office/drawing/2014/main" id="{3AF1F4DD-863D-4E9E-BE84-FB00F6F34680}"/>
                </a:ext>
              </a:extLst>
            </p:cNvPr>
            <p:cNvSpPr>
              <a:spLocks/>
            </p:cNvSpPr>
            <p:nvPr/>
          </p:nvSpPr>
          <p:spPr bwMode="auto">
            <a:xfrm>
              <a:off x="8749996" y="3635812"/>
              <a:ext cx="117475" cy="136525"/>
            </a:xfrm>
            <a:custGeom>
              <a:avLst/>
              <a:gdLst>
                <a:gd name="T0" fmla="*/ 33 w 48"/>
                <a:gd name="T1" fmla="*/ 2 h 56"/>
                <a:gd name="T2" fmla="*/ 14 w 48"/>
                <a:gd name="T3" fmla="*/ 4 h 56"/>
                <a:gd name="T4" fmla="*/ 2 w 48"/>
                <a:gd name="T5" fmla="*/ 14 h 56"/>
                <a:gd name="T6" fmla="*/ 0 w 48"/>
                <a:gd name="T7" fmla="*/ 22 h 56"/>
                <a:gd name="T8" fmla="*/ 6 w 48"/>
                <a:gd name="T9" fmla="*/ 33 h 56"/>
                <a:gd name="T10" fmla="*/ 16 w 48"/>
                <a:gd name="T11" fmla="*/ 43 h 56"/>
                <a:gd name="T12" fmla="*/ 24 w 48"/>
                <a:gd name="T13" fmla="*/ 52 h 56"/>
                <a:gd name="T14" fmla="*/ 25 w 48"/>
                <a:gd name="T15" fmla="*/ 53 h 56"/>
                <a:gd name="T16" fmla="*/ 30 w 48"/>
                <a:gd name="T17" fmla="*/ 51 h 56"/>
                <a:gd name="T18" fmla="*/ 46 w 48"/>
                <a:gd name="T19" fmla="*/ 25 h 56"/>
                <a:gd name="T20" fmla="*/ 47 w 48"/>
                <a:gd name="T21" fmla="*/ 13 h 56"/>
                <a:gd name="T22" fmla="*/ 33 w 48"/>
                <a:gd name="T23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" h="56">
                  <a:moveTo>
                    <a:pt x="33" y="2"/>
                  </a:moveTo>
                  <a:cubicBezTo>
                    <a:pt x="26" y="0"/>
                    <a:pt x="20" y="2"/>
                    <a:pt x="14" y="4"/>
                  </a:cubicBezTo>
                  <a:cubicBezTo>
                    <a:pt x="9" y="6"/>
                    <a:pt x="4" y="9"/>
                    <a:pt x="2" y="14"/>
                  </a:cubicBezTo>
                  <a:cubicBezTo>
                    <a:pt x="0" y="16"/>
                    <a:pt x="0" y="19"/>
                    <a:pt x="0" y="22"/>
                  </a:cubicBezTo>
                  <a:cubicBezTo>
                    <a:pt x="1" y="26"/>
                    <a:pt x="4" y="30"/>
                    <a:pt x="6" y="33"/>
                  </a:cubicBezTo>
                  <a:cubicBezTo>
                    <a:pt x="10" y="36"/>
                    <a:pt x="13" y="39"/>
                    <a:pt x="16" y="43"/>
                  </a:cubicBezTo>
                  <a:cubicBezTo>
                    <a:pt x="20" y="46"/>
                    <a:pt x="21" y="48"/>
                    <a:pt x="24" y="52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6" y="56"/>
                    <a:pt x="29" y="52"/>
                    <a:pt x="30" y="51"/>
                  </a:cubicBezTo>
                  <a:cubicBezTo>
                    <a:pt x="38" y="44"/>
                    <a:pt x="43" y="35"/>
                    <a:pt x="46" y="25"/>
                  </a:cubicBezTo>
                  <a:cubicBezTo>
                    <a:pt x="47" y="21"/>
                    <a:pt x="48" y="17"/>
                    <a:pt x="47" y="13"/>
                  </a:cubicBezTo>
                  <a:cubicBezTo>
                    <a:pt x="45" y="7"/>
                    <a:pt x="39" y="3"/>
                    <a:pt x="33" y="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58" name="Freeform 27">
              <a:extLst>
                <a:ext uri="{FF2B5EF4-FFF2-40B4-BE49-F238E27FC236}">
                  <a16:creationId xmlns:a16="http://schemas.microsoft.com/office/drawing/2014/main" id="{93FF14FE-5BF3-4BA7-BC1D-72E74BB3311D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6946" y="3927912"/>
              <a:ext cx="112713" cy="66675"/>
            </a:xfrm>
            <a:custGeom>
              <a:avLst/>
              <a:gdLst>
                <a:gd name="T0" fmla="*/ 42 w 46"/>
                <a:gd name="T1" fmla="*/ 22 h 27"/>
                <a:gd name="T2" fmla="*/ 45 w 46"/>
                <a:gd name="T3" fmla="*/ 12 h 27"/>
                <a:gd name="T4" fmla="*/ 45 w 46"/>
                <a:gd name="T5" fmla="*/ 7 h 27"/>
                <a:gd name="T6" fmla="*/ 39 w 46"/>
                <a:gd name="T7" fmla="*/ 4 h 27"/>
                <a:gd name="T8" fmla="*/ 27 w 46"/>
                <a:gd name="T9" fmla="*/ 3 h 27"/>
                <a:gd name="T10" fmla="*/ 22 w 46"/>
                <a:gd name="T11" fmla="*/ 6 h 27"/>
                <a:gd name="T12" fmla="*/ 20 w 46"/>
                <a:gd name="T13" fmla="*/ 12 h 27"/>
                <a:gd name="T14" fmla="*/ 16 w 46"/>
                <a:gd name="T15" fmla="*/ 13 h 27"/>
                <a:gd name="T16" fmla="*/ 14 w 46"/>
                <a:gd name="T17" fmla="*/ 12 h 27"/>
                <a:gd name="T18" fmla="*/ 13 w 46"/>
                <a:gd name="T19" fmla="*/ 10 h 27"/>
                <a:gd name="T20" fmla="*/ 13 w 46"/>
                <a:gd name="T21" fmla="*/ 9 h 27"/>
                <a:gd name="T22" fmla="*/ 13 w 46"/>
                <a:gd name="T23" fmla="*/ 6 h 27"/>
                <a:gd name="T24" fmla="*/ 12 w 46"/>
                <a:gd name="T25" fmla="*/ 3 h 27"/>
                <a:gd name="T26" fmla="*/ 6 w 46"/>
                <a:gd name="T27" fmla="*/ 1 h 27"/>
                <a:gd name="T28" fmla="*/ 2 w 46"/>
                <a:gd name="T29" fmla="*/ 7 h 27"/>
                <a:gd name="T30" fmla="*/ 0 w 46"/>
                <a:gd name="T31" fmla="*/ 16 h 27"/>
                <a:gd name="T32" fmla="*/ 0 w 46"/>
                <a:gd name="T33" fmla="*/ 21 h 27"/>
                <a:gd name="T34" fmla="*/ 1 w 46"/>
                <a:gd name="T35" fmla="*/ 26 h 27"/>
                <a:gd name="T36" fmla="*/ 7 w 46"/>
                <a:gd name="T37" fmla="*/ 27 h 27"/>
                <a:gd name="T38" fmla="*/ 19 w 46"/>
                <a:gd name="T39" fmla="*/ 24 h 27"/>
                <a:gd name="T40" fmla="*/ 25 w 46"/>
                <a:gd name="T41" fmla="*/ 23 h 27"/>
                <a:gd name="T42" fmla="*/ 33 w 46"/>
                <a:gd name="T43" fmla="*/ 26 h 27"/>
                <a:gd name="T44" fmla="*/ 42 w 46"/>
                <a:gd name="T45" fmla="*/ 2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6" h="27">
                  <a:moveTo>
                    <a:pt x="42" y="22"/>
                  </a:moveTo>
                  <a:cubicBezTo>
                    <a:pt x="44" y="19"/>
                    <a:pt x="45" y="16"/>
                    <a:pt x="45" y="12"/>
                  </a:cubicBezTo>
                  <a:cubicBezTo>
                    <a:pt x="46" y="11"/>
                    <a:pt x="46" y="9"/>
                    <a:pt x="45" y="7"/>
                  </a:cubicBezTo>
                  <a:cubicBezTo>
                    <a:pt x="44" y="5"/>
                    <a:pt x="42" y="4"/>
                    <a:pt x="39" y="4"/>
                  </a:cubicBezTo>
                  <a:cubicBezTo>
                    <a:pt x="35" y="3"/>
                    <a:pt x="31" y="2"/>
                    <a:pt x="27" y="3"/>
                  </a:cubicBezTo>
                  <a:cubicBezTo>
                    <a:pt x="25" y="3"/>
                    <a:pt x="23" y="4"/>
                    <a:pt x="22" y="6"/>
                  </a:cubicBezTo>
                  <a:cubicBezTo>
                    <a:pt x="21" y="8"/>
                    <a:pt x="22" y="11"/>
                    <a:pt x="20" y="12"/>
                  </a:cubicBezTo>
                  <a:cubicBezTo>
                    <a:pt x="19" y="13"/>
                    <a:pt x="18" y="13"/>
                    <a:pt x="16" y="13"/>
                  </a:cubicBezTo>
                  <a:cubicBezTo>
                    <a:pt x="16" y="12"/>
                    <a:pt x="15" y="12"/>
                    <a:pt x="14" y="12"/>
                  </a:cubicBezTo>
                  <a:cubicBezTo>
                    <a:pt x="14" y="11"/>
                    <a:pt x="13" y="11"/>
                    <a:pt x="13" y="10"/>
                  </a:cubicBezTo>
                  <a:cubicBezTo>
                    <a:pt x="13" y="10"/>
                    <a:pt x="13" y="10"/>
                    <a:pt x="13" y="9"/>
                  </a:cubicBezTo>
                  <a:cubicBezTo>
                    <a:pt x="13" y="8"/>
                    <a:pt x="13" y="7"/>
                    <a:pt x="13" y="6"/>
                  </a:cubicBezTo>
                  <a:cubicBezTo>
                    <a:pt x="13" y="5"/>
                    <a:pt x="12" y="4"/>
                    <a:pt x="12" y="3"/>
                  </a:cubicBezTo>
                  <a:cubicBezTo>
                    <a:pt x="10" y="1"/>
                    <a:pt x="8" y="0"/>
                    <a:pt x="6" y="1"/>
                  </a:cubicBezTo>
                  <a:cubicBezTo>
                    <a:pt x="4" y="2"/>
                    <a:pt x="3" y="5"/>
                    <a:pt x="2" y="7"/>
                  </a:cubicBezTo>
                  <a:cubicBezTo>
                    <a:pt x="2" y="10"/>
                    <a:pt x="1" y="13"/>
                    <a:pt x="0" y="16"/>
                  </a:cubicBezTo>
                  <a:cubicBezTo>
                    <a:pt x="0" y="18"/>
                    <a:pt x="0" y="19"/>
                    <a:pt x="0" y="21"/>
                  </a:cubicBezTo>
                  <a:cubicBezTo>
                    <a:pt x="0" y="23"/>
                    <a:pt x="0" y="24"/>
                    <a:pt x="1" y="26"/>
                  </a:cubicBezTo>
                  <a:cubicBezTo>
                    <a:pt x="3" y="27"/>
                    <a:pt x="5" y="27"/>
                    <a:pt x="7" y="27"/>
                  </a:cubicBezTo>
                  <a:cubicBezTo>
                    <a:pt x="11" y="27"/>
                    <a:pt x="15" y="25"/>
                    <a:pt x="19" y="24"/>
                  </a:cubicBezTo>
                  <a:cubicBezTo>
                    <a:pt x="21" y="23"/>
                    <a:pt x="23" y="23"/>
                    <a:pt x="25" y="23"/>
                  </a:cubicBezTo>
                  <a:cubicBezTo>
                    <a:pt x="28" y="23"/>
                    <a:pt x="30" y="26"/>
                    <a:pt x="33" y="26"/>
                  </a:cubicBezTo>
                  <a:cubicBezTo>
                    <a:pt x="36" y="27"/>
                    <a:pt x="40" y="25"/>
                    <a:pt x="42" y="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59" name="Freeform 28">
              <a:extLst>
                <a:ext uri="{FF2B5EF4-FFF2-40B4-BE49-F238E27FC236}">
                  <a16:creationId xmlns:a16="http://schemas.microsoft.com/office/drawing/2014/main" id="{5B1C97F2-1789-48F7-B0B0-316BA0A35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0609" y="3954899"/>
              <a:ext cx="212725" cy="255588"/>
            </a:xfrm>
            <a:custGeom>
              <a:avLst/>
              <a:gdLst>
                <a:gd name="T0" fmla="*/ 54 w 87"/>
                <a:gd name="T1" fmla="*/ 102 h 104"/>
                <a:gd name="T2" fmla="*/ 69 w 87"/>
                <a:gd name="T3" fmla="*/ 87 h 104"/>
                <a:gd name="T4" fmla="*/ 73 w 87"/>
                <a:gd name="T5" fmla="*/ 71 h 104"/>
                <a:gd name="T6" fmla="*/ 85 w 87"/>
                <a:gd name="T7" fmla="*/ 55 h 104"/>
                <a:gd name="T8" fmla="*/ 84 w 87"/>
                <a:gd name="T9" fmla="*/ 47 h 104"/>
                <a:gd name="T10" fmla="*/ 86 w 87"/>
                <a:gd name="T11" fmla="*/ 28 h 104"/>
                <a:gd name="T12" fmla="*/ 79 w 87"/>
                <a:gd name="T13" fmla="*/ 11 h 104"/>
                <a:gd name="T14" fmla="*/ 54 w 87"/>
                <a:gd name="T15" fmla="*/ 10 h 104"/>
                <a:gd name="T16" fmla="*/ 46 w 87"/>
                <a:gd name="T17" fmla="*/ 2 h 104"/>
                <a:gd name="T18" fmla="*/ 38 w 87"/>
                <a:gd name="T19" fmla="*/ 0 h 104"/>
                <a:gd name="T20" fmla="*/ 25 w 87"/>
                <a:gd name="T21" fmla="*/ 3 h 104"/>
                <a:gd name="T22" fmla="*/ 10 w 87"/>
                <a:gd name="T23" fmla="*/ 22 h 104"/>
                <a:gd name="T24" fmla="*/ 3 w 87"/>
                <a:gd name="T25" fmla="*/ 27 h 104"/>
                <a:gd name="T26" fmla="*/ 1 w 87"/>
                <a:gd name="T27" fmla="*/ 33 h 104"/>
                <a:gd name="T28" fmla="*/ 6 w 87"/>
                <a:gd name="T29" fmla="*/ 38 h 104"/>
                <a:gd name="T30" fmla="*/ 13 w 87"/>
                <a:gd name="T31" fmla="*/ 39 h 104"/>
                <a:gd name="T32" fmla="*/ 24 w 87"/>
                <a:gd name="T33" fmla="*/ 38 h 104"/>
                <a:gd name="T34" fmla="*/ 31 w 87"/>
                <a:gd name="T35" fmla="*/ 38 h 104"/>
                <a:gd name="T36" fmla="*/ 35 w 87"/>
                <a:gd name="T37" fmla="*/ 43 h 104"/>
                <a:gd name="T38" fmla="*/ 34 w 87"/>
                <a:gd name="T39" fmla="*/ 47 h 104"/>
                <a:gd name="T40" fmla="*/ 30 w 87"/>
                <a:gd name="T41" fmla="*/ 53 h 104"/>
                <a:gd name="T42" fmla="*/ 27 w 87"/>
                <a:gd name="T43" fmla="*/ 60 h 104"/>
                <a:gd name="T44" fmla="*/ 18 w 87"/>
                <a:gd name="T45" fmla="*/ 72 h 104"/>
                <a:gd name="T46" fmla="*/ 20 w 87"/>
                <a:gd name="T47" fmla="*/ 78 h 104"/>
                <a:gd name="T48" fmla="*/ 24 w 87"/>
                <a:gd name="T49" fmla="*/ 82 h 104"/>
                <a:gd name="T50" fmla="*/ 30 w 87"/>
                <a:gd name="T51" fmla="*/ 90 h 104"/>
                <a:gd name="T52" fmla="*/ 33 w 87"/>
                <a:gd name="T53" fmla="*/ 98 h 104"/>
                <a:gd name="T54" fmla="*/ 54 w 87"/>
                <a:gd name="T55" fmla="*/ 10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7" h="104">
                  <a:moveTo>
                    <a:pt x="54" y="102"/>
                  </a:moveTo>
                  <a:cubicBezTo>
                    <a:pt x="61" y="100"/>
                    <a:pt x="67" y="94"/>
                    <a:pt x="69" y="87"/>
                  </a:cubicBezTo>
                  <a:cubicBezTo>
                    <a:pt x="71" y="82"/>
                    <a:pt x="71" y="76"/>
                    <a:pt x="73" y="71"/>
                  </a:cubicBezTo>
                  <a:cubicBezTo>
                    <a:pt x="77" y="65"/>
                    <a:pt x="84" y="62"/>
                    <a:pt x="85" y="55"/>
                  </a:cubicBezTo>
                  <a:cubicBezTo>
                    <a:pt x="86" y="52"/>
                    <a:pt x="85" y="50"/>
                    <a:pt x="84" y="47"/>
                  </a:cubicBezTo>
                  <a:cubicBezTo>
                    <a:pt x="84" y="40"/>
                    <a:pt x="86" y="34"/>
                    <a:pt x="86" y="28"/>
                  </a:cubicBezTo>
                  <a:cubicBezTo>
                    <a:pt x="87" y="21"/>
                    <a:pt x="85" y="14"/>
                    <a:pt x="79" y="11"/>
                  </a:cubicBezTo>
                  <a:cubicBezTo>
                    <a:pt x="71" y="8"/>
                    <a:pt x="62" y="15"/>
                    <a:pt x="54" y="10"/>
                  </a:cubicBezTo>
                  <a:cubicBezTo>
                    <a:pt x="51" y="8"/>
                    <a:pt x="49" y="4"/>
                    <a:pt x="46" y="2"/>
                  </a:cubicBezTo>
                  <a:cubicBezTo>
                    <a:pt x="43" y="0"/>
                    <a:pt x="41" y="0"/>
                    <a:pt x="38" y="0"/>
                  </a:cubicBezTo>
                  <a:cubicBezTo>
                    <a:pt x="34" y="0"/>
                    <a:pt x="29" y="1"/>
                    <a:pt x="25" y="3"/>
                  </a:cubicBezTo>
                  <a:cubicBezTo>
                    <a:pt x="18" y="8"/>
                    <a:pt x="16" y="17"/>
                    <a:pt x="10" y="22"/>
                  </a:cubicBezTo>
                  <a:cubicBezTo>
                    <a:pt x="8" y="23"/>
                    <a:pt x="5" y="25"/>
                    <a:pt x="3" y="27"/>
                  </a:cubicBezTo>
                  <a:cubicBezTo>
                    <a:pt x="1" y="28"/>
                    <a:pt x="0" y="31"/>
                    <a:pt x="1" y="33"/>
                  </a:cubicBezTo>
                  <a:cubicBezTo>
                    <a:pt x="1" y="36"/>
                    <a:pt x="3" y="38"/>
                    <a:pt x="6" y="38"/>
                  </a:cubicBezTo>
                  <a:cubicBezTo>
                    <a:pt x="8" y="39"/>
                    <a:pt x="10" y="39"/>
                    <a:pt x="13" y="39"/>
                  </a:cubicBezTo>
                  <a:cubicBezTo>
                    <a:pt x="16" y="38"/>
                    <a:pt x="20" y="38"/>
                    <a:pt x="24" y="38"/>
                  </a:cubicBezTo>
                  <a:cubicBezTo>
                    <a:pt x="26" y="38"/>
                    <a:pt x="29" y="37"/>
                    <a:pt x="31" y="38"/>
                  </a:cubicBezTo>
                  <a:cubicBezTo>
                    <a:pt x="33" y="39"/>
                    <a:pt x="35" y="41"/>
                    <a:pt x="35" y="43"/>
                  </a:cubicBezTo>
                  <a:cubicBezTo>
                    <a:pt x="35" y="44"/>
                    <a:pt x="34" y="46"/>
                    <a:pt x="34" y="47"/>
                  </a:cubicBezTo>
                  <a:cubicBezTo>
                    <a:pt x="34" y="48"/>
                    <a:pt x="31" y="52"/>
                    <a:pt x="30" y="53"/>
                  </a:cubicBezTo>
                  <a:cubicBezTo>
                    <a:pt x="29" y="55"/>
                    <a:pt x="28" y="57"/>
                    <a:pt x="27" y="60"/>
                  </a:cubicBezTo>
                  <a:cubicBezTo>
                    <a:pt x="25" y="63"/>
                    <a:pt x="19" y="68"/>
                    <a:pt x="18" y="72"/>
                  </a:cubicBezTo>
                  <a:cubicBezTo>
                    <a:pt x="18" y="74"/>
                    <a:pt x="18" y="76"/>
                    <a:pt x="20" y="78"/>
                  </a:cubicBezTo>
                  <a:cubicBezTo>
                    <a:pt x="21" y="80"/>
                    <a:pt x="23" y="81"/>
                    <a:pt x="24" y="82"/>
                  </a:cubicBezTo>
                  <a:cubicBezTo>
                    <a:pt x="27" y="84"/>
                    <a:pt x="29" y="86"/>
                    <a:pt x="30" y="90"/>
                  </a:cubicBezTo>
                  <a:cubicBezTo>
                    <a:pt x="31" y="93"/>
                    <a:pt x="31" y="96"/>
                    <a:pt x="33" y="98"/>
                  </a:cubicBezTo>
                  <a:cubicBezTo>
                    <a:pt x="39" y="102"/>
                    <a:pt x="47" y="104"/>
                    <a:pt x="54" y="1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60" name="Freeform 29">
              <a:extLst>
                <a:ext uri="{FF2B5EF4-FFF2-40B4-BE49-F238E27FC236}">
                  <a16:creationId xmlns:a16="http://schemas.microsoft.com/office/drawing/2014/main" id="{432B15BF-6BA7-4F80-987E-D96F6F6B5F00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8884" y="4054912"/>
              <a:ext cx="165100" cy="204788"/>
            </a:xfrm>
            <a:custGeom>
              <a:avLst/>
              <a:gdLst>
                <a:gd name="T0" fmla="*/ 58 w 67"/>
                <a:gd name="T1" fmla="*/ 55 h 83"/>
                <a:gd name="T2" fmla="*/ 53 w 67"/>
                <a:gd name="T3" fmla="*/ 51 h 83"/>
                <a:gd name="T4" fmla="*/ 52 w 67"/>
                <a:gd name="T5" fmla="*/ 47 h 83"/>
                <a:gd name="T6" fmla="*/ 49 w 67"/>
                <a:gd name="T7" fmla="*/ 41 h 83"/>
                <a:gd name="T8" fmla="*/ 45 w 67"/>
                <a:gd name="T9" fmla="*/ 36 h 83"/>
                <a:gd name="T10" fmla="*/ 45 w 67"/>
                <a:gd name="T11" fmla="*/ 35 h 83"/>
                <a:gd name="T12" fmla="*/ 57 w 67"/>
                <a:gd name="T13" fmla="*/ 24 h 83"/>
                <a:gd name="T14" fmla="*/ 65 w 67"/>
                <a:gd name="T15" fmla="*/ 15 h 83"/>
                <a:gd name="T16" fmla="*/ 64 w 67"/>
                <a:gd name="T17" fmla="*/ 3 h 83"/>
                <a:gd name="T18" fmla="*/ 52 w 67"/>
                <a:gd name="T19" fmla="*/ 1 h 83"/>
                <a:gd name="T20" fmla="*/ 44 w 67"/>
                <a:gd name="T21" fmla="*/ 5 h 83"/>
                <a:gd name="T22" fmla="*/ 41 w 67"/>
                <a:gd name="T23" fmla="*/ 11 h 83"/>
                <a:gd name="T24" fmla="*/ 35 w 67"/>
                <a:gd name="T25" fmla="*/ 16 h 83"/>
                <a:gd name="T26" fmla="*/ 27 w 67"/>
                <a:gd name="T27" fmla="*/ 19 h 83"/>
                <a:gd name="T28" fmla="*/ 22 w 67"/>
                <a:gd name="T29" fmla="*/ 25 h 83"/>
                <a:gd name="T30" fmla="*/ 24 w 67"/>
                <a:gd name="T31" fmla="*/ 32 h 83"/>
                <a:gd name="T32" fmla="*/ 22 w 67"/>
                <a:gd name="T33" fmla="*/ 38 h 83"/>
                <a:gd name="T34" fmla="*/ 12 w 67"/>
                <a:gd name="T35" fmla="*/ 52 h 83"/>
                <a:gd name="T36" fmla="*/ 7 w 67"/>
                <a:gd name="T37" fmla="*/ 58 h 83"/>
                <a:gd name="T38" fmla="*/ 3 w 67"/>
                <a:gd name="T39" fmla="*/ 66 h 83"/>
                <a:gd name="T40" fmla="*/ 5 w 67"/>
                <a:gd name="T41" fmla="*/ 67 h 83"/>
                <a:gd name="T42" fmla="*/ 23 w 67"/>
                <a:gd name="T43" fmla="*/ 74 h 83"/>
                <a:gd name="T44" fmla="*/ 38 w 67"/>
                <a:gd name="T45" fmla="*/ 82 h 83"/>
                <a:gd name="T46" fmla="*/ 61 w 67"/>
                <a:gd name="T47" fmla="*/ 76 h 83"/>
                <a:gd name="T48" fmla="*/ 65 w 67"/>
                <a:gd name="T49" fmla="*/ 74 h 83"/>
                <a:gd name="T50" fmla="*/ 66 w 67"/>
                <a:gd name="T51" fmla="*/ 67 h 83"/>
                <a:gd name="T52" fmla="*/ 58 w 67"/>
                <a:gd name="T53" fmla="*/ 55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7" h="83">
                  <a:moveTo>
                    <a:pt x="58" y="55"/>
                  </a:moveTo>
                  <a:cubicBezTo>
                    <a:pt x="56" y="54"/>
                    <a:pt x="54" y="53"/>
                    <a:pt x="53" y="51"/>
                  </a:cubicBezTo>
                  <a:cubicBezTo>
                    <a:pt x="52" y="50"/>
                    <a:pt x="52" y="49"/>
                    <a:pt x="52" y="47"/>
                  </a:cubicBezTo>
                  <a:cubicBezTo>
                    <a:pt x="51" y="45"/>
                    <a:pt x="50" y="43"/>
                    <a:pt x="49" y="41"/>
                  </a:cubicBezTo>
                  <a:cubicBezTo>
                    <a:pt x="47" y="39"/>
                    <a:pt x="46" y="38"/>
                    <a:pt x="45" y="36"/>
                  </a:cubicBezTo>
                  <a:cubicBezTo>
                    <a:pt x="45" y="35"/>
                    <a:pt x="45" y="35"/>
                    <a:pt x="45" y="35"/>
                  </a:cubicBezTo>
                  <a:cubicBezTo>
                    <a:pt x="44" y="29"/>
                    <a:pt x="53" y="26"/>
                    <a:pt x="57" y="24"/>
                  </a:cubicBezTo>
                  <a:cubicBezTo>
                    <a:pt x="60" y="22"/>
                    <a:pt x="64" y="19"/>
                    <a:pt x="65" y="15"/>
                  </a:cubicBezTo>
                  <a:cubicBezTo>
                    <a:pt x="67" y="11"/>
                    <a:pt x="67" y="6"/>
                    <a:pt x="64" y="3"/>
                  </a:cubicBezTo>
                  <a:cubicBezTo>
                    <a:pt x="61" y="0"/>
                    <a:pt x="56" y="0"/>
                    <a:pt x="52" y="1"/>
                  </a:cubicBezTo>
                  <a:cubicBezTo>
                    <a:pt x="49" y="2"/>
                    <a:pt x="46" y="3"/>
                    <a:pt x="44" y="5"/>
                  </a:cubicBezTo>
                  <a:cubicBezTo>
                    <a:pt x="43" y="7"/>
                    <a:pt x="42" y="9"/>
                    <a:pt x="41" y="11"/>
                  </a:cubicBezTo>
                  <a:cubicBezTo>
                    <a:pt x="40" y="13"/>
                    <a:pt x="38" y="15"/>
                    <a:pt x="35" y="16"/>
                  </a:cubicBezTo>
                  <a:cubicBezTo>
                    <a:pt x="32" y="18"/>
                    <a:pt x="30" y="18"/>
                    <a:pt x="27" y="19"/>
                  </a:cubicBezTo>
                  <a:cubicBezTo>
                    <a:pt x="24" y="20"/>
                    <a:pt x="22" y="22"/>
                    <a:pt x="22" y="25"/>
                  </a:cubicBezTo>
                  <a:cubicBezTo>
                    <a:pt x="22" y="28"/>
                    <a:pt x="24" y="30"/>
                    <a:pt x="24" y="32"/>
                  </a:cubicBezTo>
                  <a:cubicBezTo>
                    <a:pt x="24" y="34"/>
                    <a:pt x="23" y="36"/>
                    <a:pt x="22" y="38"/>
                  </a:cubicBezTo>
                  <a:cubicBezTo>
                    <a:pt x="19" y="43"/>
                    <a:pt x="16" y="47"/>
                    <a:pt x="12" y="52"/>
                  </a:cubicBezTo>
                  <a:cubicBezTo>
                    <a:pt x="10" y="54"/>
                    <a:pt x="9" y="56"/>
                    <a:pt x="7" y="58"/>
                  </a:cubicBezTo>
                  <a:cubicBezTo>
                    <a:pt x="5" y="59"/>
                    <a:pt x="0" y="63"/>
                    <a:pt x="3" y="66"/>
                  </a:cubicBezTo>
                  <a:cubicBezTo>
                    <a:pt x="4" y="66"/>
                    <a:pt x="5" y="66"/>
                    <a:pt x="5" y="67"/>
                  </a:cubicBezTo>
                  <a:cubicBezTo>
                    <a:pt x="12" y="68"/>
                    <a:pt x="18" y="71"/>
                    <a:pt x="23" y="74"/>
                  </a:cubicBezTo>
                  <a:cubicBezTo>
                    <a:pt x="28" y="77"/>
                    <a:pt x="33" y="80"/>
                    <a:pt x="38" y="82"/>
                  </a:cubicBezTo>
                  <a:cubicBezTo>
                    <a:pt x="46" y="83"/>
                    <a:pt x="54" y="80"/>
                    <a:pt x="61" y="76"/>
                  </a:cubicBezTo>
                  <a:cubicBezTo>
                    <a:pt x="63" y="76"/>
                    <a:pt x="64" y="75"/>
                    <a:pt x="65" y="74"/>
                  </a:cubicBezTo>
                  <a:cubicBezTo>
                    <a:pt x="67" y="72"/>
                    <a:pt x="67" y="69"/>
                    <a:pt x="66" y="67"/>
                  </a:cubicBezTo>
                  <a:cubicBezTo>
                    <a:pt x="65" y="62"/>
                    <a:pt x="62" y="58"/>
                    <a:pt x="58" y="5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61" name="Freeform 30">
              <a:extLst>
                <a:ext uri="{FF2B5EF4-FFF2-40B4-BE49-F238E27FC236}">
                  <a16:creationId xmlns:a16="http://schemas.microsoft.com/office/drawing/2014/main" id="{DBF9D7ED-C6F0-47A2-B35A-CF2B8DB01759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3796" y="4286687"/>
              <a:ext cx="109538" cy="284163"/>
            </a:xfrm>
            <a:custGeom>
              <a:avLst/>
              <a:gdLst>
                <a:gd name="T0" fmla="*/ 31 w 45"/>
                <a:gd name="T1" fmla="*/ 5 h 116"/>
                <a:gd name="T2" fmla="*/ 13 w 45"/>
                <a:gd name="T3" fmla="*/ 6 h 116"/>
                <a:gd name="T4" fmla="*/ 11 w 45"/>
                <a:gd name="T5" fmla="*/ 8 h 116"/>
                <a:gd name="T6" fmla="*/ 9 w 45"/>
                <a:gd name="T7" fmla="*/ 24 h 116"/>
                <a:gd name="T8" fmla="*/ 10 w 45"/>
                <a:gd name="T9" fmla="*/ 41 h 116"/>
                <a:gd name="T10" fmla="*/ 8 w 45"/>
                <a:gd name="T11" fmla="*/ 50 h 116"/>
                <a:gd name="T12" fmla="*/ 4 w 45"/>
                <a:gd name="T13" fmla="*/ 52 h 116"/>
                <a:gd name="T14" fmla="*/ 2 w 45"/>
                <a:gd name="T15" fmla="*/ 62 h 116"/>
                <a:gd name="T16" fmla="*/ 5 w 45"/>
                <a:gd name="T17" fmla="*/ 72 h 116"/>
                <a:gd name="T18" fmla="*/ 1 w 45"/>
                <a:gd name="T19" fmla="*/ 91 h 116"/>
                <a:gd name="T20" fmla="*/ 9 w 45"/>
                <a:gd name="T21" fmla="*/ 110 h 116"/>
                <a:gd name="T22" fmla="*/ 13 w 45"/>
                <a:gd name="T23" fmla="*/ 114 h 116"/>
                <a:gd name="T24" fmla="*/ 28 w 45"/>
                <a:gd name="T25" fmla="*/ 115 h 116"/>
                <a:gd name="T26" fmla="*/ 35 w 45"/>
                <a:gd name="T27" fmla="*/ 115 h 116"/>
                <a:gd name="T28" fmla="*/ 37 w 45"/>
                <a:gd name="T29" fmla="*/ 114 h 116"/>
                <a:gd name="T30" fmla="*/ 37 w 45"/>
                <a:gd name="T31" fmla="*/ 106 h 116"/>
                <a:gd name="T32" fmla="*/ 38 w 45"/>
                <a:gd name="T33" fmla="*/ 90 h 116"/>
                <a:gd name="T34" fmla="*/ 41 w 45"/>
                <a:gd name="T35" fmla="*/ 81 h 116"/>
                <a:gd name="T36" fmla="*/ 38 w 45"/>
                <a:gd name="T37" fmla="*/ 60 h 116"/>
                <a:gd name="T38" fmla="*/ 44 w 45"/>
                <a:gd name="T39" fmla="*/ 26 h 116"/>
                <a:gd name="T40" fmla="*/ 43 w 45"/>
                <a:gd name="T41" fmla="*/ 13 h 116"/>
                <a:gd name="T42" fmla="*/ 31 w 45"/>
                <a:gd name="T43" fmla="*/ 5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5" h="116">
                  <a:moveTo>
                    <a:pt x="31" y="5"/>
                  </a:moveTo>
                  <a:cubicBezTo>
                    <a:pt x="25" y="2"/>
                    <a:pt x="18" y="0"/>
                    <a:pt x="13" y="6"/>
                  </a:cubicBezTo>
                  <a:cubicBezTo>
                    <a:pt x="12" y="7"/>
                    <a:pt x="11" y="7"/>
                    <a:pt x="11" y="8"/>
                  </a:cubicBezTo>
                  <a:cubicBezTo>
                    <a:pt x="8" y="13"/>
                    <a:pt x="9" y="19"/>
                    <a:pt x="9" y="24"/>
                  </a:cubicBezTo>
                  <a:cubicBezTo>
                    <a:pt x="9" y="30"/>
                    <a:pt x="10" y="36"/>
                    <a:pt x="10" y="41"/>
                  </a:cubicBezTo>
                  <a:cubicBezTo>
                    <a:pt x="10" y="45"/>
                    <a:pt x="10" y="48"/>
                    <a:pt x="8" y="50"/>
                  </a:cubicBezTo>
                  <a:cubicBezTo>
                    <a:pt x="7" y="51"/>
                    <a:pt x="5" y="52"/>
                    <a:pt x="4" y="52"/>
                  </a:cubicBezTo>
                  <a:cubicBezTo>
                    <a:pt x="2" y="55"/>
                    <a:pt x="1" y="59"/>
                    <a:pt x="2" y="62"/>
                  </a:cubicBezTo>
                  <a:cubicBezTo>
                    <a:pt x="3" y="66"/>
                    <a:pt x="5" y="69"/>
                    <a:pt x="5" y="72"/>
                  </a:cubicBezTo>
                  <a:cubicBezTo>
                    <a:pt x="5" y="79"/>
                    <a:pt x="1" y="85"/>
                    <a:pt x="1" y="91"/>
                  </a:cubicBezTo>
                  <a:cubicBezTo>
                    <a:pt x="0" y="98"/>
                    <a:pt x="5" y="104"/>
                    <a:pt x="9" y="110"/>
                  </a:cubicBezTo>
                  <a:cubicBezTo>
                    <a:pt x="10" y="111"/>
                    <a:pt x="12" y="113"/>
                    <a:pt x="13" y="114"/>
                  </a:cubicBezTo>
                  <a:cubicBezTo>
                    <a:pt x="18" y="116"/>
                    <a:pt x="23" y="114"/>
                    <a:pt x="28" y="115"/>
                  </a:cubicBezTo>
                  <a:cubicBezTo>
                    <a:pt x="30" y="115"/>
                    <a:pt x="33" y="116"/>
                    <a:pt x="35" y="115"/>
                  </a:cubicBezTo>
                  <a:cubicBezTo>
                    <a:pt x="35" y="115"/>
                    <a:pt x="36" y="115"/>
                    <a:pt x="37" y="114"/>
                  </a:cubicBezTo>
                  <a:cubicBezTo>
                    <a:pt x="38" y="111"/>
                    <a:pt x="37" y="108"/>
                    <a:pt x="37" y="106"/>
                  </a:cubicBezTo>
                  <a:cubicBezTo>
                    <a:pt x="36" y="101"/>
                    <a:pt x="36" y="95"/>
                    <a:pt x="38" y="90"/>
                  </a:cubicBezTo>
                  <a:cubicBezTo>
                    <a:pt x="39" y="87"/>
                    <a:pt x="40" y="84"/>
                    <a:pt x="41" y="81"/>
                  </a:cubicBezTo>
                  <a:cubicBezTo>
                    <a:pt x="42" y="74"/>
                    <a:pt x="39" y="67"/>
                    <a:pt x="38" y="60"/>
                  </a:cubicBezTo>
                  <a:cubicBezTo>
                    <a:pt x="36" y="48"/>
                    <a:pt x="41" y="37"/>
                    <a:pt x="44" y="26"/>
                  </a:cubicBezTo>
                  <a:cubicBezTo>
                    <a:pt x="45" y="22"/>
                    <a:pt x="45" y="17"/>
                    <a:pt x="43" y="13"/>
                  </a:cubicBezTo>
                  <a:cubicBezTo>
                    <a:pt x="40" y="8"/>
                    <a:pt x="36" y="6"/>
                    <a:pt x="31" y="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</p:grpSp>
      <p:grpSp>
        <p:nvGrpSpPr>
          <p:cNvPr id="24" name="Grupp 23">
            <a:extLst>
              <a:ext uri="{FF2B5EF4-FFF2-40B4-BE49-F238E27FC236}">
                <a16:creationId xmlns:a16="http://schemas.microsoft.com/office/drawing/2014/main" id="{47A68088-BF56-4D13-9B66-4C51A4DAD8A8}"/>
              </a:ext>
            </a:extLst>
          </p:cNvPr>
          <p:cNvGrpSpPr/>
          <p:nvPr/>
        </p:nvGrpSpPr>
        <p:grpSpPr>
          <a:xfrm>
            <a:off x="8763876" y="1422339"/>
            <a:ext cx="1577929" cy="1016887"/>
            <a:chOff x="7930846" y="1678424"/>
            <a:chExt cx="1928813" cy="1243013"/>
          </a:xfrm>
          <a:solidFill>
            <a:schemeClr val="tx1"/>
          </a:solidFill>
        </p:grpSpPr>
        <p:sp>
          <p:nvSpPr>
            <p:cNvPr id="50" name="Freeform 10">
              <a:extLst>
                <a:ext uri="{FF2B5EF4-FFF2-40B4-BE49-F238E27FC236}">
                  <a16:creationId xmlns:a16="http://schemas.microsoft.com/office/drawing/2014/main" id="{4662A45F-DC1F-49BB-A557-F74107C8A953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9971" y="1678424"/>
              <a:ext cx="1309688" cy="1243013"/>
            </a:xfrm>
            <a:custGeom>
              <a:avLst/>
              <a:gdLst>
                <a:gd name="T0" fmla="*/ 49 w 533"/>
                <a:gd name="T1" fmla="*/ 497 h 506"/>
                <a:gd name="T2" fmla="*/ 87 w 533"/>
                <a:gd name="T3" fmla="*/ 489 h 506"/>
                <a:gd name="T4" fmla="*/ 167 w 533"/>
                <a:gd name="T5" fmla="*/ 480 h 506"/>
                <a:gd name="T6" fmla="*/ 268 w 533"/>
                <a:gd name="T7" fmla="*/ 395 h 506"/>
                <a:gd name="T8" fmla="*/ 301 w 533"/>
                <a:gd name="T9" fmla="*/ 428 h 506"/>
                <a:gd name="T10" fmla="*/ 386 w 533"/>
                <a:gd name="T11" fmla="*/ 399 h 506"/>
                <a:gd name="T12" fmla="*/ 494 w 533"/>
                <a:gd name="T13" fmla="*/ 147 h 506"/>
                <a:gd name="T14" fmla="*/ 530 w 533"/>
                <a:gd name="T15" fmla="*/ 64 h 506"/>
                <a:gd name="T16" fmla="*/ 459 w 533"/>
                <a:gd name="T17" fmla="*/ 5 h 506"/>
                <a:gd name="T18" fmla="*/ 416 w 533"/>
                <a:gd name="T19" fmla="*/ 20 h 506"/>
                <a:gd name="T20" fmla="*/ 376 w 533"/>
                <a:gd name="T21" fmla="*/ 95 h 506"/>
                <a:gd name="T22" fmla="*/ 334 w 533"/>
                <a:gd name="T23" fmla="*/ 116 h 506"/>
                <a:gd name="T24" fmla="*/ 289 w 533"/>
                <a:gd name="T25" fmla="*/ 120 h 506"/>
                <a:gd name="T26" fmla="*/ 219 w 533"/>
                <a:gd name="T27" fmla="*/ 124 h 506"/>
                <a:gd name="T28" fmla="*/ 157 w 533"/>
                <a:gd name="T29" fmla="*/ 106 h 506"/>
                <a:gd name="T30" fmla="*/ 119 w 533"/>
                <a:gd name="T31" fmla="*/ 106 h 506"/>
                <a:gd name="T32" fmla="*/ 117 w 533"/>
                <a:gd name="T33" fmla="*/ 191 h 506"/>
                <a:gd name="T34" fmla="*/ 120 w 533"/>
                <a:gd name="T35" fmla="*/ 221 h 506"/>
                <a:gd name="T36" fmla="*/ 102 w 533"/>
                <a:gd name="T37" fmla="*/ 233 h 506"/>
                <a:gd name="T38" fmla="*/ 46 w 533"/>
                <a:gd name="T39" fmla="*/ 264 h 506"/>
                <a:gd name="T40" fmla="*/ 47 w 533"/>
                <a:gd name="T41" fmla="*/ 289 h 506"/>
                <a:gd name="T42" fmla="*/ 16 w 533"/>
                <a:gd name="T43" fmla="*/ 318 h 506"/>
                <a:gd name="T44" fmla="*/ 12 w 533"/>
                <a:gd name="T45" fmla="*/ 372 h 506"/>
                <a:gd name="T46" fmla="*/ 26 w 533"/>
                <a:gd name="T47" fmla="*/ 416 h 506"/>
                <a:gd name="T48" fmla="*/ 47 w 533"/>
                <a:gd name="T49" fmla="*/ 469 h 506"/>
                <a:gd name="T50" fmla="*/ 49 w 533"/>
                <a:gd name="T51" fmla="*/ 497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33" h="506">
                  <a:moveTo>
                    <a:pt x="49" y="497"/>
                  </a:moveTo>
                  <a:cubicBezTo>
                    <a:pt x="60" y="506"/>
                    <a:pt x="70" y="493"/>
                    <a:pt x="87" y="489"/>
                  </a:cubicBezTo>
                  <a:cubicBezTo>
                    <a:pt x="101" y="487"/>
                    <a:pt x="145" y="490"/>
                    <a:pt x="167" y="480"/>
                  </a:cubicBezTo>
                  <a:cubicBezTo>
                    <a:pt x="191" y="469"/>
                    <a:pt x="236" y="394"/>
                    <a:pt x="268" y="395"/>
                  </a:cubicBezTo>
                  <a:cubicBezTo>
                    <a:pt x="284" y="396"/>
                    <a:pt x="286" y="413"/>
                    <a:pt x="301" y="428"/>
                  </a:cubicBezTo>
                  <a:cubicBezTo>
                    <a:pt x="345" y="472"/>
                    <a:pt x="385" y="436"/>
                    <a:pt x="386" y="399"/>
                  </a:cubicBezTo>
                  <a:cubicBezTo>
                    <a:pt x="392" y="218"/>
                    <a:pt x="445" y="219"/>
                    <a:pt x="494" y="147"/>
                  </a:cubicBezTo>
                  <a:cubicBezTo>
                    <a:pt x="521" y="108"/>
                    <a:pt x="533" y="79"/>
                    <a:pt x="530" y="64"/>
                  </a:cubicBezTo>
                  <a:cubicBezTo>
                    <a:pt x="523" y="34"/>
                    <a:pt x="472" y="10"/>
                    <a:pt x="459" y="5"/>
                  </a:cubicBezTo>
                  <a:cubicBezTo>
                    <a:pt x="445" y="0"/>
                    <a:pt x="429" y="6"/>
                    <a:pt x="416" y="20"/>
                  </a:cubicBezTo>
                  <a:cubicBezTo>
                    <a:pt x="396" y="40"/>
                    <a:pt x="385" y="82"/>
                    <a:pt x="376" y="95"/>
                  </a:cubicBezTo>
                  <a:cubicBezTo>
                    <a:pt x="367" y="108"/>
                    <a:pt x="351" y="115"/>
                    <a:pt x="334" y="116"/>
                  </a:cubicBezTo>
                  <a:cubicBezTo>
                    <a:pt x="322" y="117"/>
                    <a:pt x="299" y="118"/>
                    <a:pt x="289" y="120"/>
                  </a:cubicBezTo>
                  <a:cubicBezTo>
                    <a:pt x="279" y="122"/>
                    <a:pt x="245" y="130"/>
                    <a:pt x="219" y="124"/>
                  </a:cubicBezTo>
                  <a:cubicBezTo>
                    <a:pt x="194" y="118"/>
                    <a:pt x="168" y="110"/>
                    <a:pt x="157" y="106"/>
                  </a:cubicBezTo>
                  <a:cubicBezTo>
                    <a:pt x="145" y="103"/>
                    <a:pt x="132" y="99"/>
                    <a:pt x="119" y="106"/>
                  </a:cubicBezTo>
                  <a:cubicBezTo>
                    <a:pt x="99" y="118"/>
                    <a:pt x="79" y="154"/>
                    <a:pt x="117" y="191"/>
                  </a:cubicBezTo>
                  <a:cubicBezTo>
                    <a:pt x="126" y="200"/>
                    <a:pt x="132" y="218"/>
                    <a:pt x="120" y="221"/>
                  </a:cubicBezTo>
                  <a:cubicBezTo>
                    <a:pt x="108" y="223"/>
                    <a:pt x="104" y="226"/>
                    <a:pt x="102" y="233"/>
                  </a:cubicBezTo>
                  <a:cubicBezTo>
                    <a:pt x="89" y="265"/>
                    <a:pt x="59" y="243"/>
                    <a:pt x="46" y="264"/>
                  </a:cubicBezTo>
                  <a:cubicBezTo>
                    <a:pt x="41" y="271"/>
                    <a:pt x="49" y="277"/>
                    <a:pt x="47" y="289"/>
                  </a:cubicBezTo>
                  <a:cubicBezTo>
                    <a:pt x="45" y="308"/>
                    <a:pt x="24" y="306"/>
                    <a:pt x="16" y="318"/>
                  </a:cubicBezTo>
                  <a:cubicBezTo>
                    <a:pt x="0" y="339"/>
                    <a:pt x="26" y="349"/>
                    <a:pt x="12" y="372"/>
                  </a:cubicBezTo>
                  <a:cubicBezTo>
                    <a:pt x="5" y="383"/>
                    <a:pt x="9" y="398"/>
                    <a:pt x="26" y="416"/>
                  </a:cubicBezTo>
                  <a:cubicBezTo>
                    <a:pt x="43" y="435"/>
                    <a:pt x="47" y="457"/>
                    <a:pt x="47" y="469"/>
                  </a:cubicBezTo>
                  <a:cubicBezTo>
                    <a:pt x="47" y="480"/>
                    <a:pt x="42" y="493"/>
                    <a:pt x="49" y="4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51" name="Freeform 31">
              <a:extLst>
                <a:ext uri="{FF2B5EF4-FFF2-40B4-BE49-F238E27FC236}">
                  <a16:creationId xmlns:a16="http://schemas.microsoft.com/office/drawing/2014/main" id="{A3A6B45F-A916-49A5-AADA-C23B79A15549}"/>
                </a:ext>
              </a:extLst>
            </p:cNvPr>
            <p:cNvSpPr>
              <a:spLocks/>
            </p:cNvSpPr>
            <p:nvPr/>
          </p:nvSpPr>
          <p:spPr bwMode="auto">
            <a:xfrm>
              <a:off x="8051496" y="2276912"/>
              <a:ext cx="398463" cy="268288"/>
            </a:xfrm>
            <a:custGeom>
              <a:avLst/>
              <a:gdLst>
                <a:gd name="T0" fmla="*/ 162 w 162"/>
                <a:gd name="T1" fmla="*/ 95 h 109"/>
                <a:gd name="T2" fmla="*/ 161 w 162"/>
                <a:gd name="T3" fmla="*/ 91 h 109"/>
                <a:gd name="T4" fmla="*/ 134 w 162"/>
                <a:gd name="T5" fmla="*/ 48 h 109"/>
                <a:gd name="T6" fmla="*/ 129 w 162"/>
                <a:gd name="T7" fmla="*/ 30 h 109"/>
                <a:gd name="T8" fmla="*/ 114 w 162"/>
                <a:gd name="T9" fmla="*/ 14 h 109"/>
                <a:gd name="T10" fmla="*/ 100 w 162"/>
                <a:gd name="T11" fmla="*/ 9 h 109"/>
                <a:gd name="T12" fmla="*/ 67 w 162"/>
                <a:gd name="T13" fmla="*/ 1 h 109"/>
                <a:gd name="T14" fmla="*/ 4 w 162"/>
                <a:gd name="T15" fmla="*/ 33 h 109"/>
                <a:gd name="T16" fmla="*/ 2 w 162"/>
                <a:gd name="T17" fmla="*/ 38 h 109"/>
                <a:gd name="T18" fmla="*/ 14 w 162"/>
                <a:gd name="T19" fmla="*/ 51 h 109"/>
                <a:gd name="T20" fmla="*/ 25 w 162"/>
                <a:gd name="T21" fmla="*/ 56 h 109"/>
                <a:gd name="T22" fmla="*/ 27 w 162"/>
                <a:gd name="T23" fmla="*/ 65 h 109"/>
                <a:gd name="T24" fmla="*/ 27 w 162"/>
                <a:gd name="T25" fmla="*/ 75 h 109"/>
                <a:gd name="T26" fmla="*/ 36 w 162"/>
                <a:gd name="T27" fmla="*/ 79 h 109"/>
                <a:gd name="T28" fmla="*/ 39 w 162"/>
                <a:gd name="T29" fmla="*/ 72 h 109"/>
                <a:gd name="T30" fmla="*/ 47 w 162"/>
                <a:gd name="T31" fmla="*/ 63 h 109"/>
                <a:gd name="T32" fmla="*/ 59 w 162"/>
                <a:gd name="T33" fmla="*/ 65 h 109"/>
                <a:gd name="T34" fmla="*/ 68 w 162"/>
                <a:gd name="T35" fmla="*/ 73 h 109"/>
                <a:gd name="T36" fmla="*/ 76 w 162"/>
                <a:gd name="T37" fmla="*/ 69 h 109"/>
                <a:gd name="T38" fmla="*/ 89 w 162"/>
                <a:gd name="T39" fmla="*/ 63 h 109"/>
                <a:gd name="T40" fmla="*/ 89 w 162"/>
                <a:gd name="T41" fmla="*/ 64 h 109"/>
                <a:gd name="T42" fmla="*/ 91 w 162"/>
                <a:gd name="T43" fmla="*/ 72 h 109"/>
                <a:gd name="T44" fmla="*/ 85 w 162"/>
                <a:gd name="T45" fmla="*/ 79 h 109"/>
                <a:gd name="T46" fmla="*/ 77 w 162"/>
                <a:gd name="T47" fmla="*/ 93 h 109"/>
                <a:gd name="T48" fmla="*/ 78 w 162"/>
                <a:gd name="T49" fmla="*/ 101 h 109"/>
                <a:gd name="T50" fmla="*/ 82 w 162"/>
                <a:gd name="T51" fmla="*/ 103 h 109"/>
                <a:gd name="T52" fmla="*/ 153 w 162"/>
                <a:gd name="T53" fmla="*/ 103 h 109"/>
                <a:gd name="T54" fmla="*/ 162 w 162"/>
                <a:gd name="T55" fmla="*/ 9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2" h="109">
                  <a:moveTo>
                    <a:pt x="162" y="95"/>
                  </a:moveTo>
                  <a:cubicBezTo>
                    <a:pt x="162" y="94"/>
                    <a:pt x="161" y="92"/>
                    <a:pt x="161" y="91"/>
                  </a:cubicBezTo>
                  <a:cubicBezTo>
                    <a:pt x="154" y="76"/>
                    <a:pt x="140" y="64"/>
                    <a:pt x="134" y="48"/>
                  </a:cubicBezTo>
                  <a:cubicBezTo>
                    <a:pt x="132" y="42"/>
                    <a:pt x="131" y="36"/>
                    <a:pt x="129" y="30"/>
                  </a:cubicBezTo>
                  <a:cubicBezTo>
                    <a:pt x="126" y="23"/>
                    <a:pt x="121" y="18"/>
                    <a:pt x="114" y="14"/>
                  </a:cubicBezTo>
                  <a:cubicBezTo>
                    <a:pt x="110" y="11"/>
                    <a:pt x="105" y="10"/>
                    <a:pt x="100" y="9"/>
                  </a:cubicBezTo>
                  <a:cubicBezTo>
                    <a:pt x="89" y="5"/>
                    <a:pt x="79" y="2"/>
                    <a:pt x="67" y="1"/>
                  </a:cubicBezTo>
                  <a:cubicBezTo>
                    <a:pt x="43" y="0"/>
                    <a:pt x="18" y="12"/>
                    <a:pt x="4" y="33"/>
                  </a:cubicBezTo>
                  <a:cubicBezTo>
                    <a:pt x="3" y="34"/>
                    <a:pt x="2" y="36"/>
                    <a:pt x="2" y="38"/>
                  </a:cubicBezTo>
                  <a:cubicBezTo>
                    <a:pt x="0" y="44"/>
                    <a:pt x="7" y="49"/>
                    <a:pt x="14" y="51"/>
                  </a:cubicBezTo>
                  <a:cubicBezTo>
                    <a:pt x="18" y="52"/>
                    <a:pt x="22" y="53"/>
                    <a:pt x="25" y="56"/>
                  </a:cubicBezTo>
                  <a:cubicBezTo>
                    <a:pt x="27" y="58"/>
                    <a:pt x="27" y="62"/>
                    <a:pt x="27" y="65"/>
                  </a:cubicBezTo>
                  <a:cubicBezTo>
                    <a:pt x="26" y="69"/>
                    <a:pt x="26" y="72"/>
                    <a:pt x="27" y="75"/>
                  </a:cubicBezTo>
                  <a:cubicBezTo>
                    <a:pt x="29" y="78"/>
                    <a:pt x="33" y="80"/>
                    <a:pt x="36" y="79"/>
                  </a:cubicBezTo>
                  <a:cubicBezTo>
                    <a:pt x="38" y="77"/>
                    <a:pt x="38" y="75"/>
                    <a:pt x="39" y="72"/>
                  </a:cubicBezTo>
                  <a:cubicBezTo>
                    <a:pt x="40" y="68"/>
                    <a:pt x="43" y="65"/>
                    <a:pt x="47" y="63"/>
                  </a:cubicBezTo>
                  <a:cubicBezTo>
                    <a:pt x="51" y="61"/>
                    <a:pt x="56" y="62"/>
                    <a:pt x="59" y="65"/>
                  </a:cubicBezTo>
                  <a:cubicBezTo>
                    <a:pt x="62" y="67"/>
                    <a:pt x="64" y="72"/>
                    <a:pt x="68" y="73"/>
                  </a:cubicBezTo>
                  <a:cubicBezTo>
                    <a:pt x="71" y="73"/>
                    <a:pt x="73" y="71"/>
                    <a:pt x="76" y="69"/>
                  </a:cubicBezTo>
                  <a:cubicBezTo>
                    <a:pt x="80" y="66"/>
                    <a:pt x="84" y="64"/>
                    <a:pt x="89" y="63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2" y="66"/>
                    <a:pt x="92" y="70"/>
                    <a:pt x="91" y="72"/>
                  </a:cubicBezTo>
                  <a:cubicBezTo>
                    <a:pt x="89" y="75"/>
                    <a:pt x="87" y="77"/>
                    <a:pt x="85" y="79"/>
                  </a:cubicBezTo>
                  <a:cubicBezTo>
                    <a:pt x="82" y="83"/>
                    <a:pt x="79" y="88"/>
                    <a:pt x="77" y="93"/>
                  </a:cubicBezTo>
                  <a:cubicBezTo>
                    <a:pt x="76" y="96"/>
                    <a:pt x="76" y="99"/>
                    <a:pt x="78" y="101"/>
                  </a:cubicBezTo>
                  <a:cubicBezTo>
                    <a:pt x="79" y="102"/>
                    <a:pt x="80" y="102"/>
                    <a:pt x="82" y="103"/>
                  </a:cubicBezTo>
                  <a:cubicBezTo>
                    <a:pt x="105" y="109"/>
                    <a:pt x="130" y="109"/>
                    <a:pt x="153" y="103"/>
                  </a:cubicBezTo>
                  <a:cubicBezTo>
                    <a:pt x="157" y="102"/>
                    <a:pt x="162" y="100"/>
                    <a:pt x="162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52" name="Freeform 32">
              <a:extLst>
                <a:ext uri="{FF2B5EF4-FFF2-40B4-BE49-F238E27FC236}">
                  <a16:creationId xmlns:a16="http://schemas.microsoft.com/office/drawing/2014/main" id="{301775FD-D2C2-45C5-98FE-CEA0A2BA33E0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0846" y="2407087"/>
              <a:ext cx="176213" cy="103188"/>
            </a:xfrm>
            <a:custGeom>
              <a:avLst/>
              <a:gdLst>
                <a:gd name="T0" fmla="*/ 69 w 72"/>
                <a:gd name="T1" fmla="*/ 34 h 42"/>
                <a:gd name="T2" fmla="*/ 72 w 72"/>
                <a:gd name="T3" fmla="*/ 28 h 42"/>
                <a:gd name="T4" fmla="*/ 70 w 72"/>
                <a:gd name="T5" fmla="*/ 23 h 42"/>
                <a:gd name="T6" fmla="*/ 66 w 72"/>
                <a:gd name="T7" fmla="*/ 14 h 42"/>
                <a:gd name="T8" fmla="*/ 50 w 72"/>
                <a:gd name="T9" fmla="*/ 5 h 42"/>
                <a:gd name="T10" fmla="*/ 31 w 72"/>
                <a:gd name="T11" fmla="*/ 3 h 42"/>
                <a:gd name="T12" fmla="*/ 13 w 72"/>
                <a:gd name="T13" fmla="*/ 1 h 42"/>
                <a:gd name="T14" fmla="*/ 1 w 72"/>
                <a:gd name="T15" fmla="*/ 12 h 42"/>
                <a:gd name="T16" fmla="*/ 8 w 72"/>
                <a:gd name="T17" fmla="*/ 24 h 42"/>
                <a:gd name="T18" fmla="*/ 23 w 72"/>
                <a:gd name="T19" fmla="*/ 30 h 42"/>
                <a:gd name="T20" fmla="*/ 46 w 72"/>
                <a:gd name="T21" fmla="*/ 41 h 42"/>
                <a:gd name="T22" fmla="*/ 69 w 72"/>
                <a:gd name="T23" fmla="*/ 3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" h="42">
                  <a:moveTo>
                    <a:pt x="69" y="34"/>
                  </a:moveTo>
                  <a:cubicBezTo>
                    <a:pt x="70" y="33"/>
                    <a:pt x="72" y="30"/>
                    <a:pt x="72" y="28"/>
                  </a:cubicBezTo>
                  <a:cubicBezTo>
                    <a:pt x="72" y="26"/>
                    <a:pt x="71" y="24"/>
                    <a:pt x="70" y="23"/>
                  </a:cubicBezTo>
                  <a:cubicBezTo>
                    <a:pt x="69" y="20"/>
                    <a:pt x="68" y="17"/>
                    <a:pt x="66" y="14"/>
                  </a:cubicBezTo>
                  <a:cubicBezTo>
                    <a:pt x="63" y="9"/>
                    <a:pt x="56" y="6"/>
                    <a:pt x="50" y="5"/>
                  </a:cubicBezTo>
                  <a:cubicBezTo>
                    <a:pt x="44" y="3"/>
                    <a:pt x="37" y="3"/>
                    <a:pt x="31" y="3"/>
                  </a:cubicBezTo>
                  <a:cubicBezTo>
                    <a:pt x="25" y="2"/>
                    <a:pt x="19" y="0"/>
                    <a:pt x="13" y="1"/>
                  </a:cubicBezTo>
                  <a:cubicBezTo>
                    <a:pt x="7" y="2"/>
                    <a:pt x="1" y="6"/>
                    <a:pt x="1" y="12"/>
                  </a:cubicBezTo>
                  <a:cubicBezTo>
                    <a:pt x="0" y="17"/>
                    <a:pt x="4" y="22"/>
                    <a:pt x="8" y="24"/>
                  </a:cubicBezTo>
                  <a:cubicBezTo>
                    <a:pt x="13" y="27"/>
                    <a:pt x="18" y="28"/>
                    <a:pt x="23" y="30"/>
                  </a:cubicBezTo>
                  <a:cubicBezTo>
                    <a:pt x="30" y="33"/>
                    <a:pt x="39" y="37"/>
                    <a:pt x="46" y="41"/>
                  </a:cubicBezTo>
                  <a:cubicBezTo>
                    <a:pt x="54" y="42"/>
                    <a:pt x="62" y="40"/>
                    <a:pt x="69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53" name="Freeform 33">
              <a:extLst>
                <a:ext uri="{FF2B5EF4-FFF2-40B4-BE49-F238E27FC236}">
                  <a16:creationId xmlns:a16="http://schemas.microsoft.com/office/drawing/2014/main" id="{49318DBF-F7F8-4E54-9E1B-8F67114A5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8384871" y="2222937"/>
              <a:ext cx="219075" cy="276225"/>
            </a:xfrm>
            <a:custGeom>
              <a:avLst/>
              <a:gdLst>
                <a:gd name="T0" fmla="*/ 64 w 89"/>
                <a:gd name="T1" fmla="*/ 61 h 112"/>
                <a:gd name="T2" fmla="*/ 77 w 89"/>
                <a:gd name="T3" fmla="*/ 53 h 112"/>
                <a:gd name="T4" fmla="*/ 82 w 89"/>
                <a:gd name="T5" fmla="*/ 44 h 112"/>
                <a:gd name="T6" fmla="*/ 81 w 89"/>
                <a:gd name="T7" fmla="*/ 23 h 112"/>
                <a:gd name="T8" fmla="*/ 86 w 89"/>
                <a:gd name="T9" fmla="*/ 14 h 112"/>
                <a:gd name="T10" fmla="*/ 86 w 89"/>
                <a:gd name="T11" fmla="*/ 3 h 112"/>
                <a:gd name="T12" fmla="*/ 72 w 89"/>
                <a:gd name="T13" fmla="*/ 5 h 112"/>
                <a:gd name="T14" fmla="*/ 58 w 89"/>
                <a:gd name="T15" fmla="*/ 14 h 112"/>
                <a:gd name="T16" fmla="*/ 54 w 89"/>
                <a:gd name="T17" fmla="*/ 16 h 112"/>
                <a:gd name="T18" fmla="*/ 49 w 89"/>
                <a:gd name="T19" fmla="*/ 15 h 112"/>
                <a:gd name="T20" fmla="*/ 34 w 89"/>
                <a:gd name="T21" fmla="*/ 8 h 112"/>
                <a:gd name="T22" fmla="*/ 22 w 89"/>
                <a:gd name="T23" fmla="*/ 5 h 112"/>
                <a:gd name="T24" fmla="*/ 10 w 89"/>
                <a:gd name="T25" fmla="*/ 8 h 112"/>
                <a:gd name="T26" fmla="*/ 5 w 89"/>
                <a:gd name="T27" fmla="*/ 32 h 112"/>
                <a:gd name="T28" fmla="*/ 1 w 89"/>
                <a:gd name="T29" fmla="*/ 41 h 112"/>
                <a:gd name="T30" fmla="*/ 7 w 89"/>
                <a:gd name="T31" fmla="*/ 57 h 112"/>
                <a:gd name="T32" fmla="*/ 18 w 89"/>
                <a:gd name="T33" fmla="*/ 69 h 112"/>
                <a:gd name="T34" fmla="*/ 24 w 89"/>
                <a:gd name="T35" fmla="*/ 84 h 112"/>
                <a:gd name="T36" fmla="*/ 41 w 89"/>
                <a:gd name="T37" fmla="*/ 110 h 112"/>
                <a:gd name="T38" fmla="*/ 45 w 89"/>
                <a:gd name="T39" fmla="*/ 112 h 112"/>
                <a:gd name="T40" fmla="*/ 49 w 89"/>
                <a:gd name="T41" fmla="*/ 110 h 112"/>
                <a:gd name="T42" fmla="*/ 47 w 89"/>
                <a:gd name="T43" fmla="*/ 111 h 112"/>
                <a:gd name="T44" fmla="*/ 59 w 89"/>
                <a:gd name="T45" fmla="*/ 82 h 112"/>
                <a:gd name="T46" fmla="*/ 64 w 89"/>
                <a:gd name="T47" fmla="*/ 6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112">
                  <a:moveTo>
                    <a:pt x="64" y="61"/>
                  </a:moveTo>
                  <a:cubicBezTo>
                    <a:pt x="68" y="58"/>
                    <a:pt x="73" y="56"/>
                    <a:pt x="77" y="53"/>
                  </a:cubicBezTo>
                  <a:cubicBezTo>
                    <a:pt x="80" y="51"/>
                    <a:pt x="82" y="47"/>
                    <a:pt x="82" y="44"/>
                  </a:cubicBezTo>
                  <a:cubicBezTo>
                    <a:pt x="83" y="37"/>
                    <a:pt x="79" y="30"/>
                    <a:pt x="81" y="23"/>
                  </a:cubicBezTo>
                  <a:cubicBezTo>
                    <a:pt x="82" y="20"/>
                    <a:pt x="85" y="17"/>
                    <a:pt x="86" y="14"/>
                  </a:cubicBezTo>
                  <a:cubicBezTo>
                    <a:pt x="88" y="10"/>
                    <a:pt x="89" y="6"/>
                    <a:pt x="86" y="3"/>
                  </a:cubicBezTo>
                  <a:cubicBezTo>
                    <a:pt x="82" y="0"/>
                    <a:pt x="76" y="2"/>
                    <a:pt x="72" y="5"/>
                  </a:cubicBezTo>
                  <a:cubicBezTo>
                    <a:pt x="67" y="8"/>
                    <a:pt x="63" y="11"/>
                    <a:pt x="58" y="14"/>
                  </a:cubicBezTo>
                  <a:cubicBezTo>
                    <a:pt x="57" y="15"/>
                    <a:pt x="55" y="15"/>
                    <a:pt x="54" y="16"/>
                  </a:cubicBezTo>
                  <a:cubicBezTo>
                    <a:pt x="53" y="16"/>
                    <a:pt x="51" y="15"/>
                    <a:pt x="49" y="15"/>
                  </a:cubicBezTo>
                  <a:cubicBezTo>
                    <a:pt x="44" y="12"/>
                    <a:pt x="39" y="10"/>
                    <a:pt x="34" y="8"/>
                  </a:cubicBezTo>
                  <a:cubicBezTo>
                    <a:pt x="30" y="7"/>
                    <a:pt x="26" y="5"/>
                    <a:pt x="22" y="5"/>
                  </a:cubicBezTo>
                  <a:cubicBezTo>
                    <a:pt x="18" y="4"/>
                    <a:pt x="13" y="5"/>
                    <a:pt x="10" y="8"/>
                  </a:cubicBezTo>
                  <a:cubicBezTo>
                    <a:pt x="5" y="14"/>
                    <a:pt x="8" y="24"/>
                    <a:pt x="5" y="32"/>
                  </a:cubicBezTo>
                  <a:cubicBezTo>
                    <a:pt x="4" y="35"/>
                    <a:pt x="2" y="38"/>
                    <a:pt x="1" y="41"/>
                  </a:cubicBezTo>
                  <a:cubicBezTo>
                    <a:pt x="0" y="47"/>
                    <a:pt x="3" y="52"/>
                    <a:pt x="7" y="57"/>
                  </a:cubicBezTo>
                  <a:cubicBezTo>
                    <a:pt x="10" y="61"/>
                    <a:pt x="15" y="64"/>
                    <a:pt x="18" y="69"/>
                  </a:cubicBezTo>
                  <a:cubicBezTo>
                    <a:pt x="21" y="74"/>
                    <a:pt x="22" y="79"/>
                    <a:pt x="24" y="84"/>
                  </a:cubicBezTo>
                  <a:cubicBezTo>
                    <a:pt x="27" y="94"/>
                    <a:pt x="33" y="103"/>
                    <a:pt x="41" y="110"/>
                  </a:cubicBezTo>
                  <a:cubicBezTo>
                    <a:pt x="42" y="111"/>
                    <a:pt x="44" y="112"/>
                    <a:pt x="45" y="112"/>
                  </a:cubicBezTo>
                  <a:cubicBezTo>
                    <a:pt x="47" y="112"/>
                    <a:pt x="48" y="111"/>
                    <a:pt x="49" y="110"/>
                  </a:cubicBezTo>
                  <a:cubicBezTo>
                    <a:pt x="47" y="111"/>
                    <a:pt x="47" y="111"/>
                    <a:pt x="47" y="111"/>
                  </a:cubicBezTo>
                  <a:cubicBezTo>
                    <a:pt x="53" y="102"/>
                    <a:pt x="58" y="93"/>
                    <a:pt x="59" y="82"/>
                  </a:cubicBezTo>
                  <a:cubicBezTo>
                    <a:pt x="60" y="75"/>
                    <a:pt x="59" y="66"/>
                    <a:pt x="64" y="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</p:grpSp>
      <p:grpSp>
        <p:nvGrpSpPr>
          <p:cNvPr id="25" name="Grupp 24">
            <a:extLst>
              <a:ext uri="{FF2B5EF4-FFF2-40B4-BE49-F238E27FC236}">
                <a16:creationId xmlns:a16="http://schemas.microsoft.com/office/drawing/2014/main" id="{5676A108-70FC-4686-99E9-CD65FF10FCD3}"/>
              </a:ext>
            </a:extLst>
          </p:cNvPr>
          <p:cNvGrpSpPr/>
          <p:nvPr/>
        </p:nvGrpSpPr>
        <p:grpSpPr>
          <a:xfrm>
            <a:off x="8962578" y="1014546"/>
            <a:ext cx="609094" cy="779225"/>
            <a:chOff x="8173734" y="1179949"/>
            <a:chExt cx="744538" cy="952501"/>
          </a:xfrm>
        </p:grpSpPr>
        <p:sp>
          <p:nvSpPr>
            <p:cNvPr id="46" name="Freeform 11">
              <a:extLst>
                <a:ext uri="{FF2B5EF4-FFF2-40B4-BE49-F238E27FC236}">
                  <a16:creationId xmlns:a16="http://schemas.microsoft.com/office/drawing/2014/main" id="{37B6E7EB-46E9-4099-AE35-F1046CDDF41E}"/>
                </a:ext>
              </a:extLst>
            </p:cNvPr>
            <p:cNvSpPr>
              <a:spLocks/>
            </p:cNvSpPr>
            <p:nvPr/>
          </p:nvSpPr>
          <p:spPr bwMode="auto">
            <a:xfrm>
              <a:off x="8173734" y="1197412"/>
              <a:ext cx="698500" cy="808038"/>
            </a:xfrm>
            <a:custGeom>
              <a:avLst/>
              <a:gdLst>
                <a:gd name="T0" fmla="*/ 34 w 284"/>
                <a:gd name="T1" fmla="*/ 145 h 329"/>
                <a:gd name="T2" fmla="*/ 81 w 284"/>
                <a:gd name="T3" fmla="*/ 159 h 329"/>
                <a:gd name="T4" fmla="*/ 43 w 284"/>
                <a:gd name="T5" fmla="*/ 187 h 329"/>
                <a:gd name="T6" fmla="*/ 23 w 284"/>
                <a:gd name="T7" fmla="*/ 255 h 329"/>
                <a:gd name="T8" fmla="*/ 39 w 284"/>
                <a:gd name="T9" fmla="*/ 277 h 329"/>
                <a:gd name="T10" fmla="*/ 53 w 284"/>
                <a:gd name="T11" fmla="*/ 302 h 329"/>
                <a:gd name="T12" fmla="*/ 87 w 284"/>
                <a:gd name="T13" fmla="*/ 327 h 329"/>
                <a:gd name="T14" fmla="*/ 109 w 284"/>
                <a:gd name="T15" fmla="*/ 293 h 329"/>
                <a:gd name="T16" fmla="*/ 126 w 284"/>
                <a:gd name="T17" fmla="*/ 275 h 329"/>
                <a:gd name="T18" fmla="*/ 177 w 284"/>
                <a:gd name="T19" fmla="*/ 262 h 329"/>
                <a:gd name="T20" fmla="*/ 200 w 284"/>
                <a:gd name="T21" fmla="*/ 186 h 329"/>
                <a:gd name="T22" fmla="*/ 232 w 284"/>
                <a:gd name="T23" fmla="*/ 168 h 329"/>
                <a:gd name="T24" fmla="*/ 226 w 284"/>
                <a:gd name="T25" fmla="*/ 209 h 329"/>
                <a:gd name="T26" fmla="*/ 263 w 284"/>
                <a:gd name="T27" fmla="*/ 196 h 329"/>
                <a:gd name="T28" fmla="*/ 280 w 284"/>
                <a:gd name="T29" fmla="*/ 105 h 329"/>
                <a:gd name="T30" fmla="*/ 252 w 284"/>
                <a:gd name="T31" fmla="*/ 51 h 329"/>
                <a:gd name="T32" fmla="*/ 215 w 284"/>
                <a:gd name="T33" fmla="*/ 44 h 329"/>
                <a:gd name="T34" fmla="*/ 212 w 284"/>
                <a:gd name="T35" fmla="*/ 10 h 329"/>
                <a:gd name="T36" fmla="*/ 160 w 284"/>
                <a:gd name="T37" fmla="*/ 28 h 329"/>
                <a:gd name="T38" fmla="*/ 153 w 284"/>
                <a:gd name="T39" fmla="*/ 62 h 329"/>
                <a:gd name="T40" fmla="*/ 120 w 284"/>
                <a:gd name="T41" fmla="*/ 82 h 329"/>
                <a:gd name="T42" fmla="*/ 69 w 284"/>
                <a:gd name="T43" fmla="*/ 65 h 329"/>
                <a:gd name="T44" fmla="*/ 32 w 284"/>
                <a:gd name="T45" fmla="*/ 65 h 329"/>
                <a:gd name="T46" fmla="*/ 1 w 284"/>
                <a:gd name="T47" fmla="*/ 118 h 329"/>
                <a:gd name="T48" fmla="*/ 34 w 284"/>
                <a:gd name="T49" fmla="*/ 145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4" h="329">
                  <a:moveTo>
                    <a:pt x="34" y="145"/>
                  </a:moveTo>
                  <a:cubicBezTo>
                    <a:pt x="53" y="145"/>
                    <a:pt x="80" y="146"/>
                    <a:pt x="81" y="159"/>
                  </a:cubicBezTo>
                  <a:cubicBezTo>
                    <a:pt x="82" y="171"/>
                    <a:pt x="68" y="182"/>
                    <a:pt x="43" y="187"/>
                  </a:cubicBezTo>
                  <a:cubicBezTo>
                    <a:pt x="18" y="192"/>
                    <a:pt x="23" y="239"/>
                    <a:pt x="23" y="255"/>
                  </a:cubicBezTo>
                  <a:cubicBezTo>
                    <a:pt x="22" y="271"/>
                    <a:pt x="32" y="275"/>
                    <a:pt x="39" y="277"/>
                  </a:cubicBezTo>
                  <a:cubicBezTo>
                    <a:pt x="45" y="278"/>
                    <a:pt x="52" y="281"/>
                    <a:pt x="53" y="302"/>
                  </a:cubicBezTo>
                  <a:cubicBezTo>
                    <a:pt x="53" y="322"/>
                    <a:pt x="72" y="329"/>
                    <a:pt x="87" y="327"/>
                  </a:cubicBezTo>
                  <a:cubicBezTo>
                    <a:pt x="103" y="325"/>
                    <a:pt x="111" y="304"/>
                    <a:pt x="109" y="293"/>
                  </a:cubicBezTo>
                  <a:cubicBezTo>
                    <a:pt x="107" y="282"/>
                    <a:pt x="112" y="278"/>
                    <a:pt x="126" y="275"/>
                  </a:cubicBezTo>
                  <a:cubicBezTo>
                    <a:pt x="140" y="273"/>
                    <a:pt x="169" y="269"/>
                    <a:pt x="177" y="262"/>
                  </a:cubicBezTo>
                  <a:cubicBezTo>
                    <a:pt x="185" y="254"/>
                    <a:pt x="196" y="196"/>
                    <a:pt x="200" y="186"/>
                  </a:cubicBezTo>
                  <a:cubicBezTo>
                    <a:pt x="205" y="176"/>
                    <a:pt x="220" y="156"/>
                    <a:pt x="232" y="168"/>
                  </a:cubicBezTo>
                  <a:cubicBezTo>
                    <a:pt x="245" y="179"/>
                    <a:pt x="213" y="192"/>
                    <a:pt x="226" y="209"/>
                  </a:cubicBezTo>
                  <a:cubicBezTo>
                    <a:pt x="232" y="218"/>
                    <a:pt x="252" y="207"/>
                    <a:pt x="263" y="196"/>
                  </a:cubicBezTo>
                  <a:cubicBezTo>
                    <a:pt x="271" y="187"/>
                    <a:pt x="275" y="150"/>
                    <a:pt x="280" y="105"/>
                  </a:cubicBezTo>
                  <a:cubicBezTo>
                    <a:pt x="284" y="60"/>
                    <a:pt x="269" y="52"/>
                    <a:pt x="252" y="51"/>
                  </a:cubicBezTo>
                  <a:cubicBezTo>
                    <a:pt x="236" y="51"/>
                    <a:pt x="225" y="55"/>
                    <a:pt x="215" y="44"/>
                  </a:cubicBezTo>
                  <a:cubicBezTo>
                    <a:pt x="205" y="33"/>
                    <a:pt x="224" y="20"/>
                    <a:pt x="212" y="10"/>
                  </a:cubicBezTo>
                  <a:cubicBezTo>
                    <a:pt x="200" y="0"/>
                    <a:pt x="168" y="12"/>
                    <a:pt x="160" y="28"/>
                  </a:cubicBezTo>
                  <a:cubicBezTo>
                    <a:pt x="151" y="45"/>
                    <a:pt x="157" y="51"/>
                    <a:pt x="153" y="62"/>
                  </a:cubicBezTo>
                  <a:cubicBezTo>
                    <a:pt x="149" y="73"/>
                    <a:pt x="133" y="81"/>
                    <a:pt x="120" y="82"/>
                  </a:cubicBezTo>
                  <a:cubicBezTo>
                    <a:pt x="100" y="82"/>
                    <a:pt x="80" y="73"/>
                    <a:pt x="69" y="65"/>
                  </a:cubicBezTo>
                  <a:cubicBezTo>
                    <a:pt x="58" y="57"/>
                    <a:pt x="46" y="53"/>
                    <a:pt x="32" y="65"/>
                  </a:cubicBezTo>
                  <a:cubicBezTo>
                    <a:pt x="19" y="77"/>
                    <a:pt x="0" y="105"/>
                    <a:pt x="1" y="118"/>
                  </a:cubicBezTo>
                  <a:cubicBezTo>
                    <a:pt x="3" y="131"/>
                    <a:pt x="15" y="146"/>
                    <a:pt x="34" y="1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47" name="Freeform 17">
              <a:extLst>
                <a:ext uri="{FF2B5EF4-FFF2-40B4-BE49-F238E27FC236}">
                  <a16:creationId xmlns:a16="http://schemas.microsoft.com/office/drawing/2014/main" id="{DA13CFD3-EB60-4354-B5CF-3A02FE3DB564}"/>
                </a:ext>
              </a:extLst>
            </p:cNvPr>
            <p:cNvSpPr>
              <a:spLocks/>
            </p:cNvSpPr>
            <p:nvPr/>
          </p:nvSpPr>
          <p:spPr bwMode="auto">
            <a:xfrm>
              <a:off x="8796034" y="1179949"/>
              <a:ext cx="122238" cy="134938"/>
            </a:xfrm>
            <a:custGeom>
              <a:avLst/>
              <a:gdLst>
                <a:gd name="T0" fmla="*/ 40 w 50"/>
                <a:gd name="T1" fmla="*/ 41 h 55"/>
                <a:gd name="T2" fmla="*/ 44 w 50"/>
                <a:gd name="T3" fmla="*/ 13 h 55"/>
                <a:gd name="T4" fmla="*/ 24 w 50"/>
                <a:gd name="T5" fmla="*/ 4 h 55"/>
                <a:gd name="T6" fmla="*/ 4 w 50"/>
                <a:gd name="T7" fmla="*/ 25 h 55"/>
                <a:gd name="T8" fmla="*/ 5 w 50"/>
                <a:gd name="T9" fmla="*/ 47 h 55"/>
                <a:gd name="T10" fmla="*/ 40 w 50"/>
                <a:gd name="T11" fmla="*/ 4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55">
                  <a:moveTo>
                    <a:pt x="40" y="41"/>
                  </a:moveTo>
                  <a:cubicBezTo>
                    <a:pt x="50" y="37"/>
                    <a:pt x="45" y="18"/>
                    <a:pt x="44" y="13"/>
                  </a:cubicBezTo>
                  <a:cubicBezTo>
                    <a:pt x="43" y="8"/>
                    <a:pt x="31" y="0"/>
                    <a:pt x="24" y="4"/>
                  </a:cubicBezTo>
                  <a:cubicBezTo>
                    <a:pt x="16" y="8"/>
                    <a:pt x="5" y="16"/>
                    <a:pt x="4" y="25"/>
                  </a:cubicBezTo>
                  <a:cubicBezTo>
                    <a:pt x="4" y="25"/>
                    <a:pt x="0" y="39"/>
                    <a:pt x="5" y="47"/>
                  </a:cubicBezTo>
                  <a:cubicBezTo>
                    <a:pt x="10" y="55"/>
                    <a:pt x="30" y="46"/>
                    <a:pt x="40" y="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9D64564B-F66B-4B40-B1A3-7EEA95914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9321" y="2000687"/>
              <a:ext cx="125413" cy="95250"/>
            </a:xfrm>
            <a:custGeom>
              <a:avLst/>
              <a:gdLst>
                <a:gd name="T0" fmla="*/ 7 w 51"/>
                <a:gd name="T1" fmla="*/ 38 h 39"/>
                <a:gd name="T2" fmla="*/ 12 w 51"/>
                <a:gd name="T3" fmla="*/ 39 h 39"/>
                <a:gd name="T4" fmla="*/ 20 w 51"/>
                <a:gd name="T5" fmla="*/ 38 h 39"/>
                <a:gd name="T6" fmla="*/ 31 w 51"/>
                <a:gd name="T7" fmla="*/ 34 h 39"/>
                <a:gd name="T8" fmla="*/ 40 w 51"/>
                <a:gd name="T9" fmla="*/ 30 h 39"/>
                <a:gd name="T10" fmla="*/ 50 w 51"/>
                <a:gd name="T11" fmla="*/ 24 h 39"/>
                <a:gd name="T12" fmla="*/ 49 w 51"/>
                <a:gd name="T13" fmla="*/ 17 h 39"/>
                <a:gd name="T14" fmla="*/ 45 w 51"/>
                <a:gd name="T15" fmla="*/ 6 h 39"/>
                <a:gd name="T16" fmla="*/ 42 w 51"/>
                <a:gd name="T17" fmla="*/ 1 h 39"/>
                <a:gd name="T18" fmla="*/ 37 w 51"/>
                <a:gd name="T19" fmla="*/ 1 h 39"/>
                <a:gd name="T20" fmla="*/ 16 w 51"/>
                <a:gd name="T21" fmla="*/ 6 h 39"/>
                <a:gd name="T22" fmla="*/ 3 w 51"/>
                <a:gd name="T23" fmla="*/ 14 h 39"/>
                <a:gd name="T24" fmla="*/ 1 w 51"/>
                <a:gd name="T25" fmla="*/ 30 h 39"/>
                <a:gd name="T26" fmla="*/ 7 w 51"/>
                <a:gd name="T27" fmla="*/ 3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" h="39">
                  <a:moveTo>
                    <a:pt x="7" y="38"/>
                  </a:moveTo>
                  <a:cubicBezTo>
                    <a:pt x="9" y="39"/>
                    <a:pt x="11" y="39"/>
                    <a:pt x="12" y="39"/>
                  </a:cubicBezTo>
                  <a:cubicBezTo>
                    <a:pt x="15" y="39"/>
                    <a:pt x="18" y="39"/>
                    <a:pt x="20" y="38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4" y="33"/>
                    <a:pt x="37" y="32"/>
                    <a:pt x="40" y="30"/>
                  </a:cubicBezTo>
                  <a:cubicBezTo>
                    <a:pt x="42" y="27"/>
                    <a:pt x="48" y="27"/>
                    <a:pt x="50" y="24"/>
                  </a:cubicBezTo>
                  <a:cubicBezTo>
                    <a:pt x="51" y="22"/>
                    <a:pt x="50" y="19"/>
                    <a:pt x="49" y="17"/>
                  </a:cubicBezTo>
                  <a:cubicBezTo>
                    <a:pt x="48" y="13"/>
                    <a:pt x="46" y="10"/>
                    <a:pt x="45" y="6"/>
                  </a:cubicBezTo>
                  <a:cubicBezTo>
                    <a:pt x="44" y="4"/>
                    <a:pt x="44" y="2"/>
                    <a:pt x="42" y="1"/>
                  </a:cubicBezTo>
                  <a:cubicBezTo>
                    <a:pt x="41" y="1"/>
                    <a:pt x="39" y="0"/>
                    <a:pt x="37" y="1"/>
                  </a:cubicBezTo>
                  <a:cubicBezTo>
                    <a:pt x="30" y="1"/>
                    <a:pt x="23" y="3"/>
                    <a:pt x="16" y="6"/>
                  </a:cubicBezTo>
                  <a:cubicBezTo>
                    <a:pt x="11" y="8"/>
                    <a:pt x="6" y="10"/>
                    <a:pt x="3" y="14"/>
                  </a:cubicBezTo>
                  <a:cubicBezTo>
                    <a:pt x="0" y="18"/>
                    <a:pt x="0" y="25"/>
                    <a:pt x="1" y="30"/>
                  </a:cubicBezTo>
                  <a:cubicBezTo>
                    <a:pt x="2" y="33"/>
                    <a:pt x="4" y="36"/>
                    <a:pt x="7" y="3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3C41F0A1-C19C-4107-B7E6-550410E53890}"/>
                </a:ext>
              </a:extLst>
            </p:cNvPr>
            <p:cNvSpPr>
              <a:spLocks/>
            </p:cNvSpPr>
            <p:nvPr/>
          </p:nvSpPr>
          <p:spPr bwMode="auto">
            <a:xfrm>
              <a:off x="8276921" y="2064187"/>
              <a:ext cx="79375" cy="68263"/>
            </a:xfrm>
            <a:custGeom>
              <a:avLst/>
              <a:gdLst>
                <a:gd name="T0" fmla="*/ 2 w 32"/>
                <a:gd name="T1" fmla="*/ 13 h 28"/>
                <a:gd name="T2" fmla="*/ 0 w 32"/>
                <a:gd name="T3" fmla="*/ 19 h 28"/>
                <a:gd name="T4" fmla="*/ 3 w 32"/>
                <a:gd name="T5" fmla="*/ 25 h 28"/>
                <a:gd name="T6" fmla="*/ 16 w 32"/>
                <a:gd name="T7" fmla="*/ 27 h 28"/>
                <a:gd name="T8" fmla="*/ 29 w 32"/>
                <a:gd name="T9" fmla="*/ 18 h 28"/>
                <a:gd name="T10" fmla="*/ 29 w 32"/>
                <a:gd name="T11" fmla="*/ 4 h 28"/>
                <a:gd name="T12" fmla="*/ 27 w 32"/>
                <a:gd name="T13" fmla="*/ 1 h 28"/>
                <a:gd name="T14" fmla="*/ 22 w 32"/>
                <a:gd name="T15" fmla="*/ 0 h 28"/>
                <a:gd name="T16" fmla="*/ 17 w 32"/>
                <a:gd name="T17" fmla="*/ 0 h 28"/>
                <a:gd name="T18" fmla="*/ 9 w 32"/>
                <a:gd name="T19" fmla="*/ 2 h 28"/>
                <a:gd name="T20" fmla="*/ 5 w 32"/>
                <a:gd name="T21" fmla="*/ 8 h 28"/>
                <a:gd name="T22" fmla="*/ 2 w 32"/>
                <a:gd name="T23" fmla="*/ 13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" h="28">
                  <a:moveTo>
                    <a:pt x="2" y="13"/>
                  </a:moveTo>
                  <a:cubicBezTo>
                    <a:pt x="1" y="15"/>
                    <a:pt x="0" y="17"/>
                    <a:pt x="0" y="19"/>
                  </a:cubicBezTo>
                  <a:cubicBezTo>
                    <a:pt x="0" y="21"/>
                    <a:pt x="1" y="23"/>
                    <a:pt x="3" y="25"/>
                  </a:cubicBezTo>
                  <a:cubicBezTo>
                    <a:pt x="7" y="27"/>
                    <a:pt x="11" y="28"/>
                    <a:pt x="16" y="27"/>
                  </a:cubicBezTo>
                  <a:cubicBezTo>
                    <a:pt x="21" y="26"/>
                    <a:pt x="26" y="23"/>
                    <a:pt x="29" y="18"/>
                  </a:cubicBezTo>
                  <a:cubicBezTo>
                    <a:pt x="31" y="14"/>
                    <a:pt x="32" y="8"/>
                    <a:pt x="29" y="4"/>
                  </a:cubicBezTo>
                  <a:cubicBezTo>
                    <a:pt x="29" y="3"/>
                    <a:pt x="28" y="2"/>
                    <a:pt x="27" y="1"/>
                  </a:cubicBezTo>
                  <a:cubicBezTo>
                    <a:pt x="26" y="0"/>
                    <a:pt x="24" y="0"/>
                    <a:pt x="22" y="0"/>
                  </a:cubicBezTo>
                  <a:cubicBezTo>
                    <a:pt x="20" y="0"/>
                    <a:pt x="19" y="0"/>
                    <a:pt x="17" y="0"/>
                  </a:cubicBezTo>
                  <a:cubicBezTo>
                    <a:pt x="14" y="0"/>
                    <a:pt x="12" y="1"/>
                    <a:pt x="9" y="2"/>
                  </a:cubicBezTo>
                  <a:cubicBezTo>
                    <a:pt x="8" y="4"/>
                    <a:pt x="6" y="6"/>
                    <a:pt x="5" y="8"/>
                  </a:cubicBezTo>
                  <a:cubicBezTo>
                    <a:pt x="4" y="10"/>
                    <a:pt x="3" y="12"/>
                    <a:pt x="2" y="1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</p:grpSp>
      <p:sp>
        <p:nvSpPr>
          <p:cNvPr id="26" name="Rectangle 36">
            <a:extLst>
              <a:ext uri="{FF2B5EF4-FFF2-40B4-BE49-F238E27FC236}">
                <a16:creationId xmlns:a16="http://schemas.microsoft.com/office/drawing/2014/main" id="{AE861DBE-955C-483B-BCFA-CEA9687A1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8553" y="1223638"/>
            <a:ext cx="123270" cy="125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Franklin Gothic Book" panose="020B0503020102020204" pitchFamily="34" charset="0"/>
              </a:rPr>
              <a:t>12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Franklin Gothic Book" panose="020B0503020102020204" pitchFamily="34" charset="0"/>
            </a:endParaRPr>
          </a:p>
        </p:txBody>
      </p:sp>
      <p:sp>
        <p:nvSpPr>
          <p:cNvPr id="27" name="Rectangle 37">
            <a:extLst>
              <a:ext uri="{FF2B5EF4-FFF2-40B4-BE49-F238E27FC236}">
                <a16:creationId xmlns:a16="http://schemas.microsoft.com/office/drawing/2014/main" id="{CCB78CE2-8E80-465A-84ED-46B3A5175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7517" y="1223638"/>
            <a:ext cx="123270" cy="125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Franklin Gothic Book" panose="020B0503020102020204" pitchFamily="34" charset="0"/>
              </a:rPr>
              <a:t>11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Franklin Gothic Book" panose="020B0503020102020204" pitchFamily="34" charset="0"/>
            </a:endParaRPr>
          </a:p>
        </p:txBody>
      </p:sp>
      <p:grpSp>
        <p:nvGrpSpPr>
          <p:cNvPr id="28" name="Grupp 27">
            <a:extLst>
              <a:ext uri="{FF2B5EF4-FFF2-40B4-BE49-F238E27FC236}">
                <a16:creationId xmlns:a16="http://schemas.microsoft.com/office/drawing/2014/main" id="{E403C967-E7CF-4DD7-8CF3-C11170C60A9F}"/>
              </a:ext>
            </a:extLst>
          </p:cNvPr>
          <p:cNvGrpSpPr/>
          <p:nvPr/>
        </p:nvGrpSpPr>
        <p:grpSpPr>
          <a:xfrm>
            <a:off x="8841798" y="2257408"/>
            <a:ext cx="414288" cy="890913"/>
            <a:chOff x="8026096" y="2699187"/>
            <a:chExt cx="506413" cy="1089025"/>
          </a:xfrm>
        </p:grpSpPr>
        <p:sp>
          <p:nvSpPr>
            <p:cNvPr id="40" name="Freeform 18">
              <a:extLst>
                <a:ext uri="{FF2B5EF4-FFF2-40B4-BE49-F238E27FC236}">
                  <a16:creationId xmlns:a16="http://schemas.microsoft.com/office/drawing/2014/main" id="{9C8E281A-48E1-4F06-B8E3-012EADB9C1B3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9609" y="3083362"/>
              <a:ext cx="157163" cy="193675"/>
            </a:xfrm>
            <a:custGeom>
              <a:avLst/>
              <a:gdLst>
                <a:gd name="T0" fmla="*/ 19 w 64"/>
                <a:gd name="T1" fmla="*/ 42 h 79"/>
                <a:gd name="T2" fmla="*/ 28 w 64"/>
                <a:gd name="T3" fmla="*/ 53 h 79"/>
                <a:gd name="T4" fmla="*/ 38 w 64"/>
                <a:gd name="T5" fmla="*/ 61 h 79"/>
                <a:gd name="T6" fmla="*/ 40 w 64"/>
                <a:gd name="T7" fmla="*/ 64 h 79"/>
                <a:gd name="T8" fmla="*/ 45 w 64"/>
                <a:gd name="T9" fmla="*/ 72 h 79"/>
                <a:gd name="T10" fmla="*/ 46 w 64"/>
                <a:gd name="T11" fmla="*/ 72 h 79"/>
                <a:gd name="T12" fmla="*/ 53 w 64"/>
                <a:gd name="T13" fmla="*/ 77 h 79"/>
                <a:gd name="T14" fmla="*/ 56 w 64"/>
                <a:gd name="T15" fmla="*/ 69 h 79"/>
                <a:gd name="T16" fmla="*/ 63 w 64"/>
                <a:gd name="T17" fmla="*/ 52 h 79"/>
                <a:gd name="T18" fmla="*/ 36 w 64"/>
                <a:gd name="T19" fmla="*/ 11 h 79"/>
                <a:gd name="T20" fmla="*/ 25 w 64"/>
                <a:gd name="T21" fmla="*/ 7 h 79"/>
                <a:gd name="T22" fmla="*/ 15 w 64"/>
                <a:gd name="T23" fmla="*/ 3 h 79"/>
                <a:gd name="T24" fmla="*/ 11 w 64"/>
                <a:gd name="T25" fmla="*/ 11 h 79"/>
                <a:gd name="T26" fmla="*/ 6 w 64"/>
                <a:gd name="T27" fmla="*/ 19 h 79"/>
                <a:gd name="T28" fmla="*/ 1 w 64"/>
                <a:gd name="T29" fmla="*/ 21 h 79"/>
                <a:gd name="T30" fmla="*/ 2 w 64"/>
                <a:gd name="T31" fmla="*/ 26 h 79"/>
                <a:gd name="T32" fmla="*/ 19 w 64"/>
                <a:gd name="T33" fmla="*/ 42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4" h="79">
                  <a:moveTo>
                    <a:pt x="19" y="42"/>
                  </a:moveTo>
                  <a:cubicBezTo>
                    <a:pt x="21" y="46"/>
                    <a:pt x="24" y="49"/>
                    <a:pt x="28" y="53"/>
                  </a:cubicBezTo>
                  <a:cubicBezTo>
                    <a:pt x="31" y="56"/>
                    <a:pt x="35" y="58"/>
                    <a:pt x="38" y="61"/>
                  </a:cubicBezTo>
                  <a:cubicBezTo>
                    <a:pt x="39" y="62"/>
                    <a:pt x="40" y="63"/>
                    <a:pt x="40" y="64"/>
                  </a:cubicBezTo>
                  <a:cubicBezTo>
                    <a:pt x="42" y="66"/>
                    <a:pt x="44" y="69"/>
                    <a:pt x="45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7" y="75"/>
                    <a:pt x="50" y="79"/>
                    <a:pt x="53" y="77"/>
                  </a:cubicBezTo>
                  <a:cubicBezTo>
                    <a:pt x="55" y="75"/>
                    <a:pt x="55" y="71"/>
                    <a:pt x="56" y="69"/>
                  </a:cubicBezTo>
                  <a:cubicBezTo>
                    <a:pt x="58" y="63"/>
                    <a:pt x="64" y="59"/>
                    <a:pt x="63" y="52"/>
                  </a:cubicBezTo>
                  <a:cubicBezTo>
                    <a:pt x="60" y="36"/>
                    <a:pt x="52" y="17"/>
                    <a:pt x="36" y="11"/>
                  </a:cubicBezTo>
                  <a:cubicBezTo>
                    <a:pt x="32" y="10"/>
                    <a:pt x="28" y="9"/>
                    <a:pt x="25" y="7"/>
                  </a:cubicBezTo>
                  <a:cubicBezTo>
                    <a:pt x="22" y="5"/>
                    <a:pt x="19" y="0"/>
                    <a:pt x="15" y="3"/>
                  </a:cubicBezTo>
                  <a:cubicBezTo>
                    <a:pt x="12" y="5"/>
                    <a:pt x="11" y="9"/>
                    <a:pt x="11" y="11"/>
                  </a:cubicBezTo>
                  <a:cubicBezTo>
                    <a:pt x="10" y="14"/>
                    <a:pt x="9" y="17"/>
                    <a:pt x="6" y="19"/>
                  </a:cubicBezTo>
                  <a:cubicBezTo>
                    <a:pt x="4" y="20"/>
                    <a:pt x="2" y="20"/>
                    <a:pt x="1" y="21"/>
                  </a:cubicBezTo>
                  <a:cubicBezTo>
                    <a:pt x="0" y="23"/>
                    <a:pt x="1" y="25"/>
                    <a:pt x="2" y="26"/>
                  </a:cubicBezTo>
                  <a:cubicBezTo>
                    <a:pt x="8" y="31"/>
                    <a:pt x="14" y="35"/>
                    <a:pt x="19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41" name="Freeform 19">
              <a:extLst>
                <a:ext uri="{FF2B5EF4-FFF2-40B4-BE49-F238E27FC236}">
                  <a16:creationId xmlns:a16="http://schemas.microsoft.com/office/drawing/2014/main" id="{E197E1C7-478C-4C16-9A53-535627E9E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2296" y="3453249"/>
              <a:ext cx="300038" cy="219075"/>
            </a:xfrm>
            <a:custGeom>
              <a:avLst/>
              <a:gdLst>
                <a:gd name="T0" fmla="*/ 111 w 122"/>
                <a:gd name="T1" fmla="*/ 46 h 89"/>
                <a:gd name="T2" fmla="*/ 111 w 122"/>
                <a:gd name="T3" fmla="*/ 18 h 89"/>
                <a:gd name="T4" fmla="*/ 103 w 122"/>
                <a:gd name="T5" fmla="*/ 12 h 89"/>
                <a:gd name="T6" fmla="*/ 96 w 122"/>
                <a:gd name="T7" fmla="*/ 15 h 89"/>
                <a:gd name="T8" fmla="*/ 90 w 122"/>
                <a:gd name="T9" fmla="*/ 19 h 89"/>
                <a:gd name="T10" fmla="*/ 76 w 122"/>
                <a:gd name="T11" fmla="*/ 17 h 89"/>
                <a:gd name="T12" fmla="*/ 58 w 122"/>
                <a:gd name="T13" fmla="*/ 23 h 89"/>
                <a:gd name="T14" fmla="*/ 46 w 122"/>
                <a:gd name="T15" fmla="*/ 5 h 89"/>
                <a:gd name="T16" fmla="*/ 26 w 122"/>
                <a:gd name="T17" fmla="*/ 0 h 89"/>
                <a:gd name="T18" fmla="*/ 8 w 122"/>
                <a:gd name="T19" fmla="*/ 12 h 89"/>
                <a:gd name="T20" fmla="*/ 1 w 122"/>
                <a:gd name="T21" fmla="*/ 27 h 89"/>
                <a:gd name="T22" fmla="*/ 1 w 122"/>
                <a:gd name="T23" fmla="*/ 28 h 89"/>
                <a:gd name="T24" fmla="*/ 5 w 122"/>
                <a:gd name="T25" fmla="*/ 42 h 89"/>
                <a:gd name="T26" fmla="*/ 20 w 122"/>
                <a:gd name="T27" fmla="*/ 44 h 89"/>
                <a:gd name="T28" fmla="*/ 24 w 122"/>
                <a:gd name="T29" fmla="*/ 38 h 89"/>
                <a:gd name="T30" fmla="*/ 30 w 122"/>
                <a:gd name="T31" fmla="*/ 41 h 89"/>
                <a:gd name="T32" fmla="*/ 36 w 122"/>
                <a:gd name="T33" fmla="*/ 46 h 89"/>
                <a:gd name="T34" fmla="*/ 46 w 122"/>
                <a:gd name="T35" fmla="*/ 56 h 89"/>
                <a:gd name="T36" fmla="*/ 51 w 122"/>
                <a:gd name="T37" fmla="*/ 70 h 89"/>
                <a:gd name="T38" fmla="*/ 57 w 122"/>
                <a:gd name="T39" fmla="*/ 80 h 89"/>
                <a:gd name="T40" fmla="*/ 68 w 122"/>
                <a:gd name="T41" fmla="*/ 83 h 89"/>
                <a:gd name="T42" fmla="*/ 80 w 122"/>
                <a:gd name="T43" fmla="*/ 81 h 89"/>
                <a:gd name="T44" fmla="*/ 89 w 122"/>
                <a:gd name="T45" fmla="*/ 78 h 89"/>
                <a:gd name="T46" fmla="*/ 94 w 122"/>
                <a:gd name="T47" fmla="*/ 81 h 89"/>
                <a:gd name="T48" fmla="*/ 102 w 122"/>
                <a:gd name="T49" fmla="*/ 86 h 89"/>
                <a:gd name="T50" fmla="*/ 116 w 122"/>
                <a:gd name="T51" fmla="*/ 85 h 89"/>
                <a:gd name="T52" fmla="*/ 122 w 122"/>
                <a:gd name="T53" fmla="*/ 79 h 89"/>
                <a:gd name="T54" fmla="*/ 118 w 122"/>
                <a:gd name="T55" fmla="*/ 70 h 89"/>
                <a:gd name="T56" fmla="*/ 111 w 122"/>
                <a:gd name="T57" fmla="*/ 46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2" h="89">
                  <a:moveTo>
                    <a:pt x="111" y="46"/>
                  </a:moveTo>
                  <a:cubicBezTo>
                    <a:pt x="110" y="37"/>
                    <a:pt x="107" y="27"/>
                    <a:pt x="111" y="18"/>
                  </a:cubicBezTo>
                  <a:cubicBezTo>
                    <a:pt x="113" y="13"/>
                    <a:pt x="108" y="12"/>
                    <a:pt x="103" y="12"/>
                  </a:cubicBezTo>
                  <a:cubicBezTo>
                    <a:pt x="101" y="12"/>
                    <a:pt x="98" y="13"/>
                    <a:pt x="96" y="15"/>
                  </a:cubicBezTo>
                  <a:cubicBezTo>
                    <a:pt x="94" y="16"/>
                    <a:pt x="93" y="19"/>
                    <a:pt x="90" y="19"/>
                  </a:cubicBezTo>
                  <a:cubicBezTo>
                    <a:pt x="85" y="21"/>
                    <a:pt x="81" y="16"/>
                    <a:pt x="76" y="17"/>
                  </a:cubicBezTo>
                  <a:cubicBezTo>
                    <a:pt x="71" y="19"/>
                    <a:pt x="64" y="26"/>
                    <a:pt x="58" y="23"/>
                  </a:cubicBezTo>
                  <a:cubicBezTo>
                    <a:pt x="52" y="19"/>
                    <a:pt x="51" y="10"/>
                    <a:pt x="46" y="5"/>
                  </a:cubicBezTo>
                  <a:cubicBezTo>
                    <a:pt x="41" y="1"/>
                    <a:pt x="32" y="0"/>
                    <a:pt x="26" y="0"/>
                  </a:cubicBezTo>
                  <a:cubicBezTo>
                    <a:pt x="18" y="1"/>
                    <a:pt x="12" y="5"/>
                    <a:pt x="8" y="12"/>
                  </a:cubicBezTo>
                  <a:cubicBezTo>
                    <a:pt x="5" y="16"/>
                    <a:pt x="1" y="21"/>
                    <a:pt x="1" y="27"/>
                  </a:cubicBezTo>
                  <a:cubicBezTo>
                    <a:pt x="1" y="27"/>
                    <a:pt x="1" y="27"/>
                    <a:pt x="1" y="28"/>
                  </a:cubicBezTo>
                  <a:cubicBezTo>
                    <a:pt x="0" y="33"/>
                    <a:pt x="2" y="38"/>
                    <a:pt x="5" y="42"/>
                  </a:cubicBezTo>
                  <a:cubicBezTo>
                    <a:pt x="8" y="47"/>
                    <a:pt x="16" y="49"/>
                    <a:pt x="20" y="44"/>
                  </a:cubicBezTo>
                  <a:cubicBezTo>
                    <a:pt x="21" y="43"/>
                    <a:pt x="22" y="38"/>
                    <a:pt x="24" y="38"/>
                  </a:cubicBezTo>
                  <a:cubicBezTo>
                    <a:pt x="26" y="38"/>
                    <a:pt x="28" y="40"/>
                    <a:pt x="30" y="41"/>
                  </a:cubicBezTo>
                  <a:cubicBezTo>
                    <a:pt x="32" y="43"/>
                    <a:pt x="34" y="45"/>
                    <a:pt x="36" y="46"/>
                  </a:cubicBezTo>
                  <a:cubicBezTo>
                    <a:pt x="39" y="50"/>
                    <a:pt x="43" y="53"/>
                    <a:pt x="46" y="56"/>
                  </a:cubicBezTo>
                  <a:cubicBezTo>
                    <a:pt x="50" y="61"/>
                    <a:pt x="50" y="65"/>
                    <a:pt x="51" y="70"/>
                  </a:cubicBezTo>
                  <a:cubicBezTo>
                    <a:pt x="52" y="74"/>
                    <a:pt x="54" y="78"/>
                    <a:pt x="57" y="80"/>
                  </a:cubicBezTo>
                  <a:cubicBezTo>
                    <a:pt x="60" y="83"/>
                    <a:pt x="64" y="83"/>
                    <a:pt x="68" y="83"/>
                  </a:cubicBezTo>
                  <a:cubicBezTo>
                    <a:pt x="72" y="82"/>
                    <a:pt x="76" y="82"/>
                    <a:pt x="80" y="81"/>
                  </a:cubicBezTo>
                  <a:cubicBezTo>
                    <a:pt x="83" y="80"/>
                    <a:pt x="86" y="77"/>
                    <a:pt x="89" y="78"/>
                  </a:cubicBezTo>
                  <a:cubicBezTo>
                    <a:pt x="91" y="79"/>
                    <a:pt x="92" y="80"/>
                    <a:pt x="94" y="81"/>
                  </a:cubicBezTo>
                  <a:cubicBezTo>
                    <a:pt x="97" y="83"/>
                    <a:pt x="99" y="84"/>
                    <a:pt x="102" y="86"/>
                  </a:cubicBezTo>
                  <a:cubicBezTo>
                    <a:pt x="106" y="89"/>
                    <a:pt x="112" y="87"/>
                    <a:pt x="116" y="85"/>
                  </a:cubicBezTo>
                  <a:cubicBezTo>
                    <a:pt x="119" y="84"/>
                    <a:pt x="122" y="82"/>
                    <a:pt x="122" y="79"/>
                  </a:cubicBezTo>
                  <a:cubicBezTo>
                    <a:pt x="122" y="76"/>
                    <a:pt x="119" y="73"/>
                    <a:pt x="118" y="70"/>
                  </a:cubicBezTo>
                  <a:cubicBezTo>
                    <a:pt x="114" y="63"/>
                    <a:pt x="112" y="55"/>
                    <a:pt x="111" y="4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42" name="Freeform 20">
              <a:extLst>
                <a:ext uri="{FF2B5EF4-FFF2-40B4-BE49-F238E27FC236}">
                  <a16:creationId xmlns:a16="http://schemas.microsoft.com/office/drawing/2014/main" id="{69093B62-7F61-4A97-8EB7-353F03E07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5821" y="2992874"/>
              <a:ext cx="166688" cy="411163"/>
            </a:xfrm>
            <a:custGeom>
              <a:avLst/>
              <a:gdLst>
                <a:gd name="T0" fmla="*/ 48 w 68"/>
                <a:gd name="T1" fmla="*/ 119 h 168"/>
                <a:gd name="T2" fmla="*/ 66 w 68"/>
                <a:gd name="T3" fmla="*/ 74 h 168"/>
                <a:gd name="T4" fmla="*/ 68 w 68"/>
                <a:gd name="T5" fmla="*/ 64 h 168"/>
                <a:gd name="T6" fmla="*/ 63 w 68"/>
                <a:gd name="T7" fmla="*/ 55 h 168"/>
                <a:gd name="T8" fmla="*/ 58 w 68"/>
                <a:gd name="T9" fmla="*/ 52 h 168"/>
                <a:gd name="T10" fmla="*/ 49 w 68"/>
                <a:gd name="T11" fmla="*/ 37 h 168"/>
                <a:gd name="T12" fmla="*/ 49 w 68"/>
                <a:gd name="T13" fmla="*/ 20 h 168"/>
                <a:gd name="T14" fmla="*/ 38 w 68"/>
                <a:gd name="T15" fmla="*/ 1 h 168"/>
                <a:gd name="T16" fmla="*/ 25 w 68"/>
                <a:gd name="T17" fmla="*/ 3 h 168"/>
                <a:gd name="T18" fmla="*/ 14 w 68"/>
                <a:gd name="T19" fmla="*/ 25 h 168"/>
                <a:gd name="T20" fmla="*/ 10 w 68"/>
                <a:gd name="T21" fmla="*/ 47 h 168"/>
                <a:gd name="T22" fmla="*/ 1 w 68"/>
                <a:gd name="T23" fmla="*/ 66 h 168"/>
                <a:gd name="T24" fmla="*/ 4 w 68"/>
                <a:gd name="T25" fmla="*/ 79 h 168"/>
                <a:gd name="T26" fmla="*/ 7 w 68"/>
                <a:gd name="T27" fmla="*/ 111 h 168"/>
                <a:gd name="T28" fmla="*/ 35 w 68"/>
                <a:gd name="T29" fmla="*/ 167 h 168"/>
                <a:gd name="T30" fmla="*/ 40 w 68"/>
                <a:gd name="T31" fmla="*/ 168 h 168"/>
                <a:gd name="T32" fmla="*/ 44 w 68"/>
                <a:gd name="T33" fmla="*/ 162 h 168"/>
                <a:gd name="T34" fmla="*/ 48 w 68"/>
                <a:gd name="T35" fmla="*/ 119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8" h="168">
                  <a:moveTo>
                    <a:pt x="48" y="119"/>
                  </a:moveTo>
                  <a:cubicBezTo>
                    <a:pt x="53" y="103"/>
                    <a:pt x="62" y="90"/>
                    <a:pt x="66" y="74"/>
                  </a:cubicBezTo>
                  <a:cubicBezTo>
                    <a:pt x="67" y="71"/>
                    <a:pt x="68" y="67"/>
                    <a:pt x="68" y="64"/>
                  </a:cubicBezTo>
                  <a:cubicBezTo>
                    <a:pt x="68" y="60"/>
                    <a:pt x="66" y="57"/>
                    <a:pt x="63" y="55"/>
                  </a:cubicBezTo>
                  <a:cubicBezTo>
                    <a:pt x="62" y="53"/>
                    <a:pt x="59" y="53"/>
                    <a:pt x="58" y="52"/>
                  </a:cubicBezTo>
                  <a:cubicBezTo>
                    <a:pt x="52" y="49"/>
                    <a:pt x="50" y="43"/>
                    <a:pt x="49" y="37"/>
                  </a:cubicBezTo>
                  <a:cubicBezTo>
                    <a:pt x="48" y="31"/>
                    <a:pt x="49" y="25"/>
                    <a:pt x="49" y="20"/>
                  </a:cubicBezTo>
                  <a:cubicBezTo>
                    <a:pt x="49" y="12"/>
                    <a:pt x="46" y="4"/>
                    <a:pt x="38" y="1"/>
                  </a:cubicBezTo>
                  <a:cubicBezTo>
                    <a:pt x="33" y="0"/>
                    <a:pt x="28" y="0"/>
                    <a:pt x="25" y="3"/>
                  </a:cubicBezTo>
                  <a:cubicBezTo>
                    <a:pt x="17" y="7"/>
                    <a:pt x="14" y="17"/>
                    <a:pt x="14" y="25"/>
                  </a:cubicBezTo>
                  <a:cubicBezTo>
                    <a:pt x="13" y="33"/>
                    <a:pt x="13" y="40"/>
                    <a:pt x="10" y="47"/>
                  </a:cubicBezTo>
                  <a:cubicBezTo>
                    <a:pt x="7" y="53"/>
                    <a:pt x="1" y="59"/>
                    <a:pt x="1" y="66"/>
                  </a:cubicBezTo>
                  <a:cubicBezTo>
                    <a:pt x="0" y="71"/>
                    <a:pt x="2" y="75"/>
                    <a:pt x="4" y="79"/>
                  </a:cubicBezTo>
                  <a:cubicBezTo>
                    <a:pt x="7" y="90"/>
                    <a:pt x="6" y="101"/>
                    <a:pt x="7" y="111"/>
                  </a:cubicBezTo>
                  <a:cubicBezTo>
                    <a:pt x="9" y="132"/>
                    <a:pt x="19" y="153"/>
                    <a:pt x="35" y="167"/>
                  </a:cubicBezTo>
                  <a:cubicBezTo>
                    <a:pt x="36" y="168"/>
                    <a:pt x="38" y="168"/>
                    <a:pt x="40" y="168"/>
                  </a:cubicBezTo>
                  <a:cubicBezTo>
                    <a:pt x="42" y="167"/>
                    <a:pt x="44" y="165"/>
                    <a:pt x="44" y="162"/>
                  </a:cubicBezTo>
                  <a:cubicBezTo>
                    <a:pt x="44" y="147"/>
                    <a:pt x="43" y="134"/>
                    <a:pt x="48" y="1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43" name="Freeform 21">
              <a:extLst>
                <a:ext uri="{FF2B5EF4-FFF2-40B4-BE49-F238E27FC236}">
                  <a16:creationId xmlns:a16="http://schemas.microsoft.com/office/drawing/2014/main" id="{380C5AF2-05D3-4775-8BE9-665CB43506B9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9609" y="3253224"/>
              <a:ext cx="171450" cy="230188"/>
            </a:xfrm>
            <a:custGeom>
              <a:avLst/>
              <a:gdLst>
                <a:gd name="T0" fmla="*/ 69 w 70"/>
                <a:gd name="T1" fmla="*/ 69 h 94"/>
                <a:gd name="T2" fmla="*/ 70 w 70"/>
                <a:gd name="T3" fmla="*/ 66 h 94"/>
                <a:gd name="T4" fmla="*/ 64 w 70"/>
                <a:gd name="T5" fmla="*/ 58 h 94"/>
                <a:gd name="T6" fmla="*/ 42 w 70"/>
                <a:gd name="T7" fmla="*/ 9 h 94"/>
                <a:gd name="T8" fmla="*/ 15 w 70"/>
                <a:gd name="T9" fmla="*/ 4 h 94"/>
                <a:gd name="T10" fmla="*/ 0 w 70"/>
                <a:gd name="T11" fmla="*/ 28 h 94"/>
                <a:gd name="T12" fmla="*/ 5 w 70"/>
                <a:gd name="T13" fmla="*/ 51 h 94"/>
                <a:gd name="T14" fmla="*/ 11 w 70"/>
                <a:gd name="T15" fmla="*/ 78 h 94"/>
                <a:gd name="T16" fmla="*/ 32 w 70"/>
                <a:gd name="T17" fmla="*/ 93 h 94"/>
                <a:gd name="T18" fmla="*/ 47 w 70"/>
                <a:gd name="T19" fmla="*/ 87 h 94"/>
                <a:gd name="T20" fmla="*/ 59 w 70"/>
                <a:gd name="T21" fmla="*/ 80 h 94"/>
                <a:gd name="T22" fmla="*/ 58 w 70"/>
                <a:gd name="T23" fmla="*/ 82 h 94"/>
                <a:gd name="T24" fmla="*/ 69 w 70"/>
                <a:gd name="T25" fmla="*/ 69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0" h="94">
                  <a:moveTo>
                    <a:pt x="69" y="69"/>
                  </a:moveTo>
                  <a:cubicBezTo>
                    <a:pt x="69" y="68"/>
                    <a:pt x="70" y="67"/>
                    <a:pt x="70" y="66"/>
                  </a:cubicBezTo>
                  <a:cubicBezTo>
                    <a:pt x="70" y="62"/>
                    <a:pt x="66" y="60"/>
                    <a:pt x="64" y="58"/>
                  </a:cubicBezTo>
                  <a:cubicBezTo>
                    <a:pt x="50" y="47"/>
                    <a:pt x="55" y="23"/>
                    <a:pt x="42" y="9"/>
                  </a:cubicBezTo>
                  <a:cubicBezTo>
                    <a:pt x="36" y="2"/>
                    <a:pt x="24" y="0"/>
                    <a:pt x="15" y="4"/>
                  </a:cubicBezTo>
                  <a:cubicBezTo>
                    <a:pt x="6" y="8"/>
                    <a:pt x="0" y="18"/>
                    <a:pt x="0" y="28"/>
                  </a:cubicBezTo>
                  <a:cubicBezTo>
                    <a:pt x="0" y="36"/>
                    <a:pt x="3" y="43"/>
                    <a:pt x="5" y="51"/>
                  </a:cubicBezTo>
                  <a:cubicBezTo>
                    <a:pt x="7" y="60"/>
                    <a:pt x="8" y="69"/>
                    <a:pt x="11" y="78"/>
                  </a:cubicBezTo>
                  <a:cubicBezTo>
                    <a:pt x="15" y="86"/>
                    <a:pt x="23" y="94"/>
                    <a:pt x="32" y="93"/>
                  </a:cubicBezTo>
                  <a:cubicBezTo>
                    <a:pt x="37" y="93"/>
                    <a:pt x="42" y="90"/>
                    <a:pt x="47" y="87"/>
                  </a:cubicBezTo>
                  <a:cubicBezTo>
                    <a:pt x="51" y="85"/>
                    <a:pt x="55" y="83"/>
                    <a:pt x="59" y="80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63" y="78"/>
                    <a:pt x="66" y="74"/>
                    <a:pt x="69" y="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44" name="Freeform 22">
              <a:extLst>
                <a:ext uri="{FF2B5EF4-FFF2-40B4-BE49-F238E27FC236}">
                  <a16:creationId xmlns:a16="http://schemas.microsoft.com/office/drawing/2014/main" id="{ED1BA5B4-A0F8-4812-B15A-2334D166351F}"/>
                </a:ext>
              </a:extLst>
            </p:cNvPr>
            <p:cNvSpPr>
              <a:spLocks/>
            </p:cNvSpPr>
            <p:nvPr/>
          </p:nvSpPr>
          <p:spPr bwMode="auto">
            <a:xfrm>
              <a:off x="8272159" y="3689787"/>
              <a:ext cx="96838" cy="98425"/>
            </a:xfrm>
            <a:custGeom>
              <a:avLst/>
              <a:gdLst>
                <a:gd name="T0" fmla="*/ 32 w 39"/>
                <a:gd name="T1" fmla="*/ 0 h 40"/>
                <a:gd name="T2" fmla="*/ 12 w 39"/>
                <a:gd name="T3" fmla="*/ 6 h 40"/>
                <a:gd name="T4" fmla="*/ 6 w 39"/>
                <a:gd name="T5" fmla="*/ 7 h 40"/>
                <a:gd name="T6" fmla="*/ 1 w 39"/>
                <a:gd name="T7" fmla="*/ 13 h 40"/>
                <a:gd name="T8" fmla="*/ 6 w 39"/>
                <a:gd name="T9" fmla="*/ 29 h 40"/>
                <a:gd name="T10" fmla="*/ 20 w 39"/>
                <a:gd name="T11" fmla="*/ 37 h 40"/>
                <a:gd name="T12" fmla="*/ 22 w 39"/>
                <a:gd name="T13" fmla="*/ 38 h 40"/>
                <a:gd name="T14" fmla="*/ 24 w 39"/>
                <a:gd name="T15" fmla="*/ 40 h 40"/>
                <a:gd name="T16" fmla="*/ 25 w 39"/>
                <a:gd name="T17" fmla="*/ 40 h 40"/>
                <a:gd name="T18" fmla="*/ 27 w 39"/>
                <a:gd name="T19" fmla="*/ 38 h 40"/>
                <a:gd name="T20" fmla="*/ 31 w 39"/>
                <a:gd name="T21" fmla="*/ 34 h 40"/>
                <a:gd name="T22" fmla="*/ 33 w 39"/>
                <a:gd name="T23" fmla="*/ 30 h 40"/>
                <a:gd name="T24" fmla="*/ 34 w 39"/>
                <a:gd name="T25" fmla="*/ 28 h 40"/>
                <a:gd name="T26" fmla="*/ 34 w 39"/>
                <a:gd name="T27" fmla="*/ 26 h 40"/>
                <a:gd name="T28" fmla="*/ 38 w 39"/>
                <a:gd name="T29" fmla="*/ 8 h 40"/>
                <a:gd name="T30" fmla="*/ 39 w 39"/>
                <a:gd name="T31" fmla="*/ 7 h 40"/>
                <a:gd name="T32" fmla="*/ 38 w 39"/>
                <a:gd name="T33" fmla="*/ 3 h 40"/>
                <a:gd name="T34" fmla="*/ 32 w 39"/>
                <a:gd name="T3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40">
                  <a:moveTo>
                    <a:pt x="32" y="0"/>
                  </a:moveTo>
                  <a:cubicBezTo>
                    <a:pt x="25" y="1"/>
                    <a:pt x="19" y="5"/>
                    <a:pt x="12" y="6"/>
                  </a:cubicBezTo>
                  <a:cubicBezTo>
                    <a:pt x="10" y="7"/>
                    <a:pt x="8" y="6"/>
                    <a:pt x="6" y="7"/>
                  </a:cubicBezTo>
                  <a:cubicBezTo>
                    <a:pt x="3" y="8"/>
                    <a:pt x="2" y="11"/>
                    <a:pt x="1" y="13"/>
                  </a:cubicBezTo>
                  <a:cubicBezTo>
                    <a:pt x="0" y="19"/>
                    <a:pt x="2" y="25"/>
                    <a:pt x="6" y="29"/>
                  </a:cubicBezTo>
                  <a:cubicBezTo>
                    <a:pt x="9" y="33"/>
                    <a:pt x="15" y="35"/>
                    <a:pt x="20" y="37"/>
                  </a:cubicBezTo>
                  <a:cubicBezTo>
                    <a:pt x="21" y="37"/>
                    <a:pt x="21" y="37"/>
                    <a:pt x="22" y="38"/>
                  </a:cubicBezTo>
                  <a:cubicBezTo>
                    <a:pt x="22" y="39"/>
                    <a:pt x="23" y="40"/>
                    <a:pt x="24" y="40"/>
                  </a:cubicBezTo>
                  <a:cubicBezTo>
                    <a:pt x="24" y="40"/>
                    <a:pt x="25" y="40"/>
                    <a:pt x="25" y="40"/>
                  </a:cubicBezTo>
                  <a:cubicBezTo>
                    <a:pt x="26" y="40"/>
                    <a:pt x="27" y="39"/>
                    <a:pt x="27" y="38"/>
                  </a:cubicBezTo>
                  <a:cubicBezTo>
                    <a:pt x="28" y="37"/>
                    <a:pt x="30" y="35"/>
                    <a:pt x="31" y="34"/>
                  </a:cubicBezTo>
                  <a:cubicBezTo>
                    <a:pt x="31" y="32"/>
                    <a:pt x="32" y="31"/>
                    <a:pt x="33" y="30"/>
                  </a:cubicBezTo>
                  <a:cubicBezTo>
                    <a:pt x="33" y="29"/>
                    <a:pt x="33" y="28"/>
                    <a:pt x="34" y="28"/>
                  </a:cubicBezTo>
                  <a:cubicBezTo>
                    <a:pt x="34" y="27"/>
                    <a:pt x="34" y="26"/>
                    <a:pt x="34" y="26"/>
                  </a:cubicBezTo>
                  <a:cubicBezTo>
                    <a:pt x="36" y="20"/>
                    <a:pt x="37" y="14"/>
                    <a:pt x="38" y="8"/>
                  </a:cubicBezTo>
                  <a:cubicBezTo>
                    <a:pt x="39" y="8"/>
                    <a:pt x="39" y="7"/>
                    <a:pt x="39" y="7"/>
                  </a:cubicBezTo>
                  <a:cubicBezTo>
                    <a:pt x="39" y="6"/>
                    <a:pt x="39" y="5"/>
                    <a:pt x="38" y="3"/>
                  </a:cubicBezTo>
                  <a:cubicBezTo>
                    <a:pt x="38" y="1"/>
                    <a:pt x="35" y="0"/>
                    <a:pt x="3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45" name="Freeform 23">
              <a:extLst>
                <a:ext uri="{FF2B5EF4-FFF2-40B4-BE49-F238E27FC236}">
                  <a16:creationId xmlns:a16="http://schemas.microsoft.com/office/drawing/2014/main" id="{B57FA739-4B1C-4F73-AC6A-0FA3367B91E6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6096" y="2699187"/>
              <a:ext cx="150813" cy="201613"/>
            </a:xfrm>
            <a:custGeom>
              <a:avLst/>
              <a:gdLst>
                <a:gd name="T0" fmla="*/ 41 w 61"/>
                <a:gd name="T1" fmla="*/ 77 h 82"/>
                <a:gd name="T2" fmla="*/ 58 w 61"/>
                <a:gd name="T3" fmla="*/ 61 h 82"/>
                <a:gd name="T4" fmla="*/ 59 w 61"/>
                <a:gd name="T5" fmla="*/ 59 h 82"/>
                <a:gd name="T6" fmla="*/ 60 w 61"/>
                <a:gd name="T7" fmla="*/ 48 h 82"/>
                <a:gd name="T8" fmla="*/ 54 w 61"/>
                <a:gd name="T9" fmla="*/ 39 h 82"/>
                <a:gd name="T10" fmla="*/ 36 w 61"/>
                <a:gd name="T11" fmla="*/ 14 h 82"/>
                <a:gd name="T12" fmla="*/ 31 w 61"/>
                <a:gd name="T13" fmla="*/ 5 h 82"/>
                <a:gd name="T14" fmla="*/ 21 w 61"/>
                <a:gd name="T15" fmla="*/ 1 h 82"/>
                <a:gd name="T16" fmla="*/ 14 w 61"/>
                <a:gd name="T17" fmla="*/ 6 h 82"/>
                <a:gd name="T18" fmla="*/ 2 w 61"/>
                <a:gd name="T19" fmla="*/ 49 h 82"/>
                <a:gd name="T20" fmla="*/ 7 w 61"/>
                <a:gd name="T21" fmla="*/ 67 h 82"/>
                <a:gd name="T22" fmla="*/ 21 w 61"/>
                <a:gd name="T23" fmla="*/ 80 h 82"/>
                <a:gd name="T24" fmla="*/ 40 w 61"/>
                <a:gd name="T25" fmla="*/ 78 h 82"/>
                <a:gd name="T26" fmla="*/ 41 w 61"/>
                <a:gd name="T27" fmla="*/ 77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82">
                  <a:moveTo>
                    <a:pt x="41" y="77"/>
                  </a:moveTo>
                  <a:cubicBezTo>
                    <a:pt x="48" y="74"/>
                    <a:pt x="54" y="68"/>
                    <a:pt x="58" y="61"/>
                  </a:cubicBezTo>
                  <a:cubicBezTo>
                    <a:pt x="58" y="60"/>
                    <a:pt x="58" y="59"/>
                    <a:pt x="59" y="59"/>
                  </a:cubicBezTo>
                  <a:cubicBezTo>
                    <a:pt x="60" y="55"/>
                    <a:pt x="61" y="51"/>
                    <a:pt x="60" y="48"/>
                  </a:cubicBezTo>
                  <a:cubicBezTo>
                    <a:pt x="59" y="45"/>
                    <a:pt x="56" y="42"/>
                    <a:pt x="54" y="39"/>
                  </a:cubicBezTo>
                  <a:cubicBezTo>
                    <a:pt x="47" y="32"/>
                    <a:pt x="41" y="23"/>
                    <a:pt x="36" y="14"/>
                  </a:cubicBezTo>
                  <a:cubicBezTo>
                    <a:pt x="35" y="11"/>
                    <a:pt x="33" y="8"/>
                    <a:pt x="31" y="5"/>
                  </a:cubicBezTo>
                  <a:cubicBezTo>
                    <a:pt x="28" y="2"/>
                    <a:pt x="25" y="0"/>
                    <a:pt x="21" y="1"/>
                  </a:cubicBezTo>
                  <a:cubicBezTo>
                    <a:pt x="18" y="2"/>
                    <a:pt x="16" y="4"/>
                    <a:pt x="14" y="6"/>
                  </a:cubicBezTo>
                  <a:cubicBezTo>
                    <a:pt x="4" y="17"/>
                    <a:pt x="0" y="34"/>
                    <a:pt x="2" y="49"/>
                  </a:cubicBezTo>
                  <a:cubicBezTo>
                    <a:pt x="3" y="55"/>
                    <a:pt x="4" y="62"/>
                    <a:pt x="7" y="67"/>
                  </a:cubicBezTo>
                  <a:cubicBezTo>
                    <a:pt x="10" y="73"/>
                    <a:pt x="15" y="77"/>
                    <a:pt x="21" y="80"/>
                  </a:cubicBezTo>
                  <a:cubicBezTo>
                    <a:pt x="27" y="82"/>
                    <a:pt x="35" y="82"/>
                    <a:pt x="40" y="78"/>
                  </a:cubicBezTo>
                  <a:lnTo>
                    <a:pt x="41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</p:grpSp>
      <p:sp>
        <p:nvSpPr>
          <p:cNvPr id="29" name="Rectangle 38">
            <a:extLst>
              <a:ext uri="{FF2B5EF4-FFF2-40B4-BE49-F238E27FC236}">
                <a16:creationId xmlns:a16="http://schemas.microsoft.com/office/drawing/2014/main" id="{7DF7F3EE-6FE6-4B2A-B201-E0089502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3747" y="2632734"/>
            <a:ext cx="123270" cy="125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>
                <a:ln>
                  <a:noFill/>
                </a:ln>
                <a:solidFill>
                  <a:srgbClr val="1D1D1B"/>
                </a:solidFill>
                <a:effectLst/>
                <a:latin typeface="Franklin Gothic Book" panose="020B0503020102020204" pitchFamily="34" charset="0"/>
              </a:rPr>
              <a:t>13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Franklin Gothic Book" panose="020B0503020102020204" pitchFamily="34" charset="0"/>
            </a:endParaRPr>
          </a:p>
        </p:txBody>
      </p:sp>
      <p:sp>
        <p:nvSpPr>
          <p:cNvPr id="30" name="Rectangle 39">
            <a:extLst>
              <a:ext uri="{FF2B5EF4-FFF2-40B4-BE49-F238E27FC236}">
                <a16:creationId xmlns:a16="http://schemas.microsoft.com/office/drawing/2014/main" id="{D3666EBE-6954-408F-B4D1-3DDFBFFBF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5960" y="2602864"/>
            <a:ext cx="123270" cy="125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Franklin Gothic Book" panose="020B0503020102020204" pitchFamily="34" charset="0"/>
              </a:rPr>
              <a:t>10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Franklin Gothic Book" panose="020B0503020102020204" pitchFamily="34" charset="0"/>
            </a:endParaRPr>
          </a:p>
        </p:txBody>
      </p:sp>
      <p:sp>
        <p:nvSpPr>
          <p:cNvPr id="31" name="Rectangle 40">
            <a:extLst>
              <a:ext uri="{FF2B5EF4-FFF2-40B4-BE49-F238E27FC236}">
                <a16:creationId xmlns:a16="http://schemas.microsoft.com/office/drawing/2014/main" id="{67970E82-BD20-458A-A316-2CB7EB6E3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4270" y="1823640"/>
            <a:ext cx="61636" cy="125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Franklin Gothic Book" panose="020B0503020102020204" pitchFamily="34" charset="0"/>
              </a:rPr>
              <a:t>6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Franklin Gothic Book" panose="020B0503020102020204" pitchFamily="34" charset="0"/>
            </a:endParaRPr>
          </a:p>
        </p:txBody>
      </p:sp>
      <p:sp>
        <p:nvSpPr>
          <p:cNvPr id="32" name="Rectangle 41">
            <a:extLst>
              <a:ext uri="{FF2B5EF4-FFF2-40B4-BE49-F238E27FC236}">
                <a16:creationId xmlns:a16="http://schemas.microsoft.com/office/drawing/2014/main" id="{C59B7D77-B756-435C-82B8-AFA780682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7517" y="2443123"/>
            <a:ext cx="61636" cy="125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Franklin Gothic Book" panose="020B0503020102020204" pitchFamily="34" charset="0"/>
              </a:rPr>
              <a:t>3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Franklin Gothic Book" panose="020B0503020102020204" pitchFamily="34" charset="0"/>
            </a:endParaRPr>
          </a:p>
        </p:txBody>
      </p:sp>
      <p:sp>
        <p:nvSpPr>
          <p:cNvPr id="33" name="Rectangle 42">
            <a:extLst>
              <a:ext uri="{FF2B5EF4-FFF2-40B4-BE49-F238E27FC236}">
                <a16:creationId xmlns:a16="http://schemas.microsoft.com/office/drawing/2014/main" id="{8B8337D5-6FF1-4A2F-BCC9-B1DF73B3D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8817" y="3219749"/>
            <a:ext cx="61636" cy="125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Franklin Gothic Book" panose="020B0503020102020204" pitchFamily="34" charset="0"/>
              </a:rPr>
              <a:t>9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Franklin Gothic Book" panose="020B0503020102020204" pitchFamily="34" charset="0"/>
            </a:endParaRPr>
          </a:p>
        </p:txBody>
      </p:sp>
      <p:sp>
        <p:nvSpPr>
          <p:cNvPr id="34" name="Rectangle 43">
            <a:extLst>
              <a:ext uri="{FF2B5EF4-FFF2-40B4-BE49-F238E27FC236}">
                <a16:creationId xmlns:a16="http://schemas.microsoft.com/office/drawing/2014/main" id="{81110BD9-ECD3-400A-9031-001C9D0E6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4400" y="3595075"/>
            <a:ext cx="61636" cy="125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Franklin Gothic Book" panose="020B0503020102020204" pitchFamily="34" charset="0"/>
              </a:rPr>
              <a:t>5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Franklin Gothic Book" panose="020B0503020102020204" pitchFamily="34" charset="0"/>
            </a:endParaRPr>
          </a:p>
        </p:txBody>
      </p:sp>
      <p:sp>
        <p:nvSpPr>
          <p:cNvPr id="35" name="Rectangle 44">
            <a:extLst>
              <a:ext uri="{FF2B5EF4-FFF2-40B4-BE49-F238E27FC236}">
                <a16:creationId xmlns:a16="http://schemas.microsoft.com/office/drawing/2014/main" id="{9796B8EC-9977-4F48-8A12-563C760B4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9207" y="2917151"/>
            <a:ext cx="61636" cy="125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Franklin Gothic Book" panose="020B0503020102020204" pitchFamily="34" charset="0"/>
              </a:rPr>
              <a:t>4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Franklin Gothic Book" panose="020B0503020102020204" pitchFamily="34" charset="0"/>
            </a:endParaRPr>
          </a:p>
        </p:txBody>
      </p:sp>
      <p:sp>
        <p:nvSpPr>
          <p:cNvPr id="36" name="Rectangle 45">
            <a:extLst>
              <a:ext uri="{FF2B5EF4-FFF2-40B4-BE49-F238E27FC236}">
                <a16:creationId xmlns:a16="http://schemas.microsoft.com/office/drawing/2014/main" id="{4980B918-54DC-4618-BF19-66B7AA234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22325" y="2169096"/>
            <a:ext cx="61636" cy="125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Franklin Gothic Book" panose="020B0503020102020204" pitchFamily="34" charset="0"/>
              </a:rPr>
              <a:t>7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Franklin Gothic Book" panose="020B0503020102020204" pitchFamily="34" charset="0"/>
            </a:endParaRPr>
          </a:p>
        </p:txBody>
      </p:sp>
      <p:sp>
        <p:nvSpPr>
          <p:cNvPr id="37" name="Rectangle 46">
            <a:extLst>
              <a:ext uri="{FF2B5EF4-FFF2-40B4-BE49-F238E27FC236}">
                <a16:creationId xmlns:a16="http://schemas.microsoft.com/office/drawing/2014/main" id="{269C015C-F879-4545-8472-20A60FD3B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05444" y="849610"/>
            <a:ext cx="61636" cy="125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Franklin Gothic Book" panose="020B0503020102020204" pitchFamily="34" charset="0"/>
              </a:rPr>
              <a:t>2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Franklin Gothic Book" panose="020B0503020102020204" pitchFamily="34" charset="0"/>
            </a:endParaRPr>
          </a:p>
        </p:txBody>
      </p:sp>
      <p:sp>
        <p:nvSpPr>
          <p:cNvPr id="38" name="Rectangle 47">
            <a:extLst>
              <a:ext uri="{FF2B5EF4-FFF2-40B4-BE49-F238E27FC236}">
                <a16:creationId xmlns:a16="http://schemas.microsoft.com/office/drawing/2014/main" id="{ED01B873-E939-4C0A-82CD-5CA07C464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2193" y="787272"/>
            <a:ext cx="61636" cy="125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Franklin Gothic Book" panose="020B0503020102020204" pitchFamily="34" charset="0"/>
              </a:rPr>
              <a:t>8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Franklin Gothic Book" panose="020B0503020102020204" pitchFamily="34" charset="0"/>
            </a:endParaRPr>
          </a:p>
        </p:txBody>
      </p:sp>
      <p:sp>
        <p:nvSpPr>
          <p:cNvPr id="39" name="Rectangle 48">
            <a:extLst>
              <a:ext uri="{FF2B5EF4-FFF2-40B4-BE49-F238E27FC236}">
                <a16:creationId xmlns:a16="http://schemas.microsoft.com/office/drawing/2014/main" id="{4F02B359-36D9-4863-95EC-84E012259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2974" y="1627535"/>
            <a:ext cx="61636" cy="125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Franklin Gothic Book" panose="020B0503020102020204" pitchFamily="34" charset="0"/>
              </a:rPr>
              <a:t>1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5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3E00C95-2B95-4191-BA14-AC8CD7995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DFC3-2E7D-40F7-9F93-3E6E92699791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B804C25-AC86-412A-9DFF-34333033D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B9EF322-2406-4B19-AC82-920DEEC4A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D6D8-9D7A-4601-BA00-4FCFEB3B43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0586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3E4730-7CE9-4529-BED1-4F7FDAA73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7905343-58E0-4663-8937-3F832FE94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6034120-D0CC-4B81-A7B6-7DAFC7D5B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49FFB38-A9D9-4164-87D0-D668EB0C1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DFC3-2E7D-40F7-9F93-3E6E92699791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1264E54-F110-49F5-B86C-E79A21590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F804EAD-9F69-41FF-BCAB-889F8DE5A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D6D8-9D7A-4601-BA00-4FCFEB3B43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91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D548F4-10F4-4EB1-ABA8-F4C30FCFF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FA91EAC-55E7-4BB2-96E5-1DA7BA1548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0CA4640-78BD-4B3E-BDCB-34F9F27ED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4D8DC89-D817-49CA-BD83-A391E3801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DFC3-2E7D-40F7-9F93-3E6E92699791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F76A4D6-138E-4469-A4FB-C6614D904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5FBDA16-8B07-4820-8CBD-B9A190510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D6D8-9D7A-4601-BA00-4FCFEB3B43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002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1.xml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image" Target="../media/image4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5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7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56.xml"/><Relationship Id="rId9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77F08DE-3529-4A3A-BB96-0CB1D21CD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079A294-9957-4E05-8DE2-FA5D2B8A3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25F367F-F5C1-42A7-9858-9E5B023AAA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CDFC3-2E7D-40F7-9F93-3E6E92699791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F8739A6-9644-4BCE-805E-9F745B7389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7054921-DE4C-441D-B84D-422535A596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BD6D8-9D7A-4601-BA00-4FCFEB3B43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7474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555CCB3-AD63-49E9-ACC0-BD54FDB44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930BE8-9FC9-4561-AA18-23019B3E4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71B6E65-9C1C-40E4-B671-0FE6094446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48ACF-76F5-4163-BBCA-4A830815DA02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3864AC4-3004-4E4E-A00E-A207584866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13072CB-692B-492B-BCC0-A22FDC6970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85384-F5F3-4E90-BD9F-1820E79E30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675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74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53B1060-B107-4308-AA07-69C789EF7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18A8CF-4DEB-4872-AA14-BB041A355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16370AD-FB3F-413A-8E4D-D4BC4E7C1B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8E44E-BE26-4896-8B87-9C86D4A483E5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E5B7AE-2D04-4B8C-A736-826A7BE2BD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69B7E58-985C-4DEC-A095-156384BD8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A2123-7471-4058-A173-D9D01A4534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314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48" r:id="rId12"/>
    <p:sldLayoutId id="214748374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53B1060-B107-4308-AA07-69C789EF7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18A8CF-4DEB-4872-AA14-BB041A355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16370AD-FB3F-413A-8E4D-D4BC4E7C1B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8E44E-BE26-4896-8B87-9C86D4A483E5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E5B7AE-2D04-4B8C-A736-826A7BE2BD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69B7E58-985C-4DEC-A095-156384BD8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A2123-7471-4058-A173-D9D01A453487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4540020-818B-4120-99AE-FC6887C4A7A1}"/>
              </a:ext>
            </a:extLst>
          </p:cNvPr>
          <p:cNvSpPr/>
          <p:nvPr userDrawn="1"/>
        </p:nvSpPr>
        <p:spPr>
          <a:xfrm>
            <a:off x="8353887" y="6356350"/>
            <a:ext cx="1100831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935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EBF8EEF-6A01-4E9D-9DB7-024F29DE257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5131" y="206301"/>
            <a:ext cx="652463" cy="65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930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5" r:id="rId2"/>
    <p:sldLayoutId id="2147483736" r:id="rId3"/>
    <p:sldLayoutId id="2147483737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Playfair Display" panose="00000500000000000000" pitchFamily="2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Cordia New" panose="020B0304020202020204" pitchFamily="34" charset="-34"/>
          <a:ea typeface="+mn-ea"/>
          <a:cs typeface="Cordia New" panose="020B0304020202020204" pitchFamily="34" charset="-34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04FF0BED-4B02-45E6-862A-CC266371C3F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1437" y="5756159"/>
            <a:ext cx="1765846" cy="1249934"/>
          </a:xfrm>
          <a:prstGeom prst="rect">
            <a:avLst/>
          </a:prstGeom>
        </p:spPr>
      </p:pic>
      <p:cxnSp>
        <p:nvCxnSpPr>
          <p:cNvPr id="12" name="Rak koppling 11">
            <a:extLst>
              <a:ext uri="{FF2B5EF4-FFF2-40B4-BE49-F238E27FC236}">
                <a16:creationId xmlns:a16="http://schemas.microsoft.com/office/drawing/2014/main" id="{C9F49F43-4276-4391-9826-207125DD0160}"/>
              </a:ext>
            </a:extLst>
          </p:cNvPr>
          <p:cNvCxnSpPr>
            <a:cxnSpLocks/>
          </p:cNvCxnSpPr>
          <p:nvPr userDrawn="1"/>
        </p:nvCxnSpPr>
        <p:spPr>
          <a:xfrm>
            <a:off x="773723" y="5921300"/>
            <a:ext cx="106351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83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Medium" panose="020B06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Relationship Id="rId6" Type="http://schemas.openxmlformats.org/officeDocument/2006/relationships/hyperlink" Target="https://gansub.com/s/ldi5QM4mwGfuqugGaHq6/" TargetMode="External"/><Relationship Id="rId5" Type="http://schemas.openxmlformats.org/officeDocument/2006/relationships/hyperlink" Target="http://www.allagehub.se/" TargetMode="External"/><Relationship Id="rId4" Type="http://schemas.openxmlformats.org/officeDocument/2006/relationships/hyperlink" Target="mailto:info@allagehub.s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Relationship Id="rId4" Type="http://schemas.openxmlformats.org/officeDocument/2006/relationships/hyperlink" Target="https://www.ri.se/sites/default/files/2022-11/Strategisk%20Innovationsagenda%20V%C3%A4lf%C3%A4rdsteknik%20Final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13" Type="http://schemas.openxmlformats.org/officeDocument/2006/relationships/image" Target="../media/image22.png"/><Relationship Id="rId18" Type="http://schemas.openxmlformats.org/officeDocument/2006/relationships/image" Target="../media/image27.svg"/><Relationship Id="rId3" Type="http://schemas.openxmlformats.org/officeDocument/2006/relationships/image" Target="../media/image12.png"/><Relationship Id="rId21" Type="http://schemas.openxmlformats.org/officeDocument/2006/relationships/diagramData" Target="../diagrams/data3.xml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17" Type="http://schemas.openxmlformats.org/officeDocument/2006/relationships/image" Target="../media/image26.png"/><Relationship Id="rId25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5.svg"/><Relationship Id="rId20" Type="http://schemas.openxmlformats.org/officeDocument/2006/relationships/image" Target="../media/image29.svg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24" Type="http://schemas.openxmlformats.org/officeDocument/2006/relationships/diagramColors" Target="../diagrams/colors3.xml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23" Type="http://schemas.openxmlformats.org/officeDocument/2006/relationships/diagramQuickStyle" Target="../diagrams/quickStyle3.xml"/><Relationship Id="rId10" Type="http://schemas.openxmlformats.org/officeDocument/2006/relationships/image" Target="../media/image19.svg"/><Relationship Id="rId19" Type="http://schemas.openxmlformats.org/officeDocument/2006/relationships/image" Target="../media/image28.png"/><Relationship Id="rId4" Type="http://schemas.openxmlformats.org/officeDocument/2006/relationships/image" Target="../media/image13.svg"/><Relationship Id="rId9" Type="http://schemas.openxmlformats.org/officeDocument/2006/relationships/image" Target="../media/image18.png"/><Relationship Id="rId14" Type="http://schemas.openxmlformats.org/officeDocument/2006/relationships/image" Target="../media/image23.svg"/><Relationship Id="rId22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31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3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6BDB4CE-9A59-41D0-8DAB-CA09CA002A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Initiering av testmiljö i Testbädden AllAgeHub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38D5154-6971-43C6-8FBA-7365325FD1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Presentationen syftar till att användas för att inspirera verksamheter att vara testmiljö och ger information om vad det kan innebära att vara testmiljö</a:t>
            </a:r>
          </a:p>
        </p:txBody>
      </p:sp>
    </p:spTree>
    <p:extLst>
      <p:ext uri="{BB962C8B-B14F-4D97-AF65-F5344CB8AC3E}">
        <p14:creationId xmlns:p14="http://schemas.microsoft.com/office/powerpoint/2010/main" val="345063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D02D0F-7922-4E4C-9BD1-E3A4F1473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698"/>
            <a:ext cx="10515600" cy="1325563"/>
          </a:xfrm>
        </p:spPr>
        <p:txBody>
          <a:bodyPr/>
          <a:lstStyle/>
          <a:p>
            <a:r>
              <a:rPr lang="sv-SE"/>
              <a:t>Testmiljöns åtaganden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5E359F3-96F4-479A-8CE6-A41E87F029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9422798"/>
              </p:ext>
            </p:extLst>
          </p:nvPr>
        </p:nvGraphicFramePr>
        <p:xfrm>
          <a:off x="685799" y="1302026"/>
          <a:ext cx="10446027" cy="4979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1871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tbubbla: oval 5">
            <a:extLst>
              <a:ext uri="{FF2B5EF4-FFF2-40B4-BE49-F238E27FC236}">
                <a16:creationId xmlns:a16="http://schemas.microsoft.com/office/drawing/2014/main" id="{BEBF1300-0012-478C-8F92-E1A5CE68AEE8}"/>
              </a:ext>
            </a:extLst>
          </p:cNvPr>
          <p:cNvSpPr/>
          <p:nvPr/>
        </p:nvSpPr>
        <p:spPr>
          <a:xfrm>
            <a:off x="955900" y="1276016"/>
            <a:ext cx="5666874" cy="3632867"/>
          </a:xfrm>
          <a:prstGeom prst="wedgeEllipseCallout">
            <a:avLst>
              <a:gd name="adj1" fmla="val 24944"/>
              <a:gd name="adj2" fmla="val 58123"/>
            </a:avLst>
          </a:prstGeom>
          <a:solidFill>
            <a:srgbClr val="F5D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>
                <a:solidFill>
                  <a:sysClr val="windowText" lastClr="000000"/>
                </a:solidFill>
              </a:rPr>
              <a:t>Vilka möjligheter kan det innebära att vara en testmiljö för välfärdsteknik?</a:t>
            </a:r>
          </a:p>
        </p:txBody>
      </p:sp>
      <p:sp>
        <p:nvSpPr>
          <p:cNvPr id="3" name="Pratbubbla: oval 2">
            <a:extLst>
              <a:ext uri="{FF2B5EF4-FFF2-40B4-BE49-F238E27FC236}">
                <a16:creationId xmlns:a16="http://schemas.microsoft.com/office/drawing/2014/main" id="{D8F1520B-5B52-4F3A-9D30-BA8CA1A118AB}"/>
              </a:ext>
            </a:extLst>
          </p:cNvPr>
          <p:cNvSpPr/>
          <p:nvPr/>
        </p:nvSpPr>
        <p:spPr>
          <a:xfrm>
            <a:off x="6360695" y="942531"/>
            <a:ext cx="5402179" cy="3067384"/>
          </a:xfrm>
          <a:prstGeom prst="wedgeEllipseCallout">
            <a:avLst/>
          </a:prstGeom>
          <a:solidFill>
            <a:srgbClr val="EAC3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>
                <a:solidFill>
                  <a:sysClr val="windowText" lastClr="000000"/>
                </a:solidFill>
              </a:rPr>
              <a:t>Vilka svårigheter eller problem kan finnas med att vara en testmiljö för välfärdsteknik? </a:t>
            </a:r>
          </a:p>
        </p:txBody>
      </p:sp>
    </p:spTree>
    <p:extLst>
      <p:ext uri="{BB962C8B-B14F-4D97-AF65-F5344CB8AC3E}">
        <p14:creationId xmlns:p14="http://schemas.microsoft.com/office/powerpoint/2010/main" val="149624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latshållare för innehåll 11">
            <a:extLst>
              <a:ext uri="{FF2B5EF4-FFF2-40B4-BE49-F238E27FC236}">
                <a16:creationId xmlns:a16="http://schemas.microsoft.com/office/drawing/2014/main" id="{5C9A495F-937E-486A-B097-E3656F1A35B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" y="832104"/>
            <a:ext cx="5193792" cy="5193792"/>
          </a:xfrm>
        </p:spPr>
      </p:pic>
      <p:cxnSp>
        <p:nvCxnSpPr>
          <p:cNvPr id="14" name="Rak koppling 13">
            <a:extLst>
              <a:ext uri="{FF2B5EF4-FFF2-40B4-BE49-F238E27FC236}">
                <a16:creationId xmlns:a16="http://schemas.microsoft.com/office/drawing/2014/main" id="{D3576E3A-ABA6-4DAE-B488-32B5454295B4}"/>
              </a:ext>
            </a:extLst>
          </p:cNvPr>
          <p:cNvCxnSpPr>
            <a:cxnSpLocks/>
          </p:cNvCxnSpPr>
          <p:nvPr/>
        </p:nvCxnSpPr>
        <p:spPr>
          <a:xfrm>
            <a:off x="5294376" y="877824"/>
            <a:ext cx="0" cy="4764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3215D320-BCA4-4FBE-B768-620A390C8D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54486" y="1084167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3900" dirty="0"/>
              <a:t>Kontakta oss gärna!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>
                <a:hlinkClick r:id="rId4"/>
              </a:rPr>
              <a:t>info@allagehub.se</a:t>
            </a:r>
            <a:r>
              <a:rPr lang="sv-SE" dirty="0"/>
              <a:t> </a:t>
            </a:r>
            <a:endParaRPr lang="sv-SE" sz="2600" dirty="0"/>
          </a:p>
          <a:p>
            <a:pPr marL="0" lvl="0" indent="0">
              <a:lnSpc>
                <a:spcPct val="150000"/>
              </a:lnSpc>
              <a:buNone/>
              <a:defRPr/>
            </a:pP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Open Sans" panose="020B0604020202020204" charset="0"/>
              <a:ea typeface="+mn-ea"/>
              <a:cs typeface="Open Sans" panose="020B0604020202020204" charset="0"/>
            </a:endParaRPr>
          </a:p>
          <a:p>
            <a:pPr marL="0" lvl="0" indent="0">
              <a:lnSpc>
                <a:spcPct val="150000"/>
              </a:lnSpc>
              <a:buNone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Open Sans" panose="020B0604020202020204" charset="0"/>
              </a:rPr>
              <a:t>Hemsida: </a:t>
            </a: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Open Sans" panose="020B0604020202020204" charset="0"/>
                <a:hlinkClick r:id="rId5"/>
              </a:rPr>
              <a:t>www.allagehub.se</a:t>
            </a: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Open Sans" panose="020B060402020202020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28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Open Sans" panose="020B0604020202020204" charset="0"/>
                <a:hlinkClick r:id="rId6"/>
              </a:rPr>
              <a:t>Prenumerera på vårt nyhetsbrev</a:t>
            </a: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+mn-ea"/>
              <a:cs typeface="Open Sans" panose="020B0604020202020204" charset="0"/>
            </a:endParaRPr>
          </a:p>
          <a:p>
            <a:pPr marL="0" indent="0">
              <a:buNone/>
            </a:pPr>
            <a:endParaRPr lang="sv-SE" sz="2600" dirty="0"/>
          </a:p>
        </p:txBody>
      </p:sp>
    </p:spTree>
    <p:extLst>
      <p:ext uri="{BB962C8B-B14F-4D97-AF65-F5344CB8AC3E}">
        <p14:creationId xmlns:p14="http://schemas.microsoft.com/office/powerpoint/2010/main" val="3772224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E2EC420A-2725-4605-8BF7-527F43117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Såhär använder du materialet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36309AB-29F4-4DDE-943A-901FF8CBAB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6885891"/>
              </p:ext>
            </p:extLst>
          </p:nvPr>
        </p:nvGraphicFramePr>
        <p:xfrm>
          <a:off x="466034" y="1923058"/>
          <a:ext cx="10963966" cy="4199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1581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E7E034-2A82-D617-F02B-08D018E5C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627" y="481240"/>
            <a:ext cx="10730516" cy="723446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sv-SE" sz="4400"/>
              <a:t>Vad är välfärdsteknik?</a:t>
            </a:r>
            <a:br>
              <a:rPr lang="sv-SE" sz="2400"/>
            </a:br>
            <a:endParaRPr lang="sv-SE" sz="240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C2B0F39-E609-5828-1932-C7674F4B77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14301" y="1721732"/>
            <a:ext cx="5454842" cy="316380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F244ECC-1BD8-7F8C-B9CE-89B3531ECB5E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29940" y="1637775"/>
            <a:ext cx="5159866" cy="4200321"/>
          </a:xfrm>
        </p:spPr>
        <p:txBody>
          <a:bodyPr lIns="91440" tIns="45720" rIns="91440" bIns="45720">
            <a:normAutofit/>
          </a:bodyPr>
          <a:lstStyle/>
          <a:p>
            <a:pPr>
              <a:lnSpc>
                <a:spcPct val="100000"/>
              </a:lnSpc>
            </a:pPr>
            <a:br>
              <a:rPr lang="sv-SE" sz="2000" dirty="0"/>
            </a:br>
            <a:r>
              <a:rPr lang="sv-SE" sz="2000" dirty="0"/>
              <a:t>Teknikbaserade interventioner som syftar till att bibehålla eller främja hälsa, välmående, livskvalitet och/eller öka effektiviteten i leveransen av välfärd, vård och omsorgstjänster* </a:t>
            </a:r>
          </a:p>
          <a:p>
            <a:pPr>
              <a:lnSpc>
                <a:spcPct val="100000"/>
              </a:lnSpc>
            </a:pPr>
            <a:endParaRPr lang="sv-SE" sz="2000" dirty="0"/>
          </a:p>
          <a:p>
            <a:pPr>
              <a:lnSpc>
                <a:spcPct val="100000"/>
              </a:lnSpc>
            </a:pPr>
            <a:br>
              <a:rPr lang="sv-SE" sz="1800" dirty="0"/>
            </a:br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CD8BE314-1A7B-0953-3CED-ACC85A3C5A47}"/>
              </a:ext>
            </a:extLst>
          </p:cNvPr>
          <p:cNvSpPr txBox="1"/>
          <p:nvPr/>
        </p:nvSpPr>
        <p:spPr>
          <a:xfrm>
            <a:off x="529940" y="5550877"/>
            <a:ext cx="52871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/>
              <a:t>* Definitionen utgår från </a:t>
            </a:r>
            <a:r>
              <a:rPr lang="sv-SE" sz="1050">
                <a:hlinkClick r:id="rId4"/>
              </a:rPr>
              <a:t>Mälardalens universitets definition av hälso- och välfärdsteknik</a:t>
            </a:r>
            <a:endParaRPr lang="en-GB" sz="2400" err="1"/>
          </a:p>
        </p:txBody>
      </p:sp>
    </p:spTree>
    <p:extLst>
      <p:ext uri="{BB962C8B-B14F-4D97-AF65-F5344CB8AC3E}">
        <p14:creationId xmlns:p14="http://schemas.microsoft.com/office/powerpoint/2010/main" val="352859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121211-B2FA-47D2-87FC-B03936A6F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000" y="481240"/>
            <a:ext cx="10621108" cy="723446"/>
          </a:xfrm>
        </p:spPr>
        <p:txBody>
          <a:bodyPr>
            <a:normAutofit fontScale="90000"/>
          </a:bodyPr>
          <a:lstStyle/>
          <a:p>
            <a:r>
              <a:rPr lang="sv-SE"/>
              <a:t>Välfärdsteknik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5199F285-3851-885E-CDFE-6874892C2B58}"/>
              </a:ext>
            </a:extLst>
          </p:cNvPr>
          <p:cNvGraphicFramePr/>
          <p:nvPr/>
        </p:nvGraphicFramePr>
        <p:xfrm>
          <a:off x="787791" y="1392702"/>
          <a:ext cx="10611012" cy="4211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7419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149BFF-B89A-4E7C-A879-604E365C1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är en testbädd?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8CFFE4-E87D-40B5-A7FA-28FF9D23F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Verkliga miljöer där välfärdsteknik kan testas innan beslut om inköp</a:t>
            </a:r>
          </a:p>
          <a:p>
            <a:r>
              <a:rPr lang="sv-SE" dirty="0"/>
              <a:t>I AllAgeHub kallar vi dessa för </a:t>
            </a:r>
            <a:r>
              <a:rPr lang="sv-SE" i="1" dirty="0"/>
              <a:t>testmiljöer</a:t>
            </a:r>
          </a:p>
        </p:txBody>
      </p:sp>
      <p:sp>
        <p:nvSpPr>
          <p:cNvPr id="4" name="Rektangel: rundade hörn 3">
            <a:extLst>
              <a:ext uri="{FF2B5EF4-FFF2-40B4-BE49-F238E27FC236}">
                <a16:creationId xmlns:a16="http://schemas.microsoft.com/office/drawing/2014/main" id="{DE931F18-69FD-439F-88A4-E41E129A6A47}"/>
              </a:ext>
            </a:extLst>
          </p:cNvPr>
          <p:cNvSpPr/>
          <p:nvPr/>
        </p:nvSpPr>
        <p:spPr>
          <a:xfrm>
            <a:off x="2422072" y="3095895"/>
            <a:ext cx="2685505" cy="2886894"/>
          </a:xfrm>
          <a:prstGeom prst="roundRect">
            <a:avLst/>
          </a:prstGeom>
          <a:solidFill>
            <a:srgbClr val="BBD4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Kommunal verksamhet</a:t>
            </a:r>
            <a:b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b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5" name="Rektangel: rundade hörn 4">
            <a:extLst>
              <a:ext uri="{FF2B5EF4-FFF2-40B4-BE49-F238E27FC236}">
                <a16:creationId xmlns:a16="http://schemas.microsoft.com/office/drawing/2014/main" id="{CBA46047-F534-4844-B50D-0FA8BA2F331C}"/>
              </a:ext>
            </a:extLst>
          </p:cNvPr>
          <p:cNvSpPr/>
          <p:nvPr/>
        </p:nvSpPr>
        <p:spPr>
          <a:xfrm>
            <a:off x="5995852" y="3095895"/>
            <a:ext cx="2685505" cy="2886894"/>
          </a:xfrm>
          <a:prstGeom prst="roundRect">
            <a:avLst/>
          </a:prstGeom>
          <a:solidFill>
            <a:srgbClr val="F4DA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Civilsamhället</a:t>
            </a:r>
            <a:br>
              <a:rPr kumimoji="0" lang="sv-SE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kumimoji="0" lang="sv-SE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 människors vardagsmiljöer</a:t>
            </a:r>
          </a:p>
        </p:txBody>
      </p:sp>
    </p:spTree>
    <p:extLst>
      <p:ext uri="{BB962C8B-B14F-4D97-AF65-F5344CB8AC3E}">
        <p14:creationId xmlns:p14="http://schemas.microsoft.com/office/powerpoint/2010/main" val="3065207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13A2EA-4A97-42BF-A9C0-437270574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Test utgår från användarens behov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28E9E76-1110-4549-9C4B-6948693F9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7303"/>
            <a:ext cx="10515600" cy="46696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z="2400" i="1" dirty="0"/>
              <a:t>Utifrån användarens behov avgörs vilken välfärdsteknik som ska testas</a:t>
            </a:r>
          </a:p>
          <a:p>
            <a:r>
              <a:rPr lang="sv-SE" sz="2400" i="1" dirty="0"/>
              <a:t>Testledare utses. Denne ger stöd i behovsformulering och val av lösning</a:t>
            </a:r>
            <a:br>
              <a:rPr lang="sv-SE" sz="2400" i="1" dirty="0"/>
            </a:br>
            <a:endParaRPr lang="sv-SE" sz="2400" i="1" dirty="0"/>
          </a:p>
          <a:p>
            <a:pPr marL="0" indent="0">
              <a:buNone/>
            </a:pPr>
            <a:r>
              <a:rPr lang="sv-SE" sz="2000" dirty="0"/>
              <a:t>Användaren kan vara: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Bild 4" descr="Cykel med människor">
            <a:extLst>
              <a:ext uri="{FF2B5EF4-FFF2-40B4-BE49-F238E27FC236}">
                <a16:creationId xmlns:a16="http://schemas.microsoft.com/office/drawing/2014/main" id="{52A82412-5607-4195-9D2B-9FAB8D8FC6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77368" y="5183261"/>
            <a:ext cx="1088172" cy="1088172"/>
          </a:xfrm>
          <a:prstGeom prst="rect">
            <a:avLst/>
          </a:prstGeom>
        </p:spPr>
      </p:pic>
      <p:pic>
        <p:nvPicPr>
          <p:cNvPr id="11" name="Bild 10" descr="Man med käpp">
            <a:extLst>
              <a:ext uri="{FF2B5EF4-FFF2-40B4-BE49-F238E27FC236}">
                <a16:creationId xmlns:a16="http://schemas.microsoft.com/office/drawing/2014/main" id="{E7ADF5BE-5779-4E36-83DE-B399FC21FB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97263" y="5189349"/>
            <a:ext cx="914400" cy="914400"/>
          </a:xfrm>
          <a:prstGeom prst="rect">
            <a:avLst/>
          </a:prstGeom>
        </p:spPr>
      </p:pic>
      <p:pic>
        <p:nvPicPr>
          <p:cNvPr id="19" name="Bild 18" descr="Grupp">
            <a:extLst>
              <a:ext uri="{FF2B5EF4-FFF2-40B4-BE49-F238E27FC236}">
                <a16:creationId xmlns:a16="http://schemas.microsoft.com/office/drawing/2014/main" id="{2AA117CC-C826-401A-9534-EE1FE7F28AD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35085" y="5028434"/>
            <a:ext cx="914400" cy="914400"/>
          </a:xfrm>
          <a:prstGeom prst="rect">
            <a:avLst/>
          </a:prstGeom>
        </p:spPr>
      </p:pic>
      <p:pic>
        <p:nvPicPr>
          <p:cNvPr id="21" name="Bild 20" descr="Dans">
            <a:extLst>
              <a:ext uri="{FF2B5EF4-FFF2-40B4-BE49-F238E27FC236}">
                <a16:creationId xmlns:a16="http://schemas.microsoft.com/office/drawing/2014/main" id="{A289239B-C97B-447D-AE8A-C82439584F1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89343" y="5254935"/>
            <a:ext cx="914400" cy="914400"/>
          </a:xfrm>
          <a:prstGeom prst="rect">
            <a:avLst/>
          </a:prstGeom>
        </p:spPr>
      </p:pic>
      <p:pic>
        <p:nvPicPr>
          <p:cNvPr id="23" name="Bild 22" descr="Kvinnlig profil">
            <a:extLst>
              <a:ext uri="{FF2B5EF4-FFF2-40B4-BE49-F238E27FC236}">
                <a16:creationId xmlns:a16="http://schemas.microsoft.com/office/drawing/2014/main" id="{3FB15AFC-F66A-4C83-ACFD-E3FD1EAB63A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756463" y="4436297"/>
            <a:ext cx="914400" cy="914400"/>
          </a:xfrm>
          <a:prstGeom prst="rect">
            <a:avLst/>
          </a:prstGeom>
        </p:spPr>
      </p:pic>
      <p:pic>
        <p:nvPicPr>
          <p:cNvPr id="25" name="Bild 24" descr="Manlig profil">
            <a:extLst>
              <a:ext uri="{FF2B5EF4-FFF2-40B4-BE49-F238E27FC236}">
                <a16:creationId xmlns:a16="http://schemas.microsoft.com/office/drawing/2014/main" id="{219DDDC1-E523-48BC-AC08-1986D8818B8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559140" y="5156535"/>
            <a:ext cx="914400" cy="914400"/>
          </a:xfrm>
          <a:prstGeom prst="rect">
            <a:avLst/>
          </a:prstGeom>
        </p:spPr>
      </p:pic>
      <p:pic>
        <p:nvPicPr>
          <p:cNvPr id="27" name="Bild 26" descr="Kvinna med käpp">
            <a:extLst>
              <a:ext uri="{FF2B5EF4-FFF2-40B4-BE49-F238E27FC236}">
                <a16:creationId xmlns:a16="http://schemas.microsoft.com/office/drawing/2014/main" id="{17FEE78C-8117-4652-8FD6-9FAD7A6A306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217181" y="4761245"/>
            <a:ext cx="914400" cy="914400"/>
          </a:xfrm>
          <a:prstGeom prst="rect">
            <a:avLst/>
          </a:prstGeom>
        </p:spPr>
      </p:pic>
      <p:pic>
        <p:nvPicPr>
          <p:cNvPr id="29" name="Bild 28" descr="Person i rullstol">
            <a:extLst>
              <a:ext uri="{FF2B5EF4-FFF2-40B4-BE49-F238E27FC236}">
                <a16:creationId xmlns:a16="http://schemas.microsoft.com/office/drawing/2014/main" id="{3F3E85D4-F0A5-478F-8118-0AD2BB2E9A0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614205" y="5155545"/>
            <a:ext cx="914400" cy="914400"/>
          </a:xfrm>
          <a:prstGeom prst="rect">
            <a:avLst/>
          </a:prstGeom>
        </p:spPr>
      </p:pic>
      <p:pic>
        <p:nvPicPr>
          <p:cNvPr id="33" name="Bild 32" descr="Barn med ballong">
            <a:extLst>
              <a:ext uri="{FF2B5EF4-FFF2-40B4-BE49-F238E27FC236}">
                <a16:creationId xmlns:a16="http://schemas.microsoft.com/office/drawing/2014/main" id="{6A3B5540-28D6-4649-9A84-69A8A8C1D6C9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437282" y="4859029"/>
            <a:ext cx="914400" cy="914400"/>
          </a:xfrm>
          <a:prstGeom prst="rect">
            <a:avLst/>
          </a:prstGeom>
        </p:spPr>
      </p:pic>
      <p:graphicFrame>
        <p:nvGraphicFramePr>
          <p:cNvPr id="34" name="Diagram 33">
            <a:extLst>
              <a:ext uri="{FF2B5EF4-FFF2-40B4-BE49-F238E27FC236}">
                <a16:creationId xmlns:a16="http://schemas.microsoft.com/office/drawing/2014/main" id="{94DCFDB6-965D-4218-8C48-09E67D999E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2938037"/>
              </p:ext>
            </p:extLst>
          </p:nvPr>
        </p:nvGraphicFramePr>
        <p:xfrm>
          <a:off x="122548" y="2640267"/>
          <a:ext cx="12301980" cy="2542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1" r:lo="rId22" r:qs="rId23" r:cs="rId24"/>
          </a:graphicData>
        </a:graphic>
      </p:graphicFrame>
    </p:spTree>
    <p:extLst>
      <p:ext uri="{BB962C8B-B14F-4D97-AF65-F5344CB8AC3E}">
        <p14:creationId xmlns:p14="http://schemas.microsoft.com/office/powerpoint/2010/main" val="443332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4426" y="1857080"/>
            <a:ext cx="10515600" cy="44822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sv-SE" sz="3200" dirty="0">
              <a:latin typeface="Cordia New"/>
              <a:cs typeface="Cordia New"/>
            </a:endParaRPr>
          </a:p>
          <a:p>
            <a:pPr marL="0" indent="0">
              <a:buNone/>
            </a:pPr>
            <a:r>
              <a:rPr lang="sv-SE" sz="3200" dirty="0">
                <a:latin typeface="Cordia New"/>
                <a:cs typeface="Cordia New"/>
              </a:rPr>
              <a:t>Tester av välfärdsteknik sker i ledning av Testledare som kommunen utser. Testledaren kan använda AllAgeHub:s testprocess och stödmaterial. </a:t>
            </a:r>
          </a:p>
          <a:p>
            <a:pPr marL="0" indent="0">
              <a:buNone/>
            </a:pPr>
            <a:endParaRPr lang="sv-SE" sz="3200" dirty="0">
              <a:latin typeface="Cordia New"/>
              <a:cs typeface="Cordia New"/>
            </a:endParaRPr>
          </a:p>
          <a:p>
            <a:pPr marL="0" indent="0">
              <a:buNone/>
            </a:pPr>
            <a:endParaRPr lang="sv-SE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679017CA-BB60-4D38-92B6-119759B3CF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91241" y="327429"/>
            <a:ext cx="2464737" cy="1350542"/>
          </a:xfrm>
          <a:prstGeom prst="rect">
            <a:avLst/>
          </a:prstGeom>
        </p:spPr>
      </p:pic>
      <p:sp>
        <p:nvSpPr>
          <p:cNvPr id="8" name="Rubrik 1">
            <a:extLst>
              <a:ext uri="{FF2B5EF4-FFF2-40B4-BE49-F238E27FC236}">
                <a16:creationId xmlns:a16="http://schemas.microsoft.com/office/drawing/2014/main" id="{A7847685-F028-4291-9961-B1DE9B5E1032}"/>
              </a:ext>
            </a:extLst>
          </p:cNvPr>
          <p:cNvSpPr txBox="1">
            <a:spLocks/>
          </p:cNvSpPr>
          <p:nvPr/>
        </p:nvSpPr>
        <p:spPr>
          <a:xfrm>
            <a:off x="611610" y="528847"/>
            <a:ext cx="8508005" cy="9700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kern="1200">
                <a:solidFill>
                  <a:schemeClr val="tx1"/>
                </a:solidFill>
                <a:latin typeface="Bodoni MT Black" panose="02070A03080606020203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layfair Display" panose="020B0604020202020204" charset="0"/>
                <a:ea typeface="+mj-ea"/>
                <a:cs typeface="Playfair Display" panose="020B0604020202020204" charset="0"/>
              </a:rPr>
              <a:t>Testledare</a:t>
            </a:r>
          </a:p>
        </p:txBody>
      </p:sp>
    </p:spTree>
    <p:extLst>
      <p:ext uri="{BB962C8B-B14F-4D97-AF65-F5344CB8AC3E}">
        <p14:creationId xmlns:p14="http://schemas.microsoft.com/office/powerpoint/2010/main" val="2370240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72ADCB-6435-45E5-9243-D627E21D2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sv-SE" dirty="0"/>
              <a:t>Tips för att välja testmiljö!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BD42F352-6D5F-467E-A4DB-3400A1419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8945880" cy="48388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Involvera ansvarig chef och personal från början – skapa ökade förutsättningar för ägandeskap, delaktighet och implementering </a:t>
            </a:r>
            <a:br>
              <a:rPr lang="sv-SE" sz="2400" dirty="0"/>
            </a:br>
            <a:endParaRPr lang="sv-SE" sz="2400" dirty="0"/>
          </a:p>
          <a:p>
            <a:r>
              <a:rPr lang="sv-SE" sz="2400" dirty="0"/>
              <a:t>Skapa en arbetsgrupp och/eller styrgrupp med olika relevanta funktioner kopplat till testmiljön (exempelvis testledare, enhetschef, verksamhetsutvecklare, personal från verksamhet med flera)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Gruppen kan träffas regelbundet för att ta beslut och driva arbetet med testmiljön framåt – både före, under och efter test!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9" name="Platshållare för innehåll 4" descr="Trollkarlshatt med hel fyllning">
            <a:extLst>
              <a:ext uri="{FF2B5EF4-FFF2-40B4-BE49-F238E27FC236}">
                <a16:creationId xmlns:a16="http://schemas.microsoft.com/office/drawing/2014/main" id="{64A724CF-C681-4DA0-8BF9-971BFCCAF1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01200" y="1526858"/>
            <a:ext cx="25908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514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E2EC420A-2725-4605-8BF7-527F43117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/>
              <a:t>Tips från AllAgeHub </a:t>
            </a:r>
            <a:br>
              <a:rPr lang="sv-SE"/>
            </a:br>
            <a:r>
              <a:rPr lang="sv-SE" sz="3600"/>
              <a:t>– goda förutsättningar för en testmiljö  </a:t>
            </a:r>
            <a:endParaRPr lang="sv-SE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CC08B85-DD4F-48E3-B6B0-E1723D10A2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3230755"/>
              </p:ext>
            </p:extLst>
          </p:nvPr>
        </p:nvGraphicFramePr>
        <p:xfrm>
          <a:off x="838200" y="1878495"/>
          <a:ext cx="10515600" cy="4015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Pratbubbla: oval 8">
            <a:extLst>
              <a:ext uri="{FF2B5EF4-FFF2-40B4-BE49-F238E27FC236}">
                <a16:creationId xmlns:a16="http://schemas.microsoft.com/office/drawing/2014/main" id="{AA82E6D4-6386-4066-8C32-A963A516EEA0}"/>
              </a:ext>
            </a:extLst>
          </p:cNvPr>
          <p:cNvSpPr/>
          <p:nvPr/>
        </p:nvSpPr>
        <p:spPr>
          <a:xfrm>
            <a:off x="9066882" y="-70224"/>
            <a:ext cx="3451366" cy="1590552"/>
          </a:xfrm>
          <a:prstGeom prst="wedgeEllipseCallout">
            <a:avLst>
              <a:gd name="adj1" fmla="val -30345"/>
              <a:gd name="adj2" fmla="val 54598"/>
            </a:avLst>
          </a:prstGeom>
          <a:solidFill>
            <a:srgbClr val="2DB9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ysClr val="windowText" lastClr="000000"/>
                </a:solidFill>
              </a:rPr>
              <a:t>Varför är dessa förutsättningar viktiga? Vad saknas? Vad håller du inte med om</a:t>
            </a:r>
            <a:r>
              <a:rPr lang="sv-SE" sz="2000" dirty="0">
                <a:solidFill>
                  <a:sysClr val="windowText" lastClr="0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7380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A till vän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npassat 1">
      <a:majorFont>
        <a:latin typeface="Playfair Display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lAgeHub_mall_presentation_2019" id="{3CB52A0E-4CC3-4D8F-81BA-B4222D1F87DF}" vid="{BC61E0DD-F659-4D47-8B8F-3060788478B8}"/>
    </a:ext>
  </a:extLst>
</a:theme>
</file>

<file path=ppt/theme/theme2.xml><?xml version="1.0" encoding="utf-8"?>
<a:theme xmlns:a="http://schemas.openxmlformats.org/drawingml/2006/main" name="A till hög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npassat 1">
      <a:majorFont>
        <a:latin typeface="Playfair Display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lAgeHub_mall_presentation_2019" id="{3CB52A0E-4CC3-4D8F-81BA-B4222D1F87DF}" vid="{3273CC15-AF7B-4AED-986E-56BCDCF6DB7F}"/>
    </a:ext>
  </a:extLst>
</a:theme>
</file>

<file path=ppt/theme/theme3.xml><?xml version="1.0" encoding="utf-8"?>
<a:theme xmlns:a="http://schemas.openxmlformats.org/drawingml/2006/main" name="Utan 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npassat 1">
      <a:majorFont>
        <a:latin typeface="Playfair Display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lAgeHub_mall_presentation_2019" id="{3CB52A0E-4CC3-4D8F-81BA-B4222D1F87DF}" vid="{126A9563-C43F-48E6-9091-FFDF29FCF9F7}"/>
    </a:ext>
  </a:extLst>
</a:theme>
</file>

<file path=ppt/theme/theme4.xml><?xml version="1.0" encoding="utf-8"?>
<a:theme xmlns:a="http://schemas.openxmlformats.org/drawingml/2006/main" name="1_Utan 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npassat 1">
      <a:majorFont>
        <a:latin typeface="Playfair Display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lAgeHub_mall_presentation_2019" id="{3CB52A0E-4CC3-4D8F-81BA-B4222D1F87DF}" vid="{126A9563-C43F-48E6-9091-FFDF29FCF9F7}"/>
    </a:ext>
  </a:extLst>
</a:theme>
</file>

<file path=ppt/theme/theme5.xml><?xml version="1.0" encoding="utf-8"?>
<a:theme xmlns:a="http://schemas.openxmlformats.org/drawingml/2006/main" name="4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553E66F-D728-49D8-A503-70D4BD48F452}" vid="{E555EB94-43AE-4C68-95D4-A0D090799CAE}"/>
    </a:ext>
  </a:extLst>
</a:theme>
</file>

<file path=ppt/theme/theme6.xml><?xml version="1.0" encoding="utf-8"?>
<a:theme xmlns:a="http://schemas.openxmlformats.org/drawingml/2006/main" name="Innehåll">
  <a:themeElements>
    <a:clrScheme name="GR profilfärger">
      <a:dk1>
        <a:srgbClr val="000000"/>
      </a:dk1>
      <a:lt1>
        <a:sysClr val="window" lastClr="FFFFFF"/>
      </a:lt1>
      <a:dk2>
        <a:srgbClr val="8E0826"/>
      </a:dk2>
      <a:lt2>
        <a:srgbClr val="00A39B"/>
      </a:lt2>
      <a:accent1>
        <a:srgbClr val="1A7267"/>
      </a:accent1>
      <a:accent2>
        <a:srgbClr val="F6AD90"/>
      </a:accent2>
      <a:accent3>
        <a:srgbClr val="EDD896"/>
      </a:accent3>
      <a:accent4>
        <a:srgbClr val="FFED00"/>
      </a:accent4>
      <a:accent5>
        <a:srgbClr val="EBD1D0"/>
      </a:accent5>
      <a:accent6>
        <a:srgbClr val="A9CFE0"/>
      </a:accent6>
      <a:hlink>
        <a:srgbClr val="000000"/>
      </a:hlink>
      <a:folHlink>
        <a:srgbClr val="7F7F7F"/>
      </a:folHlink>
    </a:clrScheme>
    <a:fontScheme name="GR:s teckensnitt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  <a:latin typeface="Franklin Gothic Book" panose="020B0503020102020204" pitchFamily="34" charset="0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_mall_KLAR" id="{8A471BEC-FFB3-4E2B-9C42-F36231C0ABA3}" vid="{9C69A4A2-B9F4-49E4-86F3-CF541FAC73EC}"/>
    </a:ext>
  </a:extLst>
</a:theme>
</file>

<file path=ppt/theme/theme7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3b1b8d1-aa94-46c4-8a35-83b3c6f68022">
      <Terms xmlns="http://schemas.microsoft.com/office/infopath/2007/PartnerControls"/>
    </lcf76f155ced4ddcb4097134ff3c332f>
    <TaxCatchAll xmlns="b03d2598-3243-4486-8bbb-7ad083c35ae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F03B9A089030143B83EE578A2E41B0D" ma:contentTypeVersion="18" ma:contentTypeDescription="Skapa ett nytt dokument." ma:contentTypeScope="" ma:versionID="230e411ec829ceb8e24ce311a66e3d96">
  <xsd:schema xmlns:xsd="http://www.w3.org/2001/XMLSchema" xmlns:xs="http://www.w3.org/2001/XMLSchema" xmlns:p="http://schemas.microsoft.com/office/2006/metadata/properties" xmlns:ns2="13b1b8d1-aa94-46c4-8a35-83b3c6f68022" xmlns:ns3="b03d2598-3243-4486-8bbb-7ad083c35ae2" targetNamespace="http://schemas.microsoft.com/office/2006/metadata/properties" ma:root="true" ma:fieldsID="d832b9514ba9bc1b757fa33ce7e6538b" ns2:_="" ns3:_="">
    <xsd:import namespace="13b1b8d1-aa94-46c4-8a35-83b3c6f68022"/>
    <xsd:import namespace="b03d2598-3243-4486-8bbb-7ad083c35a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b1b8d1-aa94-46c4-8a35-83b3c6f680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50e40e98-bd9d-4019-9d5c-587d5cb5dfd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d2598-3243-4486-8bbb-7ad083c35ae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2051ce3-5382-4744-a694-c7c4cadc1044}" ma:internalName="TaxCatchAll" ma:showField="CatchAllData" ma:web="b03d2598-3243-4486-8bbb-7ad083c35a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E13D83-C06C-4DAC-AB51-D258D6823D4A}">
  <ds:schemaRefs>
    <ds:schemaRef ds:uri="13b1b8d1-aa94-46c4-8a35-83b3c6f68022"/>
    <ds:schemaRef ds:uri="b03d2598-3243-4486-8bbb-7ad083c35ae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C1E8B31-8538-4512-A04E-D8FFD6A4C2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25933F-C855-4316-BD01-CB8FDC856B15}"/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672</Words>
  <Application>Microsoft Office PowerPoint</Application>
  <PresentationFormat>Bredbild</PresentationFormat>
  <Paragraphs>73</Paragraphs>
  <Slides>12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6</vt:i4>
      </vt:variant>
      <vt:variant>
        <vt:lpstr>Bildrubriker</vt:lpstr>
      </vt:variant>
      <vt:variant>
        <vt:i4>12</vt:i4>
      </vt:variant>
    </vt:vector>
  </HeadingPairs>
  <TitlesOfParts>
    <vt:vector size="25" baseType="lpstr">
      <vt:lpstr>Cordia New</vt:lpstr>
      <vt:lpstr>Calibri</vt:lpstr>
      <vt:lpstr>Franklin Gothic Book</vt:lpstr>
      <vt:lpstr>Franklin Gothic Medium</vt:lpstr>
      <vt:lpstr>Arial</vt:lpstr>
      <vt:lpstr>Playfair Display</vt:lpstr>
      <vt:lpstr>Open Sans</vt:lpstr>
      <vt:lpstr>A till vänster</vt:lpstr>
      <vt:lpstr>A till höger</vt:lpstr>
      <vt:lpstr>Utan A</vt:lpstr>
      <vt:lpstr>1_Utan A</vt:lpstr>
      <vt:lpstr>4_Office-tema</vt:lpstr>
      <vt:lpstr>Innehåll</vt:lpstr>
      <vt:lpstr>Initiering av testmiljö i Testbädden AllAgeHub</vt:lpstr>
      <vt:lpstr>Såhär använder du materialet</vt:lpstr>
      <vt:lpstr>Vad är välfärdsteknik? </vt:lpstr>
      <vt:lpstr>Välfärdsteknik</vt:lpstr>
      <vt:lpstr>Vad är en testbädd?</vt:lpstr>
      <vt:lpstr>Test utgår från användarens behov</vt:lpstr>
      <vt:lpstr>PowerPoint-presentation</vt:lpstr>
      <vt:lpstr>Tips för att välja testmiljö!</vt:lpstr>
      <vt:lpstr>Tips från AllAgeHub  – goda förutsättningar för en testmiljö  </vt:lpstr>
      <vt:lpstr>Testmiljöns åtaganden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Samverkansplattformen AllAgeHub</dc:title>
  <dc:creator>Carolina Fornell</dc:creator>
  <cp:lastModifiedBy>Helena Molker Lovén</cp:lastModifiedBy>
  <cp:revision>4</cp:revision>
  <dcterms:created xsi:type="dcterms:W3CDTF">2020-09-08T09:59:52Z</dcterms:created>
  <dcterms:modified xsi:type="dcterms:W3CDTF">2024-03-21T14:27:12Z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0x0101001F03B9A089030143B83EE578A2E41B0D</vt:lpwstr>
  </property>
  <property fmtid="{D5CDD505-2E9C-101B-9397-08002B2CF9AE}" pid="3" name="MediaServiceImageTags">
    <vt:lpwstr/>
  </property>
</Properties>
</file>