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85" r:id="rId5"/>
    <p:sldMasterId id="2147483697" r:id="rId6"/>
  </p:sldMasterIdLst>
  <p:notesMasterIdLst>
    <p:notesMasterId r:id="rId26"/>
  </p:notesMasterIdLst>
  <p:sldIdLst>
    <p:sldId id="646" r:id="rId7"/>
    <p:sldId id="1315" r:id="rId8"/>
    <p:sldId id="1284" r:id="rId9"/>
    <p:sldId id="1298" r:id="rId10"/>
    <p:sldId id="1300" r:id="rId11"/>
    <p:sldId id="1301" r:id="rId12"/>
    <p:sldId id="1299" r:id="rId13"/>
    <p:sldId id="1305" r:id="rId14"/>
    <p:sldId id="262" r:id="rId15"/>
    <p:sldId id="1215" r:id="rId16"/>
    <p:sldId id="1217" r:id="rId17"/>
    <p:sldId id="1303" r:id="rId18"/>
    <p:sldId id="274" r:id="rId19"/>
    <p:sldId id="275" r:id="rId20"/>
    <p:sldId id="276" r:id="rId21"/>
    <p:sldId id="1309" r:id="rId22"/>
    <p:sldId id="1312" r:id="rId23"/>
    <p:sldId id="1313" r:id="rId24"/>
    <p:sldId id="129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Playfair Display" panose="000005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rica Björner" initials="UB" lastIdx="7" clrIdx="0">
    <p:extLst>
      <p:ext uri="{19B8F6BF-5375-455C-9EA6-DF929625EA0E}">
        <p15:presenceInfo xmlns:p15="http://schemas.microsoft.com/office/powerpoint/2012/main" userId="Ulrica Björ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A90"/>
    <a:srgbClr val="BBD4C5"/>
    <a:srgbClr val="2DB9C7"/>
    <a:srgbClr val="D687A7"/>
    <a:srgbClr val="F5DC99"/>
    <a:srgbClr val="EBBA33"/>
    <a:srgbClr val="EAC3D3"/>
    <a:srgbClr val="DADDE2"/>
    <a:srgbClr val="CCF0F4"/>
    <a:srgbClr val="FAF0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64DAE-AA4A-4831-80C5-53A949615082}" v="4" dt="2023-06-01T08:53:1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76" autoAdjust="0"/>
    <p:restoredTop sz="69154" autoAdjust="0"/>
  </p:normalViewPr>
  <p:slideViewPr>
    <p:cSldViewPr snapToGrid="0">
      <p:cViewPr varScale="1">
        <p:scale>
          <a:sx n="46" d="100"/>
          <a:sy n="46" d="100"/>
        </p:scale>
        <p:origin x="7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Molker Lovén" userId="df0c8d07-68fc-4ab5-af57-cc69c0b7e410" providerId="ADAL" clId="{C01D6C83-6D40-474D-BBA1-C8D58CA998FA}"/>
    <pc:docChg chg="custSel modSld">
      <pc:chgData name="Helena Molker Lovén" userId="df0c8d07-68fc-4ab5-af57-cc69c0b7e410" providerId="ADAL" clId="{C01D6C83-6D40-474D-BBA1-C8D58CA998FA}" dt="2022-03-30T10:10:57.520" v="1525" actId="20577"/>
      <pc:docMkLst>
        <pc:docMk/>
      </pc:docMkLst>
      <pc:sldChg chg="modNotesTx">
        <pc:chgData name="Helena Molker Lovén" userId="df0c8d07-68fc-4ab5-af57-cc69c0b7e410" providerId="ADAL" clId="{C01D6C83-6D40-474D-BBA1-C8D58CA998FA}" dt="2022-03-30T09:16:30.979" v="484" actId="20577"/>
        <pc:sldMkLst>
          <pc:docMk/>
          <pc:sldMk cId="3054488590" sldId="262"/>
        </pc:sldMkLst>
      </pc:sldChg>
      <pc:sldChg chg="modNotesTx">
        <pc:chgData name="Helena Molker Lovén" userId="df0c8d07-68fc-4ab5-af57-cc69c0b7e410" providerId="ADAL" clId="{C01D6C83-6D40-474D-BBA1-C8D58CA998FA}" dt="2022-03-30T09:56:16.302" v="1231" actId="20577"/>
        <pc:sldMkLst>
          <pc:docMk/>
          <pc:sldMk cId="1701038347" sldId="274"/>
        </pc:sldMkLst>
      </pc:sldChg>
      <pc:sldChg chg="modSp mod modNotesTx">
        <pc:chgData name="Helena Molker Lovén" userId="df0c8d07-68fc-4ab5-af57-cc69c0b7e410" providerId="ADAL" clId="{C01D6C83-6D40-474D-BBA1-C8D58CA998FA}" dt="2022-03-30T10:10:04.978" v="1414" actId="20577"/>
        <pc:sldMkLst>
          <pc:docMk/>
          <pc:sldMk cId="3059548291" sldId="646"/>
        </pc:sldMkLst>
        <pc:spChg chg="mod">
          <ac:chgData name="Helena Molker Lovén" userId="df0c8d07-68fc-4ab5-af57-cc69c0b7e410" providerId="ADAL" clId="{C01D6C83-6D40-474D-BBA1-C8D58CA998FA}" dt="2022-03-30T10:09:54.452" v="1412" actId="20577"/>
          <ac:spMkLst>
            <pc:docMk/>
            <pc:sldMk cId="3059548291" sldId="646"/>
            <ac:spMk id="2" creationId="{1A863DB3-87B8-4F4C-B559-8A199A271239}"/>
          </ac:spMkLst>
        </pc:spChg>
        <pc:spChg chg="mod">
          <ac:chgData name="Helena Molker Lovén" userId="df0c8d07-68fc-4ab5-af57-cc69c0b7e410" providerId="ADAL" clId="{C01D6C83-6D40-474D-BBA1-C8D58CA998FA}" dt="2022-03-30T10:09:59.451" v="1413" actId="20577"/>
          <ac:spMkLst>
            <pc:docMk/>
            <pc:sldMk cId="3059548291" sldId="646"/>
            <ac:spMk id="4" creationId="{8C718198-6C9B-43BB-92BA-EFEE86A71577}"/>
          </ac:spMkLst>
        </pc:spChg>
      </pc:sldChg>
      <pc:sldChg chg="modNotesTx">
        <pc:chgData name="Helena Molker Lovén" userId="df0c8d07-68fc-4ab5-af57-cc69c0b7e410" providerId="ADAL" clId="{C01D6C83-6D40-474D-BBA1-C8D58CA998FA}" dt="2022-03-30T09:44:02.822" v="559" actId="20577"/>
        <pc:sldMkLst>
          <pc:docMk/>
          <pc:sldMk cId="134861220" sldId="1217"/>
        </pc:sldMkLst>
      </pc:sldChg>
      <pc:sldChg chg="modSp mod">
        <pc:chgData name="Helena Molker Lovén" userId="df0c8d07-68fc-4ab5-af57-cc69c0b7e410" providerId="ADAL" clId="{C01D6C83-6D40-474D-BBA1-C8D58CA998FA}" dt="2022-03-30T10:09:21.539" v="1400" actId="27636"/>
        <pc:sldMkLst>
          <pc:docMk/>
          <pc:sldMk cId="1628321748" sldId="1295"/>
        </pc:sldMkLst>
        <pc:spChg chg="mod">
          <ac:chgData name="Helena Molker Lovén" userId="df0c8d07-68fc-4ab5-af57-cc69c0b7e410" providerId="ADAL" clId="{C01D6C83-6D40-474D-BBA1-C8D58CA998FA}" dt="2022-03-30T10:09:21.539" v="1400" actId="27636"/>
          <ac:spMkLst>
            <pc:docMk/>
            <pc:sldMk cId="1628321748" sldId="1295"/>
            <ac:spMk id="3" creationId="{9E2D4178-0D39-48C7-BA1D-7E067A722B1A}"/>
          </ac:spMkLst>
        </pc:spChg>
      </pc:sldChg>
      <pc:sldChg chg="modSp mod modNotesTx">
        <pc:chgData name="Helena Molker Lovén" userId="df0c8d07-68fc-4ab5-af57-cc69c0b7e410" providerId="ADAL" clId="{C01D6C83-6D40-474D-BBA1-C8D58CA998FA}" dt="2022-03-30T08:53:17.187" v="25" actId="20577"/>
        <pc:sldMkLst>
          <pc:docMk/>
          <pc:sldMk cId="527419563" sldId="1298"/>
        </pc:sldMkLst>
        <pc:spChg chg="mod">
          <ac:chgData name="Helena Molker Lovén" userId="df0c8d07-68fc-4ab5-af57-cc69c0b7e410" providerId="ADAL" clId="{C01D6C83-6D40-474D-BBA1-C8D58CA998FA}" dt="2022-03-30T08:52:59.009" v="12" actId="20577"/>
          <ac:spMkLst>
            <pc:docMk/>
            <pc:sldMk cId="527419563" sldId="1298"/>
            <ac:spMk id="3" creationId="{AB65A280-0AE5-43EF-910F-8AE7B176F0FD}"/>
          </ac:spMkLst>
        </pc:spChg>
      </pc:sldChg>
      <pc:sldChg chg="modSp mod modNotesTx">
        <pc:chgData name="Helena Molker Lovén" userId="df0c8d07-68fc-4ab5-af57-cc69c0b7e410" providerId="ADAL" clId="{C01D6C83-6D40-474D-BBA1-C8D58CA998FA}" dt="2022-03-30T08:55:24.511" v="84" actId="20577"/>
        <pc:sldMkLst>
          <pc:docMk/>
          <pc:sldMk cId="2097609477" sldId="1299"/>
        </pc:sldMkLst>
        <pc:spChg chg="mod">
          <ac:chgData name="Helena Molker Lovén" userId="df0c8d07-68fc-4ab5-af57-cc69c0b7e410" providerId="ADAL" clId="{C01D6C83-6D40-474D-BBA1-C8D58CA998FA}" dt="2022-03-30T08:54:55.144" v="72" actId="20577"/>
          <ac:spMkLst>
            <pc:docMk/>
            <pc:sldMk cId="2097609477" sldId="1299"/>
            <ac:spMk id="2" creationId="{0CEAB477-4B1D-4F66-B026-5EB5C1B90933}"/>
          </ac:spMkLst>
        </pc:spChg>
      </pc:sldChg>
      <pc:sldChg chg="modNotesTx">
        <pc:chgData name="Helena Molker Lovén" userId="df0c8d07-68fc-4ab5-af57-cc69c0b7e410" providerId="ADAL" clId="{C01D6C83-6D40-474D-BBA1-C8D58CA998FA}" dt="2022-03-30T08:53:59.365" v="59" actId="20577"/>
        <pc:sldMkLst>
          <pc:docMk/>
          <pc:sldMk cId="4003513035" sldId="1300"/>
        </pc:sldMkLst>
      </pc:sldChg>
      <pc:sldChg chg="modNotesTx">
        <pc:chgData name="Helena Molker Lovén" userId="df0c8d07-68fc-4ab5-af57-cc69c0b7e410" providerId="ADAL" clId="{C01D6C83-6D40-474D-BBA1-C8D58CA998FA}" dt="2022-03-30T09:04:27.565" v="395" actId="20577"/>
        <pc:sldMkLst>
          <pc:docMk/>
          <pc:sldMk cId="3211609496" sldId="1301"/>
        </pc:sldMkLst>
      </pc:sldChg>
      <pc:sldChg chg="modNotesTx">
        <pc:chgData name="Helena Molker Lovén" userId="df0c8d07-68fc-4ab5-af57-cc69c0b7e410" providerId="ADAL" clId="{C01D6C83-6D40-474D-BBA1-C8D58CA998FA}" dt="2022-03-30T09:53:33.634" v="1012" actId="20577"/>
        <pc:sldMkLst>
          <pc:docMk/>
          <pc:sldMk cId="801514190" sldId="1303"/>
        </pc:sldMkLst>
      </pc:sldChg>
      <pc:sldChg chg="modNotesTx">
        <pc:chgData name="Helena Molker Lovén" userId="df0c8d07-68fc-4ab5-af57-cc69c0b7e410" providerId="ADAL" clId="{C01D6C83-6D40-474D-BBA1-C8D58CA998FA}" dt="2022-03-30T08:59:13.395" v="195" actId="20577"/>
        <pc:sldMkLst>
          <pc:docMk/>
          <pc:sldMk cId="1976935828" sldId="1305"/>
        </pc:sldMkLst>
      </pc:sldChg>
      <pc:sldChg chg="modNotesTx">
        <pc:chgData name="Helena Molker Lovén" userId="df0c8d07-68fc-4ab5-af57-cc69c0b7e410" providerId="ADAL" clId="{C01D6C83-6D40-474D-BBA1-C8D58CA998FA}" dt="2022-03-30T09:58:50.269" v="1270" actId="20577"/>
        <pc:sldMkLst>
          <pc:docMk/>
          <pc:sldMk cId="2961385932" sldId="1313"/>
        </pc:sldMkLst>
      </pc:sldChg>
      <pc:sldChg chg="modNotesTx">
        <pc:chgData name="Helena Molker Lovén" userId="df0c8d07-68fc-4ab5-af57-cc69c0b7e410" providerId="ADAL" clId="{C01D6C83-6D40-474D-BBA1-C8D58CA998FA}" dt="2022-03-30T10:10:57.520" v="1525" actId="20577"/>
        <pc:sldMkLst>
          <pc:docMk/>
          <pc:sldMk cId="3611005277" sldId="1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D47E7-D480-4954-A3E5-C030975D90D0}" type="datetimeFigureOut">
              <a:rPr lang="sv-SE" smtClean="0"/>
              <a:t>2023-06-01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61C96-ED3C-4710-B8C2-E80301A59E4F}" type="slidenum">
              <a:rPr lang="sv-SE" smtClean="0"/>
              <a:t>‹#›</a:t>
            </a:fld>
            <a:endParaRPr lang="sv-SE"/>
          </a:p>
        </p:txBody>
      </p:sp>
    </p:spTree>
    <p:extLst>
      <p:ext uri="{BB962C8B-B14F-4D97-AF65-F5344CB8AC3E}">
        <p14:creationId xmlns:p14="http://schemas.microsoft.com/office/powerpoint/2010/main" val="278625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T-fFCtQ5sB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mt1O04C_Pi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6E61C96-ED3C-4710-B8C2-E80301A59E4F}" type="slidenum">
              <a:rPr lang="sv-SE" smtClean="0"/>
              <a:t>1</a:t>
            </a:fld>
            <a:endParaRPr lang="sv-SE"/>
          </a:p>
        </p:txBody>
      </p:sp>
    </p:spTree>
    <p:extLst>
      <p:ext uri="{BB962C8B-B14F-4D97-AF65-F5344CB8AC3E}">
        <p14:creationId xmlns:p14="http://schemas.microsoft.com/office/powerpoint/2010/main" val="392493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få mer information och ett exempel hur samtalsmatta kan användas</a:t>
            </a:r>
          </a:p>
        </p:txBody>
      </p:sp>
      <p:sp>
        <p:nvSpPr>
          <p:cNvPr id="4" name="Platshållare för bildnummer 3"/>
          <p:cNvSpPr>
            <a:spLocks noGrp="1"/>
          </p:cNvSpPr>
          <p:nvPr>
            <p:ph type="sldNum" sz="quarter" idx="5"/>
          </p:nvPr>
        </p:nvSpPr>
        <p:spPr/>
        <p:txBody>
          <a:bodyPr/>
          <a:lstStyle/>
          <a:p>
            <a:fld id="{E6B20322-B9FE-4C46-B683-3888E702B112}" type="slidenum">
              <a:rPr lang="sv-SE" smtClean="0"/>
              <a:t>11</a:t>
            </a:fld>
            <a:endParaRPr lang="sv-SE"/>
          </a:p>
        </p:txBody>
      </p:sp>
    </p:spTree>
    <p:extLst>
      <p:ext uri="{BB962C8B-B14F-4D97-AF65-F5344CB8AC3E}">
        <p14:creationId xmlns:p14="http://schemas.microsoft.com/office/powerpoint/2010/main" val="288861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solidFill>
                  <a:srgbClr val="0563C1"/>
                </a:solidFill>
                <a:hlinkClick r:id="rId3">
                  <a:extLst>
                    <a:ext uri="{A12FA001-AC4F-418D-AE19-62706E023703}">
                      <ahyp:hlinkClr xmlns:ahyp="http://schemas.microsoft.com/office/drawing/2018/hyperlinkcolor" val="tx"/>
                    </a:ext>
                  </a:extLst>
                </a:hlinkClick>
              </a:rPr>
            </a:br>
            <a:r>
              <a:rPr lang="sv-SE" dirty="0">
                <a:solidFill>
                  <a:srgbClr val="0563C1"/>
                </a:solidFill>
                <a:hlinkClick r:id="rId3">
                  <a:extLst>
                    <a:ext uri="{A12FA001-AC4F-418D-AE19-62706E023703}">
                      <ahyp:hlinkClr xmlns:ahyp="http://schemas.microsoft.com/office/drawing/2018/hyperlinkcolor" val="tx"/>
                    </a:ext>
                  </a:extLst>
                </a:hlinkClick>
              </a:rPr>
              <a:t>https://www.youtube.com/watch?v=T-fFCtQ5sBA</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Ytterligare ett exempel (på engelska) hur samtalsmatta kan användas för att värdera hur en person själv bedömer att han klarar aktiviteter i vardagen. Ett sätt att utreda vilket stöd som behövs.</a:t>
            </a:r>
          </a:p>
          <a:p>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12</a:t>
            </a:fld>
            <a:endParaRPr lang="sv-SE"/>
          </a:p>
        </p:txBody>
      </p:sp>
    </p:spTree>
    <p:extLst>
      <p:ext uri="{BB962C8B-B14F-4D97-AF65-F5344CB8AC3E}">
        <p14:creationId xmlns:p14="http://schemas.microsoft.com/office/powerpoint/2010/main" val="239278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Att visuellt visa hur en produkt/tjänst fungerar är ett sätt att underlätta förståelse. Verbalt språk är mycket svårt att förstå om man har kognitiva svårigheter och visuellt stöd underlättar.</a:t>
            </a:r>
          </a:p>
          <a:p>
            <a:r>
              <a:rPr lang="sv-SE" sz="1200" kern="1200" dirty="0">
                <a:solidFill>
                  <a:schemeClr val="tx1"/>
                </a:solidFill>
                <a:effectLst/>
                <a:latin typeface="+mn-lt"/>
                <a:ea typeface="+mn-ea"/>
                <a:cs typeface="+mn-cs"/>
              </a:rPr>
              <a:t>Bilden kan en visa för personen för att förklara hur kameran fungerar. Visa att när du sover så ser personalen ingenting på skärmen.</a:t>
            </a: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392DB8-C2B4-4061-849B-D1DF2763CD58}" type="slidenum">
              <a:rPr lang="sv-SE" smtClean="0"/>
              <a:t>13</a:t>
            </a:fld>
            <a:endParaRPr lang="sv-SE"/>
          </a:p>
        </p:txBody>
      </p:sp>
    </p:spTree>
    <p:extLst>
      <p:ext uri="{BB962C8B-B14F-4D97-AF65-F5344CB8AC3E}">
        <p14:creationId xmlns:p14="http://schemas.microsoft.com/office/powerpoint/2010/main" val="14204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Men när du t ex har ramlat, då ser det ut såhär på skärmen och vi kan komma in och hjälpa till. </a:t>
            </a:r>
          </a:p>
        </p:txBody>
      </p:sp>
      <p:sp>
        <p:nvSpPr>
          <p:cNvPr id="4" name="Platshållare för bildnummer 3"/>
          <p:cNvSpPr>
            <a:spLocks noGrp="1"/>
          </p:cNvSpPr>
          <p:nvPr>
            <p:ph type="sldNum" sz="quarter" idx="10"/>
          </p:nvPr>
        </p:nvSpPr>
        <p:spPr/>
        <p:txBody>
          <a:bodyPr/>
          <a:lstStyle/>
          <a:p>
            <a:fld id="{F6E61C96-ED3C-4710-B8C2-E80301A59E4F}" type="slidenum">
              <a:rPr lang="sv-SE" smtClean="0"/>
              <a:t>14</a:t>
            </a:fld>
            <a:endParaRPr lang="sv-SE"/>
          </a:p>
        </p:txBody>
      </p:sp>
    </p:spTree>
    <p:extLst>
      <p:ext uri="{BB962C8B-B14F-4D97-AF65-F5344CB8AC3E}">
        <p14:creationId xmlns:p14="http://schemas.microsoft.com/office/powerpoint/2010/main" val="189481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kan också använda konsekvenskarta.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Här ligger du och sover, då kan personalen komma in även om du sover gott och då väcker vi dig.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Men om vi använder kameran så behöver vi inte komma in och väcka dig. </a:t>
            </a:r>
          </a:p>
          <a:p>
            <a:r>
              <a:rPr lang="sv-SE" dirty="0"/>
              <a:t>Här kan personen peka på det alternativ som hen tycker verkar bäst.</a:t>
            </a:r>
          </a:p>
        </p:txBody>
      </p:sp>
      <p:sp>
        <p:nvSpPr>
          <p:cNvPr id="4" name="Platshållare för bildnummer 3"/>
          <p:cNvSpPr>
            <a:spLocks noGrp="1"/>
          </p:cNvSpPr>
          <p:nvPr>
            <p:ph type="sldNum" sz="quarter" idx="10"/>
          </p:nvPr>
        </p:nvSpPr>
        <p:spPr/>
        <p:txBody>
          <a:bodyPr/>
          <a:lstStyle/>
          <a:p>
            <a:fld id="{80392DB8-C2B4-4061-849B-D1DF2763CD58}" type="slidenum">
              <a:rPr lang="sv-SE" smtClean="0"/>
              <a:t>15</a:t>
            </a:fld>
            <a:endParaRPr lang="sv-SE"/>
          </a:p>
        </p:txBody>
      </p:sp>
    </p:spTree>
    <p:extLst>
      <p:ext uri="{BB962C8B-B14F-4D97-AF65-F5344CB8AC3E}">
        <p14:creationId xmlns:p14="http://schemas.microsoft.com/office/powerpoint/2010/main" val="19119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Maria Hanssons exempel från Lerum</a:t>
            </a:r>
          </a:p>
          <a:p>
            <a:r>
              <a:rPr lang="sv-SE" sz="1200" kern="1200" dirty="0">
                <a:solidFill>
                  <a:schemeClr val="tx1"/>
                </a:solidFill>
                <a:effectLst/>
                <a:latin typeface="+mn-lt"/>
                <a:ea typeface="+mn-ea"/>
                <a:cs typeface="+mn-cs"/>
              </a:rPr>
              <a:t>Maria har sparat denna i mappen Inspirationsmaterial framtaget av testledare</a:t>
            </a:r>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16</a:t>
            </a:fld>
            <a:endParaRPr lang="sv-SE"/>
          </a:p>
        </p:txBody>
      </p:sp>
    </p:spTree>
    <p:extLst>
      <p:ext uri="{BB962C8B-B14F-4D97-AF65-F5344CB8AC3E}">
        <p14:creationId xmlns:p14="http://schemas.microsoft.com/office/powerpoint/2010/main" val="313586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https://www.youtube.com/watch?v=G6mcX-Z6Gxg </a:t>
            </a:r>
          </a:p>
          <a:p>
            <a:r>
              <a:rPr lang="sv-SE" b="0" i="0" dirty="0">
                <a:solidFill>
                  <a:srgbClr val="030303"/>
                </a:solidFill>
                <a:effectLst/>
                <a:latin typeface="Roboto" panose="02000000000000000000" pitchFamily="2" charset="0"/>
              </a:rPr>
              <a:t>Erfarenheter av implementering av GPS-larm i Göteborgs Stad och </a:t>
            </a:r>
            <a:r>
              <a:rPr lang="sv-SE" b="0" i="0" dirty="0" err="1">
                <a:solidFill>
                  <a:srgbClr val="030303"/>
                </a:solidFill>
                <a:effectLst/>
                <a:latin typeface="Roboto" panose="02000000000000000000" pitchFamily="2" charset="0"/>
              </a:rPr>
              <a:t>Stenungsunds</a:t>
            </a:r>
            <a:r>
              <a:rPr lang="sv-SE" b="0" i="0" dirty="0">
                <a:solidFill>
                  <a:srgbClr val="030303"/>
                </a:solidFill>
                <a:effectLst/>
                <a:latin typeface="Roboto" panose="02000000000000000000" pitchFamily="2" charset="0"/>
              </a:rPr>
              <a:t> kommun där man resonerar kring samtycke</a:t>
            </a:r>
            <a:endParaRPr lang="sv-SE" dirty="0"/>
          </a:p>
        </p:txBody>
      </p:sp>
      <p:sp>
        <p:nvSpPr>
          <p:cNvPr id="4" name="Platshållare för bildnummer 3"/>
          <p:cNvSpPr>
            <a:spLocks noGrp="1"/>
          </p:cNvSpPr>
          <p:nvPr>
            <p:ph type="sldNum" sz="quarter" idx="10"/>
          </p:nvPr>
        </p:nvSpPr>
        <p:spPr/>
        <p:txBody>
          <a:bodyPr/>
          <a:lstStyle/>
          <a:p>
            <a:fld id="{F6E61C96-ED3C-4710-B8C2-E80301A59E4F}" type="slidenum">
              <a:rPr lang="sv-SE" smtClean="0"/>
              <a:t>18</a:t>
            </a:fld>
            <a:endParaRPr lang="sv-SE"/>
          </a:p>
        </p:txBody>
      </p:sp>
    </p:spTree>
    <p:extLst>
      <p:ext uri="{BB962C8B-B14F-4D97-AF65-F5344CB8AC3E}">
        <p14:creationId xmlns:p14="http://schemas.microsoft.com/office/powerpoint/2010/main" val="4054960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19</a:t>
            </a:fld>
            <a:endParaRPr lang="sv-SE"/>
          </a:p>
        </p:txBody>
      </p:sp>
    </p:spTree>
    <p:extLst>
      <p:ext uri="{BB962C8B-B14F-4D97-AF65-F5344CB8AC3E}">
        <p14:creationId xmlns:p14="http://schemas.microsoft.com/office/powerpoint/2010/main" val="85456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insatser inom socialtjänsten ska ske frivilligt. Alltså måste samtycke ges oavsett hur insatsen ges.</a:t>
            </a:r>
          </a:p>
          <a:p>
            <a:endParaRPr lang="sv-SE" dirty="0"/>
          </a:p>
          <a:p>
            <a:r>
              <a:rPr lang="sv-SE" dirty="0"/>
              <a:t>God man, förvaltare eller anhöriga kan INTE samtycka i personens ställe</a:t>
            </a:r>
          </a:p>
          <a:p>
            <a:endParaRPr lang="sv-SE" dirty="0"/>
          </a:p>
          <a:p>
            <a:r>
              <a:rPr lang="sv-SE" sz="1200" b="0" i="0" kern="1200" dirty="0">
                <a:solidFill>
                  <a:schemeClr val="tx1"/>
                </a:solidFill>
                <a:effectLst/>
                <a:latin typeface="+mn-lt"/>
                <a:ea typeface="+mn-ea"/>
                <a:cs typeface="+mn-cs"/>
              </a:rPr>
              <a:t>När det gäller personer med nedsatt beslutsförmåga är det viktigt att anpassa informationen om, och erbjudandet av, välfärdstekniken utifrån den enskilda personens förmåga och förutsättningar. Det är också angeläget att anpassa tekniken till och planera uppföljningen utifrån personens förmåga och förutsättningar. </a:t>
            </a:r>
            <a:endParaRPr lang="sv-SE" dirty="0"/>
          </a:p>
        </p:txBody>
      </p:sp>
      <p:sp>
        <p:nvSpPr>
          <p:cNvPr id="4" name="Platshållare för bildnummer 3"/>
          <p:cNvSpPr>
            <a:spLocks noGrp="1"/>
          </p:cNvSpPr>
          <p:nvPr>
            <p:ph type="sldNum" sz="quarter" idx="10"/>
          </p:nvPr>
        </p:nvSpPr>
        <p:spPr/>
        <p:txBody>
          <a:bodyPr/>
          <a:lstStyle/>
          <a:p>
            <a:fld id="{F6E61C96-ED3C-4710-B8C2-E80301A59E4F}" type="slidenum">
              <a:rPr lang="sv-SE" smtClean="0"/>
              <a:t>2</a:t>
            </a:fld>
            <a:endParaRPr lang="sv-SE"/>
          </a:p>
        </p:txBody>
      </p:sp>
    </p:spTree>
    <p:extLst>
      <p:ext uri="{BB962C8B-B14F-4D97-AF65-F5344CB8AC3E}">
        <p14:creationId xmlns:p14="http://schemas.microsoft.com/office/powerpoint/2010/main" val="202847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är skillnad mellan olika typer av teknik – vad den enskilde använder eller teknik som handlar om verksamhet (digital signering </a:t>
            </a:r>
            <a:r>
              <a:rPr lang="sv-SE" sz="1200" kern="1200" dirty="0" err="1">
                <a:solidFill>
                  <a:schemeClr val="tx1"/>
                </a:solidFill>
                <a:effectLst/>
                <a:latin typeface="+mn-lt"/>
                <a:ea typeface="+mn-ea"/>
                <a:cs typeface="+mn-cs"/>
              </a:rPr>
              <a:t>m.m</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är i huvudsak när det gäller individnära teknik som frågan om samtycke blir aktuell</a:t>
            </a:r>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4</a:t>
            </a:fld>
            <a:endParaRPr lang="sv-SE"/>
          </a:p>
        </p:txBody>
      </p:sp>
    </p:spTree>
    <p:extLst>
      <p:ext uri="{BB962C8B-B14F-4D97-AF65-F5344CB8AC3E}">
        <p14:creationId xmlns:p14="http://schemas.microsoft.com/office/powerpoint/2010/main" val="98887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Om man har kognitiva svårigheter så har man kommunikativa svårigheter.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Många gånger så tänker en inte på förståelseproblemet utan mycket mer på uttrycksproblemet. Där behöver en tänka på omgivningens betydelse för att personen ska förstå. Hur vi kommunicerar </a:t>
            </a:r>
            <a:r>
              <a:rPr lang="sv-SE" sz="1200" i="1" kern="1200" dirty="0">
                <a:solidFill>
                  <a:schemeClr val="tx1"/>
                </a:solidFill>
                <a:effectLst/>
                <a:latin typeface="+mn-lt"/>
                <a:ea typeface="+mn-ea"/>
                <a:cs typeface="+mn-cs"/>
              </a:rPr>
              <a:t>till </a:t>
            </a:r>
            <a:r>
              <a:rPr lang="sv-SE" sz="1200" i="0" kern="1200" dirty="0">
                <a:solidFill>
                  <a:schemeClr val="tx1"/>
                </a:solidFill>
                <a:effectLst/>
                <a:latin typeface="+mn-lt"/>
                <a:ea typeface="+mn-ea"/>
                <a:cs typeface="+mn-cs"/>
              </a:rPr>
              <a:t>personen.</a:t>
            </a: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Att värdera, ta ställning och avgöra är svårt och då måste vi ha anpassat stöd. Vi kan göra både individuella anpassningar men också generella som kan användas av många. </a:t>
            </a:r>
          </a:p>
          <a:p>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5</a:t>
            </a:fld>
            <a:endParaRPr lang="sv-SE"/>
          </a:p>
        </p:txBody>
      </p:sp>
    </p:spTree>
    <p:extLst>
      <p:ext uri="{BB962C8B-B14F-4D97-AF65-F5344CB8AC3E}">
        <p14:creationId xmlns:p14="http://schemas.microsoft.com/office/powerpoint/2010/main" val="197335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Det är vid nedsatt beslutsförmåga/kognitiva svårigheter som det blir svårast med samtycke. Hur kan vi ge stöd så att vi kan säkerställa att personens vilja kommer till uttryck.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måste göra allt vi kan och utgå från att alla med rätt stöd kan kommunicera – både förstå kommunikation och uttrycka sig. Kommunikationsstöd/AKK behövs oftast – kan se ut på många olika sätt.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En del av er är personerna som själva kan AKK (alternativ kompletterande kommunikation) en del kan inte, men dessa personer finns i alla organisationer så ta hjälp av dessa personer.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En viktig sak är att det kan aldrig bli fel – det kan bara förbättra, aldrig försämra. Ingen tar skada av kommunikationsstöd! </a:t>
            </a:r>
          </a:p>
          <a:p>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6</a:t>
            </a:fld>
            <a:endParaRPr lang="sv-SE"/>
          </a:p>
        </p:txBody>
      </p:sp>
    </p:spTree>
    <p:extLst>
      <p:ext uri="{BB962C8B-B14F-4D97-AF65-F5344CB8AC3E}">
        <p14:creationId xmlns:p14="http://schemas.microsoft.com/office/powerpoint/2010/main" val="32367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hamnar på olika nivåer, en robotkatt är ju lätt att se då om personen använder den självmant så är det ett samtycke och där samlar vi heller inte in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Kan bli svårare om det är kognitiva hjälpmedel, med mera. En kanske måste använda dessa ett tag för att förstå nyttan med dessa.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Den ännu mer abstrakta tekniken, GPS-larm och tillsynskamera, är kanske allra svårast med samtycke och förståelse för vad detta innebär. Samtycke blir svårare ju mer abstrakt tekniken är.</a:t>
            </a:r>
          </a:p>
          <a:p>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7</a:t>
            </a:fld>
            <a:endParaRPr lang="sv-SE"/>
          </a:p>
        </p:txBody>
      </p:sp>
    </p:spTree>
    <p:extLst>
      <p:ext uri="{BB962C8B-B14F-4D97-AF65-F5344CB8AC3E}">
        <p14:creationId xmlns:p14="http://schemas.microsoft.com/office/powerpoint/2010/main" val="74592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Vet du inte ett dugg vad det handlar om är det jättesvårt att ta ställning, men får du prova så öppnar du för att kunna ta ställning. Lyhördhet är oerhört viktigt. En kan ju också ta tillbaka samtycke efter att ha testat ett tag, ett samtycke är aldrig för evigt utan måste finnas med så att en har rätt att ångra sig</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Kan en testa något för att se om ett samtycke finns? Samtycket skapas precis då och inte innan, får en göra så? Detta måste vara från fall till fall. I Göteborg har man haft inspirationsdagar för att brukarna skulle få se vad som finns och få inspiration. Idén där är att en måste få en del erfarenhet för att kunna ta ställning. Detta kan vara en metod så att en vet vad en tackar ja till. Innan introduktion av lösning så får en försöka så gott en kan att förstå om personen kan vilja, sen under test så får en vara oerhört lyhörd för att förstå om samtycke finns.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Dokumentationen är A och O – vad är syftet och målet? Det vi gör är ju för att göra det bättre för den enskilde så hur har vi resonerat? Digital teknik kontra andra lösningar. Dokumentera noga och följ upp. Med exempelvis robotkatter har viss personal känt att de lurar personen, men om en kan se att personen blir lugn och mår gott av katten så är det viktigt att dokumentera detta. En person som gärna vill gå ut men inte vill ha med personer som ledsagning, provade GPS larm som personen inte kunde svara på tydligt Ja/nej så testade de och dokumenterade detta. Vid oro så kom de ut och mötte personen och dokumenterade personens reaktion när de dök upp. Prova, dokumentera, och visa hur personalen har varit lyhörda för personens samtycke.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Är vi skyldiga systematiskt följa upp att samtycket gäller fortsatt? Vi måste följa upp allt vi gör – är detta fortfarande till gagn för personen? Detta ligger i det systematiska kvalitetsarbetet. </a:t>
            </a:r>
          </a:p>
          <a:p>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8</a:t>
            </a:fld>
            <a:endParaRPr lang="sv-SE"/>
          </a:p>
        </p:txBody>
      </p:sp>
    </p:spTree>
    <p:extLst>
      <p:ext uri="{BB962C8B-B14F-4D97-AF65-F5344CB8AC3E}">
        <p14:creationId xmlns:p14="http://schemas.microsoft.com/office/powerpoint/2010/main" val="40508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Kunskapsguiden ger tips på sätt att underlätta för kommunikation och inhämta samtycke.</a:t>
            </a:r>
          </a:p>
          <a:p>
            <a:r>
              <a:rPr lang="sv-SE" sz="1200" kern="1200" dirty="0">
                <a:solidFill>
                  <a:schemeClr val="tx1"/>
                </a:solidFill>
                <a:effectLst/>
                <a:latin typeface="+mn-lt"/>
                <a:ea typeface="+mn-ea"/>
                <a:cs typeface="+mn-cs"/>
              </a:rPr>
              <a:t>Enkelt språk viktigt. </a:t>
            </a:r>
          </a:p>
          <a:p>
            <a:r>
              <a:rPr lang="sv-SE" sz="1200" kern="1200" dirty="0">
                <a:solidFill>
                  <a:schemeClr val="tx1"/>
                </a:solidFill>
                <a:effectLst/>
                <a:latin typeface="+mn-lt"/>
                <a:ea typeface="+mn-ea"/>
                <a:cs typeface="+mn-cs"/>
              </a:rPr>
              <a:t>Samtalsmatta är en bra metod som kunskapsguiden lyfter i flera ställen. Det finns en värderingsskala som kan anpassas efter ämne. Metoden fungerar för många grupper och är </a:t>
            </a:r>
            <a:r>
              <a:rPr lang="sv-SE" sz="1200" kern="1200" dirty="0" err="1">
                <a:solidFill>
                  <a:schemeClr val="tx1"/>
                </a:solidFill>
                <a:effectLst/>
                <a:latin typeface="+mn-lt"/>
                <a:ea typeface="+mn-ea"/>
                <a:cs typeface="+mn-cs"/>
              </a:rPr>
              <a:t>välbeforskad</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Det finns en </a:t>
            </a:r>
            <a:r>
              <a:rPr lang="sv-SE" sz="1200" kern="1200" dirty="0" err="1">
                <a:solidFill>
                  <a:schemeClr val="tx1"/>
                </a:solidFill>
                <a:effectLst/>
                <a:latin typeface="+mn-lt"/>
                <a:ea typeface="+mn-ea"/>
                <a:cs typeface="+mn-cs"/>
              </a:rPr>
              <a:t>app</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Talking</a:t>
            </a:r>
            <a:r>
              <a:rPr lang="sv-SE" sz="1200" kern="1200" dirty="0">
                <a:solidFill>
                  <a:schemeClr val="tx1"/>
                </a:solidFill>
                <a:effectLst/>
                <a:latin typeface="+mn-lt"/>
                <a:ea typeface="+mn-ea"/>
                <a:cs typeface="+mn-cs"/>
              </a:rPr>
              <a:t> mats så att en kan göra detta digitalt. Ibland är dock det fysiska bra men en får pröva sig fram. Det är en bra metod. </a:t>
            </a:r>
          </a:p>
          <a:p>
            <a:r>
              <a:rPr lang="sv-SE" sz="1200" kern="1200" dirty="0">
                <a:solidFill>
                  <a:schemeClr val="tx1"/>
                </a:solidFill>
                <a:effectLst/>
                <a:latin typeface="+mn-lt"/>
                <a:ea typeface="+mn-ea"/>
                <a:cs typeface="+mn-cs"/>
              </a:rPr>
              <a:t>Samtalsmatta är en certifierad metod som en måste gå en utbildning för att använda. </a:t>
            </a:r>
          </a:p>
          <a:p>
            <a:endParaRPr lang="sv-SE" dirty="0"/>
          </a:p>
        </p:txBody>
      </p:sp>
      <p:sp>
        <p:nvSpPr>
          <p:cNvPr id="4" name="Platshållare för bildnummer 3"/>
          <p:cNvSpPr>
            <a:spLocks noGrp="1"/>
          </p:cNvSpPr>
          <p:nvPr>
            <p:ph type="sldNum" sz="quarter" idx="10"/>
          </p:nvPr>
        </p:nvSpPr>
        <p:spPr/>
        <p:txBody>
          <a:bodyPr/>
          <a:lstStyle/>
          <a:p>
            <a:fld id="{80392DB8-C2B4-4061-849B-D1DF2763CD58}" type="slidenum">
              <a:rPr lang="sv-SE" smtClean="0"/>
              <a:t>9</a:t>
            </a:fld>
            <a:endParaRPr lang="sv-SE"/>
          </a:p>
        </p:txBody>
      </p:sp>
    </p:spTree>
    <p:extLst>
      <p:ext uri="{BB962C8B-B14F-4D97-AF65-F5344CB8AC3E}">
        <p14:creationId xmlns:p14="http://schemas.microsoft.com/office/powerpoint/2010/main" val="246321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6F6BB8-6352-4F52-B202-11140F98AFCC}" type="slidenum">
              <a:rPr lang="sv-SE" altLang="sv-SE" smtClean="0"/>
              <a:pPr/>
              <a:t>10</a:t>
            </a:fld>
            <a:endParaRPr lang="sv-SE" altLang="sv-SE"/>
          </a:p>
        </p:txBody>
      </p:sp>
      <p:sp>
        <p:nvSpPr>
          <p:cNvPr id="105475" name="Rectangle 2"/>
          <p:cNvSpPr>
            <a:spLocks noGrp="1" noRot="1" noChangeAspect="1" noChangeArrowheads="1" noTextEdit="1"/>
          </p:cNvSpPr>
          <p:nvPr>
            <p:ph type="sldImg"/>
          </p:nvPr>
        </p:nvSpPr>
        <p:spPr>
          <a:xfrm>
            <a:off x="-223838" y="808038"/>
            <a:ext cx="7185026" cy="4041775"/>
          </a:xfrm>
          <a:ln/>
        </p:spPr>
      </p:sp>
      <p:sp>
        <p:nvSpPr>
          <p:cNvPr id="105476" name="Rectangle 3"/>
          <p:cNvSpPr>
            <a:spLocks noGrp="1" noChangeArrowheads="1"/>
          </p:cNvSpPr>
          <p:nvPr>
            <p:ph type="body" idx="1"/>
          </p:nvPr>
        </p:nvSpPr>
        <p:spPr>
          <a:noFill/>
        </p:spPr>
        <p:txBody>
          <a:bodyPr/>
          <a:lstStyle/>
          <a:p>
            <a:pPr eaLnBrk="1" hangingPunct="1">
              <a:lnSpc>
                <a:spcPct val="90000"/>
              </a:lnSpc>
            </a:pPr>
            <a:endParaRPr lang="sv-SE" altLang="sv-SE" dirty="0"/>
          </a:p>
          <a:p>
            <a:pPr marL="0" marR="0" lvl="0" indent="0" algn="l" defTabSz="914400" rtl="0" eaLnBrk="1" fontAlgn="auto" latinLnBrk="0" hangingPunct="1">
              <a:lnSpc>
                <a:spcPct val="90000"/>
              </a:lnSpc>
              <a:spcBef>
                <a:spcPts val="0"/>
              </a:spcBef>
              <a:spcAft>
                <a:spcPts val="0"/>
              </a:spcAft>
              <a:buClrTx/>
              <a:buSzTx/>
              <a:buFontTx/>
              <a:buNone/>
              <a:tabLst/>
              <a:defRPr/>
            </a:pPr>
            <a:r>
              <a:rPr lang="sv-SE" altLang="sv-SE" dirty="0"/>
              <a:t>Svenska samtalsmattefilmen </a:t>
            </a:r>
            <a:r>
              <a:rPr lang="sv-SE" dirty="0">
                <a:hlinkClick r:id="rId3"/>
              </a:rPr>
              <a:t>https://www.youtube.com/watch?v=mt1O04C_PiE</a:t>
            </a:r>
            <a:endParaRPr lang="sv-SE" dirty="0"/>
          </a:p>
          <a:p>
            <a:pPr eaLnBrk="1" hangingPunct="1">
              <a:lnSpc>
                <a:spcPct val="90000"/>
              </a:lnSpc>
            </a:pPr>
            <a:endParaRPr lang="sv-SE" altLang="sv-SE" dirty="0"/>
          </a:p>
        </p:txBody>
      </p:sp>
    </p:spTree>
    <p:extLst>
      <p:ext uri="{BB962C8B-B14F-4D97-AF65-F5344CB8AC3E}">
        <p14:creationId xmlns:p14="http://schemas.microsoft.com/office/powerpoint/2010/main" val="172954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909BCF-505E-46E9-AE85-CA1E4409CE6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EEE8D21-CF02-4AF1-8394-56D523595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3E92A42-3BA6-4A06-89C8-DF786C366B4B}"/>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5" name="Platshållare för sidfot 4">
            <a:extLst>
              <a:ext uri="{FF2B5EF4-FFF2-40B4-BE49-F238E27FC236}">
                <a16:creationId xmlns:a16="http://schemas.microsoft.com/office/drawing/2014/main" id="{EB02B5B9-48C1-4DAF-9C78-03B893632E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C162E8-66DA-4DAA-B25F-9EA0F322D6AE}"/>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02467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62B048-CCD5-4FEA-875E-56382CCE32E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A1EC2E8-AF44-45DB-89E4-EC3DB0E5035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FD5D5C-EF9F-4722-9C7B-5D126B6A7E3F}"/>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5" name="Platshållare för sidfot 4">
            <a:extLst>
              <a:ext uri="{FF2B5EF4-FFF2-40B4-BE49-F238E27FC236}">
                <a16:creationId xmlns:a16="http://schemas.microsoft.com/office/drawing/2014/main" id="{68CA4236-D1B0-49C0-9DD4-8EE48508B6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7EF16D-12D3-46CA-B9E0-749A575E813A}"/>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54186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BDF0CC9-4F93-4838-AC44-E2E9A0DBCFF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D08641-95AF-491C-BA49-51BC5A6A8EB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59769B-9AF5-443A-881F-DEAE90BAD59B}"/>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5" name="Platshållare för sidfot 4">
            <a:extLst>
              <a:ext uri="{FF2B5EF4-FFF2-40B4-BE49-F238E27FC236}">
                <a16:creationId xmlns:a16="http://schemas.microsoft.com/office/drawing/2014/main" id="{6D8D79E3-42C3-4DBD-9552-97B129B0FF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7EFF9A-51E4-4C18-A808-F913CE4FDC9C}"/>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7491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ED9022-E4A9-452E-8E37-7B0D6F33D10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84D3FDD-F9DB-4DDB-8BF8-1E7E4125AC20}"/>
              </a:ext>
            </a:extLst>
          </p:cNvPr>
          <p:cNvSpPr>
            <a:spLocks noGrp="1"/>
          </p:cNvSpPr>
          <p:nvPr>
            <p:ph type="dt" sz="half" idx="10"/>
          </p:nvPr>
        </p:nvSpPr>
        <p:spPr/>
        <p:txBody>
          <a:bodyPr/>
          <a:lstStyle/>
          <a:p>
            <a:fld id="{A9896216-3E38-4BA1-94F0-8EAAB9A80E01}" type="datetimeFigureOut">
              <a:rPr lang="sv-SE" smtClean="0"/>
              <a:pPr/>
              <a:t>2023-06-01</a:t>
            </a:fld>
            <a:endParaRPr lang="sv-SE"/>
          </a:p>
        </p:txBody>
      </p:sp>
      <p:sp>
        <p:nvSpPr>
          <p:cNvPr id="4" name="Platshållare för bildnummer 3">
            <a:extLst>
              <a:ext uri="{FF2B5EF4-FFF2-40B4-BE49-F238E27FC236}">
                <a16:creationId xmlns:a16="http://schemas.microsoft.com/office/drawing/2014/main" id="{4B4BBF45-B8EA-469E-ABE5-E9B186CE352F}"/>
              </a:ext>
            </a:extLst>
          </p:cNvPr>
          <p:cNvSpPr>
            <a:spLocks noGrp="1"/>
          </p:cNvSpPr>
          <p:nvPr>
            <p:ph type="sldNum" sz="quarter" idx="11"/>
          </p:nvPr>
        </p:nvSpPr>
        <p:spPr/>
        <p:txBody>
          <a:bodyPr/>
          <a:lstStyle/>
          <a:p>
            <a:fld id="{9C0C57C0-E922-40A5-AE07-FEC75597E937}" type="slidenum">
              <a:rPr lang="sv-SE" smtClean="0"/>
              <a:pPr/>
              <a:t>‹#›</a:t>
            </a:fld>
            <a:endParaRPr lang="sv-SE"/>
          </a:p>
        </p:txBody>
      </p:sp>
    </p:spTree>
    <p:extLst>
      <p:ext uri="{BB962C8B-B14F-4D97-AF65-F5344CB8AC3E}">
        <p14:creationId xmlns:p14="http://schemas.microsoft.com/office/powerpoint/2010/main" val="3643537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13AB5-DFA1-4E40-8E1B-C4EF0A05647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E6D7378-8F4A-481C-861E-B0D36184D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3B664BB-541B-46DD-835E-FB1537DF707A}"/>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5" name="Platshållare för sidfot 4">
            <a:extLst>
              <a:ext uri="{FF2B5EF4-FFF2-40B4-BE49-F238E27FC236}">
                <a16:creationId xmlns:a16="http://schemas.microsoft.com/office/drawing/2014/main" id="{9C688B96-96A5-42D9-90A5-531C511DD3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5CAE54-49B1-4105-94B7-ED41466B59B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95339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7F420-6EDC-4A4E-A988-6C6BDD0FA2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7207EA-2ECB-4B16-965F-E2DA4C18442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6F1335B-3BC5-4D81-BC77-3C599BBF13B2}"/>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5" name="Platshållare för sidfot 4">
            <a:extLst>
              <a:ext uri="{FF2B5EF4-FFF2-40B4-BE49-F238E27FC236}">
                <a16:creationId xmlns:a16="http://schemas.microsoft.com/office/drawing/2014/main" id="{3D852679-A86F-4BB2-8B43-51A8507F5E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45308C-FAFE-4ECD-9A9B-88C3507B14AB}"/>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65362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57F701-1128-4268-B779-AE9C15A9804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6591D83-B40C-4AF1-A8A3-B386E593B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D5DD789-9742-4D1F-8CDE-2ABD05EAECCA}"/>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5" name="Platshållare för sidfot 4">
            <a:extLst>
              <a:ext uri="{FF2B5EF4-FFF2-40B4-BE49-F238E27FC236}">
                <a16:creationId xmlns:a16="http://schemas.microsoft.com/office/drawing/2014/main" id="{525482C6-CF99-4DD6-BBC3-1733DD2AA0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69880B-3EB6-4C9E-875A-1B27AC18FF10}"/>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23393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05688-5B77-4412-8DB0-EF24E8CB2D3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E06DCA-E133-4050-BD59-0CDBA0E5535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C55B7DC-7B18-4752-85FB-720873D835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FD9ABA6-79D9-4BA7-AD22-8E8984458055}"/>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6" name="Platshållare för sidfot 5">
            <a:extLst>
              <a:ext uri="{FF2B5EF4-FFF2-40B4-BE49-F238E27FC236}">
                <a16:creationId xmlns:a16="http://schemas.microsoft.com/office/drawing/2014/main" id="{F16F9F4F-B13C-4B32-A333-4B6508C7B54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BA0283-1071-4689-83E3-292676F472B1}"/>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459264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79CBF3-B784-4F99-BFF0-46994732E03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398D03-F0C7-4EA9-82AA-C834BCD37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FDDCF8F-AEB3-4548-89D7-8FE627C4B33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0C61581-4CBC-4DF8-8DE1-030484181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7A83EB7-3D24-428B-9197-78D72E0B34E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3C0CE1B-1CA2-4E06-8B76-B976D4BB395B}"/>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8" name="Platshållare för sidfot 7">
            <a:extLst>
              <a:ext uri="{FF2B5EF4-FFF2-40B4-BE49-F238E27FC236}">
                <a16:creationId xmlns:a16="http://schemas.microsoft.com/office/drawing/2014/main" id="{C4ED60C4-6E1C-47B7-B362-A21A2829064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AE2962-D172-4467-AEED-C0804252BC62}"/>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70707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89288-31EB-41CB-934A-9BCA5C87D8F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1311D3-5D08-459A-B138-08EBCB9E4227}"/>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4" name="Platshållare för sidfot 3">
            <a:extLst>
              <a:ext uri="{FF2B5EF4-FFF2-40B4-BE49-F238E27FC236}">
                <a16:creationId xmlns:a16="http://schemas.microsoft.com/office/drawing/2014/main" id="{738AFF11-EFE5-4418-866B-3FF5EE88EC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EF2F34D-C217-464D-808F-D03BACFBAF66}"/>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753758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2601373-E498-4655-AC92-9E2BF7CC694A}"/>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3" name="Platshållare för sidfot 2">
            <a:extLst>
              <a:ext uri="{FF2B5EF4-FFF2-40B4-BE49-F238E27FC236}">
                <a16:creationId xmlns:a16="http://schemas.microsoft.com/office/drawing/2014/main" id="{D86149DA-FDB0-4FFA-A787-4613F031A65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2A491A-B908-4C0A-814D-035B7A5B4F0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56677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52E707-C259-45AD-B7AA-FEC014B1973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16675D-3424-46CC-8BEE-DE772B9477C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177F538-9D84-46D7-A1B9-986E7E2E80F7}"/>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5" name="Platshållare för sidfot 4">
            <a:extLst>
              <a:ext uri="{FF2B5EF4-FFF2-40B4-BE49-F238E27FC236}">
                <a16:creationId xmlns:a16="http://schemas.microsoft.com/office/drawing/2014/main" id="{F5003CC4-FDB1-41ED-896D-933E03C914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00DAE6-42B7-43E9-AC02-73C704565AB3}"/>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060146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11B2DE-487C-4340-A545-5D8565F249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4C4996-ECCA-4D10-9BFD-7B08B852F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EC901F6-7156-4149-8A9C-702CC7BE8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B75CDE4-844F-4ADC-BC7D-785BDF2819B0}"/>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6" name="Platshållare för sidfot 5">
            <a:extLst>
              <a:ext uri="{FF2B5EF4-FFF2-40B4-BE49-F238E27FC236}">
                <a16:creationId xmlns:a16="http://schemas.microsoft.com/office/drawing/2014/main" id="{B774EF3F-51B6-4709-BF7E-94F497F629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3AB228-E347-4A9E-9309-DEDD939217E9}"/>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6641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8FB8A-3D6D-4B41-8084-33BBAD18A2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89F90DA-F65A-4EEF-A3DB-5CFA7A674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CE2BEDC-E5DD-42F3-9709-BEA3DCD12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9B02F76-6609-4F8B-BA57-592568119D99}"/>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6" name="Platshållare för sidfot 5">
            <a:extLst>
              <a:ext uri="{FF2B5EF4-FFF2-40B4-BE49-F238E27FC236}">
                <a16:creationId xmlns:a16="http://schemas.microsoft.com/office/drawing/2014/main" id="{A447EA10-BE32-4E3B-96E5-7B8B796D29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93C21D0-B9B1-4AE1-8B0E-4DE3557239D7}"/>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268914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50450-1AF9-4873-9339-3393A9A6087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66D20A8-90DD-4384-9AAB-9FA55CC3805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918046-89D5-494F-97A7-F0806F56DE6D}"/>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5" name="Platshållare för sidfot 4">
            <a:extLst>
              <a:ext uri="{FF2B5EF4-FFF2-40B4-BE49-F238E27FC236}">
                <a16:creationId xmlns:a16="http://schemas.microsoft.com/office/drawing/2014/main" id="{BB53C900-5669-44C5-AC60-614E9B8086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613376-0DA2-4EB0-BEA3-337D4328A76C}"/>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3438486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E59D1C-0114-4894-8BA7-71C0E882D9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F931FEE-0B2E-42BB-A11C-C9DD6135ED4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D00CBC-4248-4974-AFC2-4AB8F611A885}"/>
              </a:ext>
            </a:extLst>
          </p:cNvPr>
          <p:cNvSpPr>
            <a:spLocks noGrp="1"/>
          </p:cNvSpPr>
          <p:nvPr>
            <p:ph type="dt" sz="half" idx="10"/>
          </p:nvPr>
        </p:nvSpPr>
        <p:spPr/>
        <p:txBody>
          <a:bodyPr/>
          <a:lstStyle/>
          <a:p>
            <a:fld id="{9EA48ACF-76F5-4163-BBCA-4A830815DA02}" type="datetimeFigureOut">
              <a:rPr lang="sv-SE" smtClean="0"/>
              <a:t>2023-06-01</a:t>
            </a:fld>
            <a:endParaRPr lang="sv-SE"/>
          </a:p>
        </p:txBody>
      </p:sp>
      <p:sp>
        <p:nvSpPr>
          <p:cNvPr id="5" name="Platshållare för sidfot 4">
            <a:extLst>
              <a:ext uri="{FF2B5EF4-FFF2-40B4-BE49-F238E27FC236}">
                <a16:creationId xmlns:a16="http://schemas.microsoft.com/office/drawing/2014/main" id="{554631D1-15FF-4A74-8B42-1E8B092325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70F7FAB-1C66-4493-8A38-AC9267804684}"/>
              </a:ext>
            </a:extLst>
          </p:cNvPr>
          <p:cNvSpPr>
            <a:spLocks noGrp="1"/>
          </p:cNvSpPr>
          <p:nvPr>
            <p:ph type="sldNum" sz="quarter" idx="12"/>
          </p:nvPr>
        </p:nvSpPr>
        <p:spPr/>
        <p:txBody>
          <a:bodyPr/>
          <a:lstStyle/>
          <a:p>
            <a:fld id="{A9285384-F5F3-4E90-BD9F-1820E79E3073}" type="slidenum">
              <a:rPr lang="sv-SE" smtClean="0"/>
              <a:t>‹#›</a:t>
            </a:fld>
            <a:endParaRPr lang="sv-SE"/>
          </a:p>
        </p:txBody>
      </p:sp>
    </p:spTree>
    <p:extLst>
      <p:ext uri="{BB962C8B-B14F-4D97-AF65-F5344CB8AC3E}">
        <p14:creationId xmlns:p14="http://schemas.microsoft.com/office/powerpoint/2010/main" val="153215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41FBC0-CD25-43BC-BBDB-0848BD8040C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044722C-8AF7-4BC1-9EBF-D9FC653B8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D4803FC-F2F4-418C-AA0C-EE2475FBE85A}"/>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5" name="Platshållare för sidfot 4">
            <a:extLst>
              <a:ext uri="{FF2B5EF4-FFF2-40B4-BE49-F238E27FC236}">
                <a16:creationId xmlns:a16="http://schemas.microsoft.com/office/drawing/2014/main" id="{5F6C4615-FA35-47CC-BAFF-09696DE9A2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12B1979-C6E0-49F5-A444-24C4F014CFDB}"/>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681731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963BBF-D16B-44DF-BF7F-C0C9A5ECF24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C703DB-5B12-4FC8-8873-3F578E628E0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2ED231-AAD0-4D1D-B3E3-087F6C3373ED}"/>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5" name="Platshållare för sidfot 4">
            <a:extLst>
              <a:ext uri="{FF2B5EF4-FFF2-40B4-BE49-F238E27FC236}">
                <a16:creationId xmlns:a16="http://schemas.microsoft.com/office/drawing/2014/main" id="{858CEED1-B95A-4027-A4EF-8AF1C38B94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F38861-753E-438A-BFDF-2098043D2C32}"/>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68830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12487-E3D5-46E7-89D9-DC5553B493E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29C6EAB-3C49-4AE5-A7BC-C43494856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7D1C21-CE69-45A4-994D-03B74BA31521}"/>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5" name="Platshållare för sidfot 4">
            <a:extLst>
              <a:ext uri="{FF2B5EF4-FFF2-40B4-BE49-F238E27FC236}">
                <a16:creationId xmlns:a16="http://schemas.microsoft.com/office/drawing/2014/main" id="{CAF70622-720B-4D9D-9C03-461DEA9124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473B49-D9F6-4699-B425-DF7B821E9DC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194153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0382D0-157C-4659-B2B4-7B00DA63D68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44ED6F-3E42-4CFF-9DCA-F477B2EEF4B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1729F08-0466-4943-8867-7CEBB13EC73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5A3BA43-CC05-4CF7-A76D-9F6F55886537}"/>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6" name="Platshållare för sidfot 5">
            <a:extLst>
              <a:ext uri="{FF2B5EF4-FFF2-40B4-BE49-F238E27FC236}">
                <a16:creationId xmlns:a16="http://schemas.microsoft.com/office/drawing/2014/main" id="{C8AD9F21-000D-4BD4-A932-338C18AE05D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6F574BF-017F-4456-B0F9-E856F7D95F4A}"/>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700442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635496-A197-411D-98F6-FBFC05E7959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4B0BE6-2772-4C5A-98F9-573D8AF2F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7A0B621-A693-4010-9E99-A75CDEE1C7A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3B41544-E212-4EF0-BC94-8347A0F21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654C9AE-C022-4752-A32C-37266261CDD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35A20EE-EBF0-4555-826F-B35823A90DBD}"/>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8" name="Platshållare för sidfot 7">
            <a:extLst>
              <a:ext uri="{FF2B5EF4-FFF2-40B4-BE49-F238E27FC236}">
                <a16:creationId xmlns:a16="http://schemas.microsoft.com/office/drawing/2014/main" id="{557ADECD-A0F2-40D0-BD83-09D5D74CF97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E3502E2-F4F9-41AA-AD24-3514C261B281}"/>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460547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16595-AF8E-48FA-BE4F-3B65844FAFF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633919C-3DB8-4877-AC1C-D1B483BCBEEF}"/>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4" name="Platshållare för sidfot 3">
            <a:extLst>
              <a:ext uri="{FF2B5EF4-FFF2-40B4-BE49-F238E27FC236}">
                <a16:creationId xmlns:a16="http://schemas.microsoft.com/office/drawing/2014/main" id="{4986B1A0-3CD6-4171-AA70-220E6B7D6E3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A55B042-4C3D-45C8-9866-397130FE7A30}"/>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83131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40DB82-0C40-4054-9648-C3F3D825FF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F20822-0C46-458C-83CA-39CDFC2BC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A0C46D7-514B-4683-BCD6-A21BCAA05DD9}"/>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5" name="Platshållare för sidfot 4">
            <a:extLst>
              <a:ext uri="{FF2B5EF4-FFF2-40B4-BE49-F238E27FC236}">
                <a16:creationId xmlns:a16="http://schemas.microsoft.com/office/drawing/2014/main" id="{AA4BE0CC-9355-48B0-9169-B814223ADF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80EB16-8CB3-42AF-8489-97535AE272FB}"/>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16903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82E4728-2F0B-470E-8189-5EE39ABA6BAA}"/>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3" name="Platshållare för sidfot 2">
            <a:extLst>
              <a:ext uri="{FF2B5EF4-FFF2-40B4-BE49-F238E27FC236}">
                <a16:creationId xmlns:a16="http://schemas.microsoft.com/office/drawing/2014/main" id="{78E0F243-0486-45AF-9FDE-BF92D8615A9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8E0009D-3E91-4C37-AC4E-7F8FD471895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846943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5DF3C-A6AC-4B5D-85CE-F6CEF2FB183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173954-B6F9-41A8-B88B-D0D9D0927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9EC5E42-5DDB-4C6E-8B97-99FFBA253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719F6A4-9F54-45BA-A669-33077CC2468A}"/>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6" name="Platshållare för sidfot 5">
            <a:extLst>
              <a:ext uri="{FF2B5EF4-FFF2-40B4-BE49-F238E27FC236}">
                <a16:creationId xmlns:a16="http://schemas.microsoft.com/office/drawing/2014/main" id="{849346D7-080D-4309-808F-6BFD198479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0833D2-F011-4385-AEE8-F640EF81A239}"/>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2512703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838C6-F742-43E2-8D46-0E87B583879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A2DDDBC-FB5B-4D6F-8B18-C533D7990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F211891-EE63-481B-8C23-B5CEC5095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5598FB-D5D3-4420-985B-4F903DA1A341}"/>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6" name="Platshållare för sidfot 5">
            <a:extLst>
              <a:ext uri="{FF2B5EF4-FFF2-40B4-BE49-F238E27FC236}">
                <a16:creationId xmlns:a16="http://schemas.microsoft.com/office/drawing/2014/main" id="{CC66707E-7E6A-407B-8E43-E15CF07FE7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7EAFE1E-FF5B-4E63-AEE6-087E697CB4C8}"/>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368762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BCF102-1695-4AA4-B9D6-25F8483F5F4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80B3FDA-8B50-4E4E-9C6F-9B4DC64F45A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F0B752-0B80-4C46-ADE9-718FE81C11E0}"/>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5" name="Platshållare för sidfot 4">
            <a:extLst>
              <a:ext uri="{FF2B5EF4-FFF2-40B4-BE49-F238E27FC236}">
                <a16:creationId xmlns:a16="http://schemas.microsoft.com/office/drawing/2014/main" id="{16D6CD57-97F2-4926-B5AB-CEB910BA3D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D73AC7-BC03-462C-85FC-44E1B2795106}"/>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4125417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7042F52-8193-4C0F-8877-58D82112114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BA8BA-42DD-4352-9E49-1E180AB4A8D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17A6C8-1120-4665-913F-6959E8F3BAB3}"/>
              </a:ext>
            </a:extLst>
          </p:cNvPr>
          <p:cNvSpPr>
            <a:spLocks noGrp="1"/>
          </p:cNvSpPr>
          <p:nvPr>
            <p:ph type="dt" sz="half" idx="10"/>
          </p:nvPr>
        </p:nvSpPr>
        <p:spPr/>
        <p:txBody>
          <a:bodyPr/>
          <a:lstStyle/>
          <a:p>
            <a:fld id="{DFE8E44E-BE26-4896-8B87-9C86D4A483E5}" type="datetimeFigureOut">
              <a:rPr lang="sv-SE" smtClean="0"/>
              <a:t>2023-06-01</a:t>
            </a:fld>
            <a:endParaRPr lang="sv-SE"/>
          </a:p>
        </p:txBody>
      </p:sp>
      <p:sp>
        <p:nvSpPr>
          <p:cNvPr id="5" name="Platshållare för sidfot 4">
            <a:extLst>
              <a:ext uri="{FF2B5EF4-FFF2-40B4-BE49-F238E27FC236}">
                <a16:creationId xmlns:a16="http://schemas.microsoft.com/office/drawing/2014/main" id="{E2D4DEFD-E060-481B-B174-A28F9C2DCC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D44D75-C4AE-409D-B553-9A26F64D4C0F}"/>
              </a:ext>
            </a:extLst>
          </p:cNvPr>
          <p:cNvSpPr>
            <a:spLocks noGrp="1"/>
          </p:cNvSpPr>
          <p:nvPr>
            <p:ph type="sldNum" sz="quarter" idx="12"/>
          </p:nvPr>
        </p:nvSpPr>
        <p:spPr/>
        <p:txBody>
          <a:bodyPr/>
          <a:lstStyle/>
          <a:p>
            <a:fld id="{1BAA2123-7471-4058-A173-D9D01A453487}" type="slidenum">
              <a:rPr lang="sv-SE" smtClean="0"/>
              <a:t>‹#›</a:t>
            </a:fld>
            <a:endParaRPr lang="sv-SE"/>
          </a:p>
        </p:txBody>
      </p:sp>
    </p:spTree>
    <p:extLst>
      <p:ext uri="{BB962C8B-B14F-4D97-AF65-F5344CB8AC3E}">
        <p14:creationId xmlns:p14="http://schemas.microsoft.com/office/powerpoint/2010/main" val="50828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69B8D0-0A9D-4EBD-9F0E-2571EF7178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34A014-F11F-434E-B8FB-F7AD47A7C7A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4D04FA9-8D2F-4A9A-BE29-C6B4AA9A79E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FF59BFE-AF53-41E7-9E79-6CEAE2D89F0B}"/>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6" name="Platshållare för sidfot 5">
            <a:extLst>
              <a:ext uri="{FF2B5EF4-FFF2-40B4-BE49-F238E27FC236}">
                <a16:creationId xmlns:a16="http://schemas.microsoft.com/office/drawing/2014/main" id="{CE166AB6-3553-4903-9F0F-22513FED09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A4C3B3-1B4E-4923-936B-AF13AFF0E10B}"/>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1803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B4637-B39A-4DB6-BC2D-3DD268F1407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9F2DD-6E72-408F-894E-4BE2B7AC7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39CCF3F-7CB7-4826-BCDD-4E3FA4244C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5337801-0590-4DFC-8E27-BF4ECE20C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ADAEE81-E256-4F62-8B28-BB1AF98BC00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9A2C5C-F9D7-4F30-8BF5-6FF47B0DADF7}"/>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8" name="Platshållare för sidfot 7">
            <a:extLst>
              <a:ext uri="{FF2B5EF4-FFF2-40B4-BE49-F238E27FC236}">
                <a16:creationId xmlns:a16="http://schemas.microsoft.com/office/drawing/2014/main" id="{2B4CBD2D-BBE0-4E31-944D-A3B7FA5E428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CF37412-AA7F-48E7-8028-0F616E035A3A}"/>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268083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F306BC-A3B6-4F14-BE41-02147282F3F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B24272D-EDE6-473E-BB18-55D561D69FAA}"/>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4" name="Platshållare för sidfot 3">
            <a:extLst>
              <a:ext uri="{FF2B5EF4-FFF2-40B4-BE49-F238E27FC236}">
                <a16:creationId xmlns:a16="http://schemas.microsoft.com/office/drawing/2014/main" id="{52DE98FF-71C1-480F-86F3-D12ADC11750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BC6AA2-BF8F-4D83-86B2-FB192E023CA6}"/>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17464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E00C95-2B95-4191-BA14-AC8CD799599B}"/>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3" name="Platshållare för sidfot 2">
            <a:extLst>
              <a:ext uri="{FF2B5EF4-FFF2-40B4-BE49-F238E27FC236}">
                <a16:creationId xmlns:a16="http://schemas.microsoft.com/office/drawing/2014/main" id="{6B804C25-AC86-412A-9DFF-34333033D75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B9EF322-2406-4B19-AC82-920DEEC4AD70}"/>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05058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3E4730-7CE9-4529-BED1-4F7FDAA737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905343-58E0-4663-8937-3F832FE94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6034120-D0CC-4B81-A7B6-7DAFC7D5B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49FFB38-A9D9-4164-87D0-D668EB0C16CC}"/>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6" name="Platshållare för sidfot 5">
            <a:extLst>
              <a:ext uri="{FF2B5EF4-FFF2-40B4-BE49-F238E27FC236}">
                <a16:creationId xmlns:a16="http://schemas.microsoft.com/office/drawing/2014/main" id="{F1264E54-F110-49F5-B86C-E79A21590FB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804EAD-9F69-41FF-BCAB-889F8DE5A415}"/>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32591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D548F4-10F4-4EB1-ABA8-F4C30FCFFBF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FA91EAC-55E7-4BB2-96E5-1DA7BA154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0CA4640-78BD-4B3E-BDCB-34F9F27ED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4D8DC89-D817-49CA-BD83-A391E3801E05}"/>
              </a:ext>
            </a:extLst>
          </p:cNvPr>
          <p:cNvSpPr>
            <a:spLocks noGrp="1"/>
          </p:cNvSpPr>
          <p:nvPr>
            <p:ph type="dt" sz="half" idx="10"/>
          </p:nvPr>
        </p:nvSpPr>
        <p:spPr/>
        <p:txBody>
          <a:bodyPr/>
          <a:lstStyle/>
          <a:p>
            <a:fld id="{0B1CDFC3-2E7D-40F7-9F93-3E6E92699791}" type="datetimeFigureOut">
              <a:rPr lang="sv-SE" smtClean="0"/>
              <a:t>2023-06-01</a:t>
            </a:fld>
            <a:endParaRPr lang="sv-SE"/>
          </a:p>
        </p:txBody>
      </p:sp>
      <p:sp>
        <p:nvSpPr>
          <p:cNvPr id="6" name="Platshållare för sidfot 5">
            <a:extLst>
              <a:ext uri="{FF2B5EF4-FFF2-40B4-BE49-F238E27FC236}">
                <a16:creationId xmlns:a16="http://schemas.microsoft.com/office/drawing/2014/main" id="{AF76A4D6-138E-4469-A4FB-C6614D9040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5FBDA16-8B07-4820-8CBD-B9A1905103D0}"/>
              </a:ext>
            </a:extLst>
          </p:cNvPr>
          <p:cNvSpPr>
            <a:spLocks noGrp="1"/>
          </p:cNvSpPr>
          <p:nvPr>
            <p:ph type="sldNum" sz="quarter" idx="12"/>
          </p:nvPr>
        </p:nvSpPr>
        <p:spPr/>
        <p:txBody>
          <a:bodyPr/>
          <a:lstStyle/>
          <a:p>
            <a:fld id="{168BD6D8-9D7A-4601-BA00-4FCFEB3B4302}" type="slidenum">
              <a:rPr lang="sv-SE" smtClean="0"/>
              <a:t>‹#›</a:t>
            </a:fld>
            <a:endParaRPr lang="sv-SE"/>
          </a:p>
        </p:txBody>
      </p:sp>
    </p:spTree>
    <p:extLst>
      <p:ext uri="{BB962C8B-B14F-4D97-AF65-F5344CB8AC3E}">
        <p14:creationId xmlns:p14="http://schemas.microsoft.com/office/powerpoint/2010/main" val="41000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7F08DE-3529-4A3A-BB96-0CB1D21CD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079A294-9957-4E05-8DE2-FA5D2B8A3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5F367F-F5C1-42A7-9858-9E5B023AA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CDFC3-2E7D-40F7-9F93-3E6E92699791}" type="datetimeFigureOut">
              <a:rPr lang="sv-SE" smtClean="0"/>
              <a:t>2023-06-01</a:t>
            </a:fld>
            <a:endParaRPr lang="sv-SE"/>
          </a:p>
        </p:txBody>
      </p:sp>
      <p:sp>
        <p:nvSpPr>
          <p:cNvPr id="5" name="Platshållare för sidfot 4">
            <a:extLst>
              <a:ext uri="{FF2B5EF4-FFF2-40B4-BE49-F238E27FC236}">
                <a16:creationId xmlns:a16="http://schemas.microsoft.com/office/drawing/2014/main" id="{AF8739A6-9644-4BCE-805E-9F745B738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7054921-DE4C-441D-B84D-422535A59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BD6D8-9D7A-4601-BA00-4FCFEB3B4302}" type="slidenum">
              <a:rPr lang="sv-SE" smtClean="0"/>
              <a:t>‹#›</a:t>
            </a:fld>
            <a:endParaRPr lang="sv-SE"/>
          </a:p>
        </p:txBody>
      </p:sp>
    </p:spTree>
    <p:extLst>
      <p:ext uri="{BB962C8B-B14F-4D97-AF65-F5344CB8AC3E}">
        <p14:creationId xmlns:p14="http://schemas.microsoft.com/office/powerpoint/2010/main" val="2877474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555CCB3-AD63-49E9-ACC0-BD54FDB44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930BE8-9FC9-4561-AA18-23019B3E4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1B6E65-9C1C-40E4-B671-0FE60944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48ACF-76F5-4163-BBCA-4A830815DA02}" type="datetimeFigureOut">
              <a:rPr lang="sv-SE" smtClean="0"/>
              <a:t>2023-06-01</a:t>
            </a:fld>
            <a:endParaRPr lang="sv-SE"/>
          </a:p>
        </p:txBody>
      </p:sp>
      <p:sp>
        <p:nvSpPr>
          <p:cNvPr id="5" name="Platshållare för sidfot 4">
            <a:extLst>
              <a:ext uri="{FF2B5EF4-FFF2-40B4-BE49-F238E27FC236}">
                <a16:creationId xmlns:a16="http://schemas.microsoft.com/office/drawing/2014/main" id="{03864AC4-3004-4E4E-A00E-A20758486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13072CB-692B-492B-BCC0-A22FDC697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85384-F5F3-4E90-BD9F-1820E79E3073}" type="slidenum">
              <a:rPr lang="sv-SE" smtClean="0"/>
              <a:t>‹#›</a:t>
            </a:fld>
            <a:endParaRPr lang="sv-SE"/>
          </a:p>
        </p:txBody>
      </p:sp>
    </p:spTree>
    <p:extLst>
      <p:ext uri="{BB962C8B-B14F-4D97-AF65-F5344CB8AC3E}">
        <p14:creationId xmlns:p14="http://schemas.microsoft.com/office/powerpoint/2010/main" val="17767546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53B1060-B107-4308-AA07-69C789EF7F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18A8CF-4DEB-4872-AA14-BB041A355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6370AD-FB3F-413A-8E4D-D4BC4E7C1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8E44E-BE26-4896-8B87-9C86D4A483E5}" type="datetimeFigureOut">
              <a:rPr lang="sv-SE" smtClean="0"/>
              <a:t>2023-06-01</a:t>
            </a:fld>
            <a:endParaRPr lang="sv-SE"/>
          </a:p>
        </p:txBody>
      </p:sp>
      <p:sp>
        <p:nvSpPr>
          <p:cNvPr id="5" name="Platshållare för sidfot 4">
            <a:extLst>
              <a:ext uri="{FF2B5EF4-FFF2-40B4-BE49-F238E27FC236}">
                <a16:creationId xmlns:a16="http://schemas.microsoft.com/office/drawing/2014/main" id="{3AE5B7AE-2D04-4B8C-A736-826A7BE2B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69B7E58-985C-4DEC-A095-156384BD8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A2123-7471-4058-A173-D9D01A453487}" type="slidenum">
              <a:rPr lang="sv-SE" smtClean="0"/>
              <a:t>‹#›</a:t>
            </a:fld>
            <a:endParaRPr lang="sv-SE"/>
          </a:p>
        </p:txBody>
      </p:sp>
    </p:spTree>
    <p:extLst>
      <p:ext uri="{BB962C8B-B14F-4D97-AF65-F5344CB8AC3E}">
        <p14:creationId xmlns:p14="http://schemas.microsoft.com/office/powerpoint/2010/main" val="32031477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hyperlink" Target="https://www.vgregion.se/ov/dart/lar-om-kommunikationsstod/uttrycka-asikter-med-samtalsmatta/"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hyperlink" Target="https://www.talkingmats.co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ideo" Target="https://www.youtube.com/embed/T-fFCtQ5sBA"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pixabay.com/en/room-empty-interior-wood-floor-2147609/"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4.wdp"/><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ideo" Target="https://www.youtube.com/embed/G6mcX-Z6Gxg" TargetMode="Externa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s://kunskapsguiden.se/omraden-och-teman/funktionshinder/stodja-vuxna-personers-vilja/"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www.mfd.se/vart-uppdrag/remissvar/framtidens-teknik-i-omsorgens-tjanst/" TargetMode="External"/><Relationship Id="rId5" Type="http://schemas.openxmlformats.org/officeDocument/2006/relationships/hyperlink" Target="https://www.regeringen.se/rattsliga-dokument/statens-offentliga-utredningar/2020/03/sou-202014/" TargetMode="External"/><Relationship Id="rId4" Type="http://schemas.openxmlformats.org/officeDocument/2006/relationships/hyperlink" Target="https://kunskapsguiden.se/omraden-och-teman/aldre/stodja-aldre-personers-vilj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863DB3-87B8-4F4C-B559-8A199A271239}"/>
              </a:ext>
            </a:extLst>
          </p:cNvPr>
          <p:cNvSpPr>
            <a:spLocks noGrp="1"/>
          </p:cNvSpPr>
          <p:nvPr>
            <p:ph type="title"/>
          </p:nvPr>
        </p:nvSpPr>
        <p:spPr/>
        <p:txBody>
          <a:bodyPr>
            <a:normAutofit/>
          </a:bodyPr>
          <a:lstStyle/>
          <a:p>
            <a:r>
              <a:rPr lang="sv-SE" dirty="0"/>
              <a:t>Samtycke - Stödmaterial</a:t>
            </a:r>
          </a:p>
        </p:txBody>
      </p:sp>
      <p:sp>
        <p:nvSpPr>
          <p:cNvPr id="4" name="Platshållare för text 3">
            <a:extLst>
              <a:ext uri="{FF2B5EF4-FFF2-40B4-BE49-F238E27FC236}">
                <a16:creationId xmlns:a16="http://schemas.microsoft.com/office/drawing/2014/main" id="{8C718198-6C9B-43BB-92BA-EFEE86A71577}"/>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05954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1168629" y="1568768"/>
            <a:ext cx="487022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6098"/>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006098"/>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098"/>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Char char="•"/>
            </a:pPr>
            <a:r>
              <a:rPr lang="sv-SE" altLang="sv-SE" sz="2800" dirty="0">
                <a:latin typeface="+mn-lt"/>
              </a:rPr>
              <a:t> En metod som gör det </a:t>
            </a:r>
            <a:br>
              <a:rPr lang="sv-SE" altLang="sv-SE" sz="2800" dirty="0">
                <a:latin typeface="+mn-lt"/>
              </a:rPr>
            </a:br>
            <a:r>
              <a:rPr lang="sv-SE" altLang="sv-SE" sz="2800" dirty="0">
                <a:latin typeface="+mn-lt"/>
              </a:rPr>
              <a:t>   möjligt för personer med </a:t>
            </a:r>
            <a:br>
              <a:rPr lang="sv-SE" altLang="sv-SE" sz="2800" dirty="0">
                <a:latin typeface="+mn-lt"/>
              </a:rPr>
            </a:br>
            <a:r>
              <a:rPr lang="sv-SE" altLang="sv-SE" sz="2800" dirty="0">
                <a:latin typeface="+mn-lt"/>
              </a:rPr>
              <a:t>   kommunikativa och </a:t>
            </a:r>
            <a:br>
              <a:rPr lang="sv-SE" altLang="sv-SE" sz="2800" dirty="0">
                <a:latin typeface="+mn-lt"/>
              </a:rPr>
            </a:br>
            <a:r>
              <a:rPr lang="sv-SE" altLang="sv-SE" sz="2800" dirty="0">
                <a:latin typeface="+mn-lt"/>
              </a:rPr>
              <a:t>   kognitiva svårigheter att </a:t>
            </a:r>
            <a:br>
              <a:rPr lang="sv-SE" altLang="sv-SE" sz="2800" dirty="0">
                <a:latin typeface="+mn-lt"/>
              </a:rPr>
            </a:br>
            <a:r>
              <a:rPr lang="sv-SE" altLang="sv-SE" sz="2800" dirty="0">
                <a:latin typeface="+mn-lt"/>
              </a:rPr>
              <a:t>   uttrycka åsikter</a:t>
            </a:r>
          </a:p>
          <a:p>
            <a:pPr eaLnBrk="1" hangingPunct="1">
              <a:spcBef>
                <a:spcPct val="0"/>
              </a:spcBef>
              <a:buClrTx/>
              <a:buFontTx/>
              <a:buChar char="•"/>
            </a:pPr>
            <a:r>
              <a:rPr lang="sv-SE" altLang="sv-SE" sz="2800" dirty="0">
                <a:latin typeface="+mn-lt"/>
              </a:rPr>
              <a:t> Inte personligt </a:t>
            </a:r>
            <a:br>
              <a:rPr lang="sv-SE" altLang="sv-SE" sz="2800" dirty="0">
                <a:latin typeface="+mn-lt"/>
              </a:rPr>
            </a:br>
            <a:r>
              <a:rPr lang="sv-SE" altLang="sv-SE" sz="2800" dirty="0">
                <a:latin typeface="+mn-lt"/>
              </a:rPr>
              <a:t>   kommunikationshjälpmedel</a:t>
            </a:r>
          </a:p>
          <a:p>
            <a:pPr eaLnBrk="1" hangingPunct="1">
              <a:spcBef>
                <a:spcPct val="0"/>
              </a:spcBef>
              <a:buClrTx/>
              <a:buFontTx/>
              <a:buChar char="•"/>
            </a:pPr>
            <a:r>
              <a:rPr lang="sv-SE" altLang="sv-SE" sz="2800" dirty="0">
                <a:latin typeface="+mn-lt"/>
              </a:rPr>
              <a:t> Används tillsammans med </a:t>
            </a:r>
            <a:br>
              <a:rPr lang="sv-SE" altLang="sv-SE" sz="2800" dirty="0">
                <a:latin typeface="+mn-lt"/>
              </a:rPr>
            </a:br>
            <a:r>
              <a:rPr lang="sv-SE" altLang="sv-SE" sz="2800" dirty="0">
                <a:latin typeface="+mn-lt"/>
              </a:rPr>
              <a:t>   befintliga kommunikationssätt</a:t>
            </a:r>
          </a:p>
        </p:txBody>
      </p:sp>
      <p:sp>
        <p:nvSpPr>
          <p:cNvPr id="104453" name="Rectangle 2"/>
          <p:cNvSpPr>
            <a:spLocks noGrp="1" noChangeArrowheads="1"/>
          </p:cNvSpPr>
          <p:nvPr>
            <p:ph type="title"/>
          </p:nvPr>
        </p:nvSpPr>
        <p:spPr>
          <a:xfrm>
            <a:off x="1184093" y="243207"/>
            <a:ext cx="8229600" cy="1143000"/>
          </a:xfrm>
        </p:spPr>
        <p:txBody>
          <a:bodyPr/>
          <a:lstStyle/>
          <a:p>
            <a:pPr eaLnBrk="1" hangingPunct="1"/>
            <a:r>
              <a:rPr lang="sv-SE" altLang="sv-SE" dirty="0"/>
              <a:t>Samtalsmatta</a:t>
            </a:r>
          </a:p>
        </p:txBody>
      </p:sp>
      <p:graphicFrame>
        <p:nvGraphicFramePr>
          <p:cNvPr id="104454" name="Object 3"/>
          <p:cNvGraphicFramePr>
            <a:graphicFrameLocks noGrp="1" noChangeAspect="1"/>
          </p:cNvGraphicFramePr>
          <p:nvPr>
            <p:ph sz="half" idx="1"/>
          </p:nvPr>
        </p:nvGraphicFramePr>
        <p:xfrm>
          <a:off x="6038851" y="1206501"/>
          <a:ext cx="4221163" cy="2886075"/>
        </p:xfrm>
        <a:graphic>
          <a:graphicData uri="http://schemas.openxmlformats.org/presentationml/2006/ole">
            <mc:AlternateContent xmlns:mc="http://schemas.openxmlformats.org/markup-compatibility/2006">
              <mc:Choice xmlns:v="urn:schemas-microsoft-com:vml" Requires="v">
                <p:oleObj name="Dokument" r:id="rId3" imgW="6332751" imgH="4327202" progId="Word.Document.8">
                  <p:embed/>
                </p:oleObj>
              </mc:Choice>
              <mc:Fallback>
                <p:oleObj name="Dokument" r:id="rId3" imgW="6332751" imgH="4327202" progId="Word.Document.8">
                  <p:embed/>
                  <p:pic>
                    <p:nvPicPr>
                      <p:cNvPr id="1044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1206501"/>
                        <a:ext cx="4221163"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4455" name="Picture 5" descr="Samtalsmatta, Svenska erfarenheter av metode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888288" y="4457700"/>
            <a:ext cx="1101725" cy="1543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718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F44B6C-1102-4937-A9F9-EB10AB1C3256}"/>
              </a:ext>
            </a:extLst>
          </p:cNvPr>
          <p:cNvSpPr>
            <a:spLocks noGrp="1"/>
          </p:cNvSpPr>
          <p:nvPr>
            <p:ph type="title"/>
          </p:nvPr>
        </p:nvSpPr>
        <p:spPr/>
        <p:txBody>
          <a:bodyPr/>
          <a:lstStyle/>
          <a:p>
            <a:r>
              <a:rPr lang="sv-SE" dirty="0"/>
              <a:t>Använda samtalsmatta</a:t>
            </a:r>
          </a:p>
        </p:txBody>
      </p:sp>
      <p:sp>
        <p:nvSpPr>
          <p:cNvPr id="9" name="Platshållare för innehåll 8">
            <a:extLst>
              <a:ext uri="{FF2B5EF4-FFF2-40B4-BE49-F238E27FC236}">
                <a16:creationId xmlns:a16="http://schemas.microsoft.com/office/drawing/2014/main" id="{270FE30B-3735-4730-8D8D-0C923EEA92FC}"/>
              </a:ext>
            </a:extLst>
          </p:cNvPr>
          <p:cNvSpPr>
            <a:spLocks noGrp="1"/>
          </p:cNvSpPr>
          <p:nvPr>
            <p:ph sz="half" idx="1"/>
          </p:nvPr>
        </p:nvSpPr>
        <p:spPr>
          <a:xfrm>
            <a:off x="838200" y="1485385"/>
            <a:ext cx="5181600" cy="4351338"/>
          </a:xfrm>
        </p:spPr>
        <p:txBody>
          <a:bodyPr>
            <a:normAutofit lnSpcReduction="10000"/>
          </a:bodyPr>
          <a:lstStyle/>
          <a:p>
            <a:r>
              <a:rPr lang="sv-SE" dirty="0"/>
              <a:t>Delta i </a:t>
            </a:r>
          </a:p>
          <a:p>
            <a:pPr lvl="1"/>
            <a:r>
              <a:rPr lang="sv-SE" dirty="0"/>
              <a:t>planering i vardagen</a:t>
            </a:r>
          </a:p>
          <a:p>
            <a:pPr lvl="1"/>
            <a:r>
              <a:rPr lang="sv-SE" dirty="0"/>
              <a:t>fatta beslut</a:t>
            </a:r>
          </a:p>
          <a:p>
            <a:pPr lvl="1"/>
            <a:r>
              <a:rPr lang="sv-SE" dirty="0"/>
              <a:t>bli delaktig i insatser och vård</a:t>
            </a:r>
          </a:p>
          <a:p>
            <a:r>
              <a:rPr lang="sv-SE" dirty="0"/>
              <a:t>Används i forskning</a:t>
            </a:r>
          </a:p>
          <a:p>
            <a:endParaRPr lang="sv-SE" dirty="0"/>
          </a:p>
          <a:p>
            <a:r>
              <a:rPr lang="sv-SE" dirty="0"/>
              <a:t>Läs mer</a:t>
            </a:r>
          </a:p>
          <a:p>
            <a:pPr lvl="1"/>
            <a:r>
              <a:rPr lang="sv-SE" sz="2000" dirty="0">
                <a:hlinkClick r:id="rId3"/>
              </a:rPr>
              <a:t>https://www.vgregion.se/ov/dart/lar-om-kommunikationsstod/uttrycka-asikter-med-samtalsmatta/</a:t>
            </a:r>
            <a:r>
              <a:rPr lang="sv-SE" sz="2000" dirty="0"/>
              <a:t> </a:t>
            </a:r>
          </a:p>
          <a:p>
            <a:pPr lvl="1"/>
            <a:r>
              <a:rPr lang="sv-SE" sz="2000" dirty="0">
                <a:hlinkClick r:id="rId4"/>
              </a:rPr>
              <a:t>https://www.talkingmats.com/</a:t>
            </a:r>
            <a:r>
              <a:rPr lang="sv-SE" sz="2000" dirty="0"/>
              <a:t> </a:t>
            </a:r>
          </a:p>
          <a:p>
            <a:endParaRPr lang="sv-SE" dirty="0"/>
          </a:p>
        </p:txBody>
      </p:sp>
      <p:pic>
        <p:nvPicPr>
          <p:cNvPr id="11" name="Platshållare för innehåll 10">
            <a:extLst>
              <a:ext uri="{FF2B5EF4-FFF2-40B4-BE49-F238E27FC236}">
                <a16:creationId xmlns:a16="http://schemas.microsoft.com/office/drawing/2014/main" id="{5F8FD88C-87AB-45F6-A2A1-AD7C1B7DC9FB}"/>
              </a:ext>
            </a:extLst>
          </p:cNvPr>
          <p:cNvPicPr>
            <a:picLocks noGrp="1" noChangeAspect="1"/>
          </p:cNvPicPr>
          <p:nvPr>
            <p:ph sz="half" idx="2"/>
          </p:nvPr>
        </p:nvPicPr>
        <p:blipFill>
          <a:blip r:embed="rId5"/>
          <a:stretch>
            <a:fillRect/>
          </a:stretch>
        </p:blipFill>
        <p:spPr>
          <a:xfrm>
            <a:off x="6694635" y="1825625"/>
            <a:ext cx="4200525" cy="3590925"/>
          </a:xfrm>
          <a:prstGeom prst="rect">
            <a:avLst/>
          </a:prstGeom>
        </p:spPr>
      </p:pic>
    </p:spTree>
    <p:extLst>
      <p:ext uri="{BB962C8B-B14F-4D97-AF65-F5344CB8AC3E}">
        <p14:creationId xmlns:p14="http://schemas.microsoft.com/office/powerpoint/2010/main" val="13486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a:hlinkClick r:id="" action="ppaction://media"/>
            <a:extLst>
              <a:ext uri="{FF2B5EF4-FFF2-40B4-BE49-F238E27FC236}">
                <a16:creationId xmlns:a16="http://schemas.microsoft.com/office/drawing/2014/main" id="{FF7FBA4F-8EAF-4F08-8FC9-313F0F7F4F82}"/>
              </a:ext>
            </a:extLst>
          </p:cNvPr>
          <p:cNvPicPr>
            <a:picLocks noGrp="1" noRot="1" noChangeAspect="1"/>
          </p:cNvPicPr>
          <p:nvPr>
            <p:ph idx="1"/>
            <a:videoFile r:link="rId1"/>
          </p:nvPr>
        </p:nvPicPr>
        <p:blipFill>
          <a:blip r:embed="rId4"/>
          <a:stretch>
            <a:fillRect/>
          </a:stretch>
        </p:blipFill>
        <p:spPr>
          <a:xfrm>
            <a:off x="607391" y="279538"/>
            <a:ext cx="10743096" cy="6042991"/>
          </a:xfrm>
          <a:prstGeom prst="rect">
            <a:avLst/>
          </a:prstGeom>
        </p:spPr>
      </p:pic>
    </p:spTree>
    <p:extLst>
      <p:ext uri="{BB962C8B-B14F-4D97-AF65-F5344CB8AC3E}">
        <p14:creationId xmlns:p14="http://schemas.microsoft.com/office/powerpoint/2010/main" val="80151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4DE1051-AA03-4026-A84F-1BD588997690}"/>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655" r="15972"/>
          <a:stretch/>
        </p:blipFill>
        <p:spPr>
          <a:xfrm>
            <a:off x="96255" y="157833"/>
            <a:ext cx="7276095" cy="4185567"/>
          </a:xfrm>
          <a:prstGeom prst="rect">
            <a:avLst/>
          </a:prstGeom>
        </p:spPr>
      </p:pic>
      <p:pic>
        <p:nvPicPr>
          <p:cNvPr id="4" name="Bildobjekt 3">
            <a:extLst>
              <a:ext uri="{FF2B5EF4-FFF2-40B4-BE49-F238E27FC236}">
                <a16:creationId xmlns:a16="http://schemas.microsoft.com/office/drawing/2014/main" id="{1CF58041-A3A7-4E58-A1DD-B3771DA94756}"/>
              </a:ext>
            </a:extLst>
          </p:cNvPr>
          <p:cNvPicPr>
            <a:picLocks noChangeAspect="1"/>
          </p:cNvPicPr>
          <p:nvPr/>
        </p:nvPicPr>
        <p:blipFill>
          <a:blip r:embed="rId5"/>
          <a:stretch>
            <a:fillRect/>
          </a:stretch>
        </p:blipFill>
        <p:spPr>
          <a:xfrm>
            <a:off x="1842953" y="1608259"/>
            <a:ext cx="2803087" cy="1620715"/>
          </a:xfrm>
          <a:prstGeom prst="rect">
            <a:avLst/>
          </a:prstGeom>
        </p:spPr>
      </p:pic>
      <p:pic>
        <p:nvPicPr>
          <p:cNvPr id="6" name="Bildobjekt 5">
            <a:extLst>
              <a:ext uri="{FF2B5EF4-FFF2-40B4-BE49-F238E27FC236}">
                <a16:creationId xmlns:a16="http://schemas.microsoft.com/office/drawing/2014/main" id="{C0DE187F-2994-41FF-98C4-D9AD5F36F2F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Effect>
                      <a14:brightnessContrast bright="-40000"/>
                    </a14:imgEffect>
                  </a14:imgLayer>
                </a14:imgProps>
              </a:ext>
            </a:extLst>
          </a:blip>
          <a:stretch>
            <a:fillRect/>
          </a:stretch>
        </p:blipFill>
        <p:spPr>
          <a:xfrm flipH="1">
            <a:off x="5943158" y="635150"/>
            <a:ext cx="919478" cy="849285"/>
          </a:xfrm>
          <a:prstGeom prst="rect">
            <a:avLst/>
          </a:prstGeom>
        </p:spPr>
      </p:pic>
      <p:pic>
        <p:nvPicPr>
          <p:cNvPr id="5" name="Bildobjekt 4">
            <a:extLst>
              <a:ext uri="{FF2B5EF4-FFF2-40B4-BE49-F238E27FC236}">
                <a16:creationId xmlns:a16="http://schemas.microsoft.com/office/drawing/2014/main" id="{EBBE617B-E611-4962-BDE4-94D473A62AF4}"/>
              </a:ext>
            </a:extLst>
          </p:cNvPr>
          <p:cNvPicPr>
            <a:picLocks noChangeAspect="1"/>
          </p:cNvPicPr>
          <p:nvPr/>
        </p:nvPicPr>
        <p:blipFill rotWithShape="1">
          <a:blip r:embed="rId8"/>
          <a:srcRect l="7103" r="11649"/>
          <a:stretch/>
        </p:blipFill>
        <p:spPr>
          <a:xfrm>
            <a:off x="7714149" y="3632200"/>
            <a:ext cx="2620884" cy="3225800"/>
          </a:xfrm>
          <a:prstGeom prst="rect">
            <a:avLst/>
          </a:prstGeom>
        </p:spPr>
      </p:pic>
      <p:grpSp>
        <p:nvGrpSpPr>
          <p:cNvPr id="10" name="Grupp 9">
            <a:extLst>
              <a:ext uri="{FF2B5EF4-FFF2-40B4-BE49-F238E27FC236}">
                <a16:creationId xmlns:a16="http://schemas.microsoft.com/office/drawing/2014/main" id="{6A4EBE2F-95B1-4589-AA0B-43DB1C18F548}"/>
              </a:ext>
            </a:extLst>
          </p:cNvPr>
          <p:cNvGrpSpPr/>
          <p:nvPr/>
        </p:nvGrpSpPr>
        <p:grpSpPr>
          <a:xfrm>
            <a:off x="9119047" y="3079749"/>
            <a:ext cx="2900453" cy="2165352"/>
            <a:chOff x="9119047" y="3079749"/>
            <a:chExt cx="2900453" cy="2165352"/>
          </a:xfrm>
        </p:grpSpPr>
        <p:pic>
          <p:nvPicPr>
            <p:cNvPr id="7" name="Bildobjekt 6">
              <a:extLst>
                <a:ext uri="{FF2B5EF4-FFF2-40B4-BE49-F238E27FC236}">
                  <a16:creationId xmlns:a16="http://schemas.microsoft.com/office/drawing/2014/main" id="{30B87E97-DA0C-4798-842C-3DE7FE3E1ECD}"/>
                </a:ext>
              </a:extLst>
            </p:cNvPr>
            <p:cNvPicPr>
              <a:picLocks noChangeAspect="1"/>
            </p:cNvPicPr>
            <p:nvPr/>
          </p:nvPicPr>
          <p:blipFill>
            <a:blip r:embed="rId9"/>
            <a:stretch>
              <a:fillRect/>
            </a:stretch>
          </p:blipFill>
          <p:spPr>
            <a:xfrm rot="5400000">
              <a:off x="9486598" y="2712198"/>
              <a:ext cx="2165352" cy="2900453"/>
            </a:xfrm>
            <a:prstGeom prst="rect">
              <a:avLst/>
            </a:prstGeom>
          </p:spPr>
        </p:pic>
        <p:sp>
          <p:nvSpPr>
            <p:cNvPr id="9" name="Rektangel: rundade hörn 8">
              <a:extLst>
                <a:ext uri="{FF2B5EF4-FFF2-40B4-BE49-F238E27FC236}">
                  <a16:creationId xmlns:a16="http://schemas.microsoft.com/office/drawing/2014/main" id="{E58B9BC5-1EFA-41F1-B8E1-8E5B932CC510}"/>
                </a:ext>
              </a:extLst>
            </p:cNvPr>
            <p:cNvSpPr/>
            <p:nvPr/>
          </p:nvSpPr>
          <p:spPr>
            <a:xfrm>
              <a:off x="9397925" y="3335336"/>
              <a:ext cx="2342697" cy="165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ektangel 1">
            <a:extLst>
              <a:ext uri="{FF2B5EF4-FFF2-40B4-BE49-F238E27FC236}">
                <a16:creationId xmlns:a16="http://schemas.microsoft.com/office/drawing/2014/main" id="{27DD500C-5804-4531-9654-08E8F1667FCE}"/>
              </a:ext>
            </a:extLst>
          </p:cNvPr>
          <p:cNvSpPr/>
          <p:nvPr/>
        </p:nvSpPr>
        <p:spPr>
          <a:xfrm>
            <a:off x="8313128" y="373540"/>
            <a:ext cx="3657540" cy="523220"/>
          </a:xfrm>
          <a:prstGeom prst="rect">
            <a:avLst/>
          </a:prstGeom>
        </p:spPr>
        <p:txBody>
          <a:bodyPr wrap="none">
            <a:spAutoFit/>
          </a:bodyPr>
          <a:lstStyle/>
          <a:p>
            <a:r>
              <a:rPr lang="sv-SE" sz="2800" b="1" dirty="0"/>
              <a:t>Sensorkamera exempel</a:t>
            </a:r>
          </a:p>
        </p:txBody>
      </p:sp>
    </p:spTree>
    <p:extLst>
      <p:ext uri="{BB962C8B-B14F-4D97-AF65-F5344CB8AC3E}">
        <p14:creationId xmlns:p14="http://schemas.microsoft.com/office/powerpoint/2010/main" val="170103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5870D76-B99C-4236-ACDF-55AB71AE4550}"/>
              </a:ext>
            </a:extLst>
          </p:cNvPr>
          <p:cNvPicPr>
            <a:picLocks noChangeAspect="1"/>
          </p:cNvPicPr>
          <p:nvPr/>
        </p:nvPicPr>
        <p:blipFill>
          <a:blip r:embed="rId3"/>
          <a:stretch>
            <a:fillRect/>
          </a:stretch>
        </p:blipFill>
        <p:spPr>
          <a:xfrm>
            <a:off x="87696" y="0"/>
            <a:ext cx="7273158" cy="4188315"/>
          </a:xfrm>
          <a:prstGeom prst="rect">
            <a:avLst/>
          </a:prstGeom>
        </p:spPr>
      </p:pic>
      <p:pic>
        <p:nvPicPr>
          <p:cNvPr id="3" name="Bildobjekt 2">
            <a:extLst>
              <a:ext uri="{FF2B5EF4-FFF2-40B4-BE49-F238E27FC236}">
                <a16:creationId xmlns:a16="http://schemas.microsoft.com/office/drawing/2014/main" id="{D75EFEC3-895C-400C-BF93-83F4EF3B89AC}"/>
              </a:ext>
            </a:extLst>
          </p:cNvPr>
          <p:cNvPicPr>
            <a:picLocks noChangeAspect="1"/>
          </p:cNvPicPr>
          <p:nvPr/>
        </p:nvPicPr>
        <p:blipFill>
          <a:blip r:embed="rId4"/>
          <a:stretch>
            <a:fillRect/>
          </a:stretch>
        </p:blipFill>
        <p:spPr>
          <a:xfrm>
            <a:off x="7360854" y="3743325"/>
            <a:ext cx="2621507" cy="3225064"/>
          </a:xfrm>
          <a:prstGeom prst="rect">
            <a:avLst/>
          </a:prstGeom>
        </p:spPr>
      </p:pic>
      <p:pic>
        <p:nvPicPr>
          <p:cNvPr id="4" name="Bildobjekt 3">
            <a:extLst>
              <a:ext uri="{FF2B5EF4-FFF2-40B4-BE49-F238E27FC236}">
                <a16:creationId xmlns:a16="http://schemas.microsoft.com/office/drawing/2014/main" id="{20FF11EC-ECDD-4B66-B204-714384826B98}"/>
              </a:ext>
            </a:extLst>
          </p:cNvPr>
          <p:cNvPicPr>
            <a:picLocks noChangeAspect="1"/>
          </p:cNvPicPr>
          <p:nvPr/>
        </p:nvPicPr>
        <p:blipFill>
          <a:blip r:embed="rId5"/>
          <a:stretch>
            <a:fillRect/>
          </a:stretch>
        </p:blipFill>
        <p:spPr>
          <a:xfrm>
            <a:off x="8820150" y="3029883"/>
            <a:ext cx="3284154" cy="2316863"/>
          </a:xfrm>
          <a:prstGeom prst="rect">
            <a:avLst/>
          </a:prstGeom>
        </p:spPr>
      </p:pic>
      <p:pic>
        <p:nvPicPr>
          <p:cNvPr id="5" name="Bildobjekt 4">
            <a:extLst>
              <a:ext uri="{FF2B5EF4-FFF2-40B4-BE49-F238E27FC236}">
                <a16:creationId xmlns:a16="http://schemas.microsoft.com/office/drawing/2014/main" id="{36583B22-1E10-4008-A66F-57017A8FC77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07" b="89842" l="8145" r="94570">
                        <a14:foregroundMark x1="7692" y1="23025" x2="8371" y2="78104"/>
                        <a14:foregroundMark x1="8371" y1="78104" x2="10407" y2="21670"/>
                        <a14:foregroundMark x1="88462" y1="39503" x2="94570" y2="75395"/>
                        <a14:foregroundMark x1="94570" y1="75395" x2="89593" y2="41761"/>
                      </a14:backgroundRemoval>
                    </a14:imgEffect>
                  </a14:imgLayer>
                </a14:imgProps>
              </a:ext>
            </a:extLst>
          </a:blip>
          <a:stretch>
            <a:fillRect/>
          </a:stretch>
        </p:blipFill>
        <p:spPr>
          <a:xfrm>
            <a:off x="1780353" y="1169195"/>
            <a:ext cx="2694666" cy="2700762"/>
          </a:xfrm>
          <a:prstGeom prst="rect">
            <a:avLst/>
          </a:prstGeom>
        </p:spPr>
      </p:pic>
      <p:pic>
        <p:nvPicPr>
          <p:cNvPr id="6" name="Bildobjekt 5">
            <a:extLst>
              <a:ext uri="{FF2B5EF4-FFF2-40B4-BE49-F238E27FC236}">
                <a16:creationId xmlns:a16="http://schemas.microsoft.com/office/drawing/2014/main" id="{35D49DD8-4EE6-419D-96A6-2846B0E0179E}"/>
              </a:ext>
            </a:extLst>
          </p:cNvPr>
          <p:cNvPicPr>
            <a:picLocks noChangeAspect="1"/>
          </p:cNvPicPr>
          <p:nvPr/>
        </p:nvPicPr>
        <p:blipFill>
          <a:blip r:embed="rId8"/>
          <a:stretch>
            <a:fillRect/>
          </a:stretch>
        </p:blipFill>
        <p:spPr>
          <a:xfrm rot="20841787">
            <a:off x="2209639" y="2462291"/>
            <a:ext cx="2191629" cy="2186682"/>
          </a:xfrm>
          <a:prstGeom prst="rect">
            <a:avLst/>
          </a:prstGeom>
        </p:spPr>
      </p:pic>
      <p:pic>
        <p:nvPicPr>
          <p:cNvPr id="7" name="Bildobjekt 6">
            <a:extLst>
              <a:ext uri="{FF2B5EF4-FFF2-40B4-BE49-F238E27FC236}">
                <a16:creationId xmlns:a16="http://schemas.microsoft.com/office/drawing/2014/main" id="{62011426-E776-4A2B-9064-3EC9222CB0FA}"/>
              </a:ext>
            </a:extLst>
          </p:cNvPr>
          <p:cNvPicPr>
            <a:picLocks noChangeAspect="1"/>
          </p:cNvPicPr>
          <p:nvPr/>
        </p:nvPicPr>
        <p:blipFill>
          <a:blip r:embed="rId9"/>
          <a:stretch>
            <a:fillRect/>
          </a:stretch>
        </p:blipFill>
        <p:spPr>
          <a:xfrm>
            <a:off x="6440278" y="428113"/>
            <a:ext cx="920576" cy="853514"/>
          </a:xfrm>
          <a:prstGeom prst="rect">
            <a:avLst/>
          </a:prstGeom>
        </p:spPr>
      </p:pic>
      <p:pic>
        <p:nvPicPr>
          <p:cNvPr id="8" name="Bildobjekt 7">
            <a:extLst>
              <a:ext uri="{FF2B5EF4-FFF2-40B4-BE49-F238E27FC236}">
                <a16:creationId xmlns:a16="http://schemas.microsoft.com/office/drawing/2014/main" id="{BAEC36CA-A579-4854-8FE0-AD3BABCE09E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160" b="99323" l="6335" r="89819">
                        <a14:foregroundMark x1="27376" y1="10835" x2="44344" y2="4063"/>
                        <a14:foregroundMark x1="44344" y1="4063" x2="63348" y2="4063"/>
                        <a14:foregroundMark x1="63348" y1="4063" x2="65611" y2="13995"/>
                        <a14:foregroundMark x1="66968" y1="90519" x2="26923" y2="95711"/>
                        <a14:foregroundMark x1="26923" y1="95711" x2="43891" y2="89842"/>
                        <a14:foregroundMark x1="43891" y1="89842" x2="62670" y2="89391"/>
                        <a14:foregroundMark x1="62670" y1="89391" x2="46606" y2="99097"/>
                        <a14:foregroundMark x1="46606" y1="99097" x2="30769" y2="90519"/>
                        <a14:foregroundMark x1="30769" y1="90519" x2="6561" y2="89391"/>
                        <a14:foregroundMark x1="57014" y1="93454" x2="62443" y2="94808"/>
                        <a14:foregroundMark x1="60860" y1="94131" x2="57692" y2="96614"/>
                        <a14:foregroundMark x1="70814" y1="92325" x2="64027" y2="93454"/>
                        <a14:foregroundMark x1="61312" y1="98646" x2="67421" y2="93454"/>
                        <a14:foregroundMark x1="64480" y1="99323" x2="69005" y2="96163"/>
                        <a14:foregroundMark x1="73077" y1="89391" x2="90045" y2="89391"/>
                        <a14:foregroundMark x1="73077" y1="90971" x2="90724" y2="88036"/>
                        <a14:foregroundMark x1="90724" y1="88036" x2="74661" y2="78104"/>
                        <a14:foregroundMark x1="74661" y1="78104" x2="71493" y2="3160"/>
                        <a14:foregroundMark x1="60860" y1="9029" x2="50000" y2="23025"/>
                        <a14:foregroundMark x1="50000" y1="23025" x2="57692" y2="25959"/>
                      </a14:backgroundRemoval>
                    </a14:imgEffect>
                  </a14:imgLayer>
                </a14:imgProps>
              </a:ext>
            </a:extLst>
          </a:blip>
          <a:stretch>
            <a:fillRect/>
          </a:stretch>
        </p:blipFill>
        <p:spPr>
          <a:xfrm>
            <a:off x="4830554" y="1372292"/>
            <a:ext cx="1609724" cy="1613366"/>
          </a:xfrm>
          <a:prstGeom prst="rect">
            <a:avLst/>
          </a:prstGeom>
        </p:spPr>
      </p:pic>
    </p:spTree>
    <p:extLst>
      <p:ext uri="{BB962C8B-B14F-4D97-AF65-F5344CB8AC3E}">
        <p14:creationId xmlns:p14="http://schemas.microsoft.com/office/powerpoint/2010/main" val="332467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A3AC48E-8FC3-4A14-918B-E2DDD3DF5A44}"/>
              </a:ext>
            </a:extLst>
          </p:cNvPr>
          <p:cNvPicPr>
            <a:picLocks noChangeAspect="1"/>
          </p:cNvPicPr>
          <p:nvPr/>
        </p:nvPicPr>
        <p:blipFill>
          <a:blip r:embed="rId3"/>
          <a:stretch>
            <a:fillRect/>
          </a:stretch>
        </p:blipFill>
        <p:spPr>
          <a:xfrm>
            <a:off x="9081182" y="712463"/>
            <a:ext cx="1763323" cy="1763323"/>
          </a:xfrm>
          <a:prstGeom prst="rect">
            <a:avLst/>
          </a:prstGeom>
          <a:ln w="57150">
            <a:solidFill>
              <a:schemeClr val="accent1"/>
            </a:solidFill>
          </a:ln>
        </p:spPr>
      </p:pic>
      <p:pic>
        <p:nvPicPr>
          <p:cNvPr id="3" name="Bildobjekt 2">
            <a:extLst>
              <a:ext uri="{FF2B5EF4-FFF2-40B4-BE49-F238E27FC236}">
                <a16:creationId xmlns:a16="http://schemas.microsoft.com/office/drawing/2014/main" id="{C3DDFAA9-7540-44C7-9281-CB9F30F0D451}"/>
              </a:ext>
            </a:extLst>
          </p:cNvPr>
          <p:cNvPicPr>
            <a:picLocks noChangeAspect="1"/>
          </p:cNvPicPr>
          <p:nvPr/>
        </p:nvPicPr>
        <p:blipFill rotWithShape="1">
          <a:blip r:embed="rId4"/>
          <a:srcRect t="29038" r="19147"/>
          <a:stretch/>
        </p:blipFill>
        <p:spPr>
          <a:xfrm>
            <a:off x="6203381" y="718713"/>
            <a:ext cx="1969069" cy="1728185"/>
          </a:xfrm>
          <a:prstGeom prst="rect">
            <a:avLst/>
          </a:prstGeom>
          <a:ln w="57150">
            <a:solidFill>
              <a:schemeClr val="accent1"/>
            </a:solidFill>
          </a:ln>
        </p:spPr>
      </p:pic>
      <p:pic>
        <p:nvPicPr>
          <p:cNvPr id="4" name="Bildobjekt 3">
            <a:extLst>
              <a:ext uri="{FF2B5EF4-FFF2-40B4-BE49-F238E27FC236}">
                <a16:creationId xmlns:a16="http://schemas.microsoft.com/office/drawing/2014/main" id="{4A72DBE6-3157-4B65-AD03-CBBEF2C5C385}"/>
              </a:ext>
            </a:extLst>
          </p:cNvPr>
          <p:cNvPicPr>
            <a:picLocks noChangeAspect="1"/>
          </p:cNvPicPr>
          <p:nvPr/>
        </p:nvPicPr>
        <p:blipFill>
          <a:blip r:embed="rId5"/>
          <a:stretch>
            <a:fillRect/>
          </a:stretch>
        </p:blipFill>
        <p:spPr>
          <a:xfrm>
            <a:off x="1173439" y="2617839"/>
            <a:ext cx="1681164" cy="1681164"/>
          </a:xfrm>
          <a:prstGeom prst="rect">
            <a:avLst/>
          </a:prstGeom>
          <a:ln w="57150">
            <a:solidFill>
              <a:schemeClr val="accent1"/>
            </a:solidFill>
          </a:ln>
        </p:spPr>
      </p:pic>
      <p:pic>
        <p:nvPicPr>
          <p:cNvPr id="5" name="Bildobjekt 4">
            <a:extLst>
              <a:ext uri="{FF2B5EF4-FFF2-40B4-BE49-F238E27FC236}">
                <a16:creationId xmlns:a16="http://schemas.microsoft.com/office/drawing/2014/main" id="{4C496EF5-FAE0-4C51-A2F1-1B5DC5A3ABC7}"/>
              </a:ext>
            </a:extLst>
          </p:cNvPr>
          <p:cNvPicPr>
            <a:picLocks noChangeAspect="1"/>
          </p:cNvPicPr>
          <p:nvPr/>
        </p:nvPicPr>
        <p:blipFill>
          <a:blip r:embed="rId6"/>
          <a:stretch>
            <a:fillRect/>
          </a:stretch>
        </p:blipFill>
        <p:spPr>
          <a:xfrm>
            <a:off x="3647331" y="718713"/>
            <a:ext cx="1763323" cy="1767312"/>
          </a:xfrm>
          <a:prstGeom prst="rect">
            <a:avLst/>
          </a:prstGeom>
          <a:ln w="57150">
            <a:solidFill>
              <a:schemeClr val="accent1"/>
            </a:solidFill>
          </a:ln>
        </p:spPr>
      </p:pic>
      <p:pic>
        <p:nvPicPr>
          <p:cNvPr id="8" name="Bildobjekt 7">
            <a:extLst>
              <a:ext uri="{FF2B5EF4-FFF2-40B4-BE49-F238E27FC236}">
                <a16:creationId xmlns:a16="http://schemas.microsoft.com/office/drawing/2014/main" id="{4C5E8C87-BD70-4CD9-AE1D-E270E9D7EE5D}"/>
              </a:ext>
            </a:extLst>
          </p:cNvPr>
          <p:cNvPicPr>
            <a:picLocks noChangeAspect="1"/>
          </p:cNvPicPr>
          <p:nvPr/>
        </p:nvPicPr>
        <p:blipFill>
          <a:blip r:embed="rId7"/>
          <a:stretch>
            <a:fillRect/>
          </a:stretch>
        </p:blipFill>
        <p:spPr>
          <a:xfrm>
            <a:off x="6360880" y="3800476"/>
            <a:ext cx="1937378" cy="1922360"/>
          </a:xfrm>
          <a:prstGeom prst="rect">
            <a:avLst/>
          </a:prstGeom>
          <a:ln w="57150">
            <a:solidFill>
              <a:schemeClr val="accent1"/>
            </a:solidFill>
          </a:ln>
        </p:spPr>
      </p:pic>
      <p:pic>
        <p:nvPicPr>
          <p:cNvPr id="9" name="Bildobjekt 8">
            <a:extLst>
              <a:ext uri="{FF2B5EF4-FFF2-40B4-BE49-F238E27FC236}">
                <a16:creationId xmlns:a16="http://schemas.microsoft.com/office/drawing/2014/main" id="{945187AC-1A29-4370-9632-E578CE55CD2E}"/>
              </a:ext>
            </a:extLst>
          </p:cNvPr>
          <p:cNvPicPr>
            <a:picLocks noChangeAspect="1"/>
          </p:cNvPicPr>
          <p:nvPr/>
        </p:nvPicPr>
        <p:blipFill>
          <a:blip r:embed="rId8"/>
          <a:stretch>
            <a:fillRect/>
          </a:stretch>
        </p:blipFill>
        <p:spPr>
          <a:xfrm>
            <a:off x="9081182" y="3667125"/>
            <a:ext cx="1937378" cy="1937378"/>
          </a:xfrm>
          <a:prstGeom prst="rect">
            <a:avLst/>
          </a:prstGeom>
          <a:ln w="57150">
            <a:solidFill>
              <a:schemeClr val="accent1"/>
            </a:solidFill>
          </a:ln>
        </p:spPr>
      </p:pic>
      <p:grpSp>
        <p:nvGrpSpPr>
          <p:cNvPr id="13" name="Grupp 12">
            <a:extLst>
              <a:ext uri="{FF2B5EF4-FFF2-40B4-BE49-F238E27FC236}">
                <a16:creationId xmlns:a16="http://schemas.microsoft.com/office/drawing/2014/main" id="{A4CC5DF4-8ED1-4BC6-9BDE-91D89AF8A1D4}"/>
              </a:ext>
            </a:extLst>
          </p:cNvPr>
          <p:cNvGrpSpPr/>
          <p:nvPr/>
        </p:nvGrpSpPr>
        <p:grpSpPr>
          <a:xfrm>
            <a:off x="3562350" y="3800476"/>
            <a:ext cx="2148813" cy="1974968"/>
            <a:chOff x="3562350" y="3368778"/>
            <a:chExt cx="2148813" cy="1974968"/>
          </a:xfrm>
        </p:grpSpPr>
        <p:grpSp>
          <p:nvGrpSpPr>
            <p:cNvPr id="11" name="Grupp 10">
              <a:extLst>
                <a:ext uri="{FF2B5EF4-FFF2-40B4-BE49-F238E27FC236}">
                  <a16:creationId xmlns:a16="http://schemas.microsoft.com/office/drawing/2014/main" id="{95F92A74-AC39-46BA-AD7A-E9FC217995DF}"/>
                </a:ext>
              </a:extLst>
            </p:cNvPr>
            <p:cNvGrpSpPr/>
            <p:nvPr/>
          </p:nvGrpSpPr>
          <p:grpSpPr>
            <a:xfrm>
              <a:off x="3562350" y="3582629"/>
              <a:ext cx="2063832" cy="1503721"/>
              <a:chOff x="3647331" y="3601679"/>
              <a:chExt cx="2063832" cy="1503721"/>
            </a:xfrm>
          </p:grpSpPr>
          <p:pic>
            <p:nvPicPr>
              <p:cNvPr id="10" name="Bildobjekt 9">
                <a:extLst>
                  <a:ext uri="{FF2B5EF4-FFF2-40B4-BE49-F238E27FC236}">
                    <a16:creationId xmlns:a16="http://schemas.microsoft.com/office/drawing/2014/main" id="{2A6E7BD6-867D-4EAA-9743-6F857EF56BC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318" b="92628" l="5800" r="90951">
                            <a14:foregroundMark x1="71694" y1="22873" x2="94896" y2="34026"/>
                            <a14:foregroundMark x1="94896" y1="34026" x2="74710" y2="47826"/>
                            <a14:foregroundMark x1="74710" y1="47826" x2="73550" y2="26276"/>
                            <a14:foregroundMark x1="73550" y1="26276" x2="91879" y2="41966"/>
                            <a14:foregroundMark x1="91879" y1="41966" x2="80974" y2="40643"/>
                            <a14:foregroundMark x1="36659" y1="10019" x2="19258" y2="8318"/>
                            <a14:foregroundMark x1="9977" y1="12854" x2="7889" y2="33459"/>
                            <a14:foregroundMark x1="8353" y1="71267" x2="6265" y2="92628"/>
                            <a14:foregroundMark x1="5800" y1="18336" x2="5800" y2="31380"/>
                            <a14:foregroundMark x1="5800" y1="31380" x2="5800" y2="31380"/>
                            <a14:foregroundMark x1="66589" y1="31758" x2="65429" y2="32514"/>
                            <a14:foregroundMark x1="64965" y1="32514" x2="67053" y2="34783"/>
                          </a14:backgroundRemoval>
                        </a14:imgEffect>
                      </a14:imgLayer>
                    </a14:imgProps>
                  </a:ext>
                </a:extLst>
              </a:blip>
              <a:stretch>
                <a:fillRect/>
              </a:stretch>
            </p:blipFill>
            <p:spPr>
              <a:xfrm>
                <a:off x="3647331" y="3915644"/>
                <a:ext cx="1146174" cy="1189756"/>
              </a:xfrm>
              <a:prstGeom prst="rect">
                <a:avLst/>
              </a:prstGeom>
            </p:spPr>
          </p:pic>
          <p:pic>
            <p:nvPicPr>
              <p:cNvPr id="7" name="Bildobjekt 6">
                <a:extLst>
                  <a:ext uri="{FF2B5EF4-FFF2-40B4-BE49-F238E27FC236}">
                    <a16:creationId xmlns:a16="http://schemas.microsoft.com/office/drawing/2014/main" id="{B74F9C38-4BF9-4A3B-B849-9E96829D68CB}"/>
                  </a:ext>
                </a:extLst>
              </p:cNvPr>
              <p:cNvPicPr>
                <a:picLocks noChangeAspect="1"/>
              </p:cNvPicPr>
              <p:nvPr/>
            </p:nvPicPr>
            <p:blipFill>
              <a:blip r:embed="rId11"/>
              <a:stretch>
                <a:fillRect/>
              </a:stretch>
            </p:blipFill>
            <p:spPr>
              <a:xfrm>
                <a:off x="4259887" y="3601679"/>
                <a:ext cx="1451276" cy="1082359"/>
              </a:xfrm>
              <a:prstGeom prst="rect">
                <a:avLst/>
              </a:prstGeom>
            </p:spPr>
          </p:pic>
        </p:grpSp>
        <p:sp>
          <p:nvSpPr>
            <p:cNvPr id="12" name="Rektangel 11">
              <a:extLst>
                <a:ext uri="{FF2B5EF4-FFF2-40B4-BE49-F238E27FC236}">
                  <a16:creationId xmlns:a16="http://schemas.microsoft.com/office/drawing/2014/main" id="{B44427C6-5F59-4C2E-84DE-7CE77B273AD9}"/>
                </a:ext>
              </a:extLst>
            </p:cNvPr>
            <p:cNvSpPr/>
            <p:nvPr/>
          </p:nvSpPr>
          <p:spPr>
            <a:xfrm>
              <a:off x="3562350" y="3368778"/>
              <a:ext cx="2148813" cy="197496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5" name="Rak pilkoppling 14">
            <a:extLst>
              <a:ext uri="{FF2B5EF4-FFF2-40B4-BE49-F238E27FC236}">
                <a16:creationId xmlns:a16="http://schemas.microsoft.com/office/drawing/2014/main" id="{CF6B0F15-F199-4870-8368-8D1B5BBF29AC}"/>
              </a:ext>
            </a:extLst>
          </p:cNvPr>
          <p:cNvCxnSpPr/>
          <p:nvPr/>
        </p:nvCxnSpPr>
        <p:spPr>
          <a:xfrm flipV="1">
            <a:off x="2981325" y="2529708"/>
            <a:ext cx="581025" cy="333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4A82B674-37EF-4C30-A5ED-467ED558DB59}"/>
              </a:ext>
            </a:extLst>
          </p:cNvPr>
          <p:cNvCxnSpPr/>
          <p:nvPr/>
        </p:nvCxnSpPr>
        <p:spPr>
          <a:xfrm>
            <a:off x="5524500" y="1619250"/>
            <a:ext cx="571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012AB3B4-D28D-4673-AD7C-C7A1CA2CCB9B}"/>
              </a:ext>
            </a:extLst>
          </p:cNvPr>
          <p:cNvCxnSpPr/>
          <p:nvPr/>
        </p:nvCxnSpPr>
        <p:spPr>
          <a:xfrm>
            <a:off x="8343900" y="1609725"/>
            <a:ext cx="571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8BB7FBE8-AF85-45BF-938D-FCED87B03E44}"/>
              </a:ext>
            </a:extLst>
          </p:cNvPr>
          <p:cNvCxnSpPr/>
          <p:nvPr/>
        </p:nvCxnSpPr>
        <p:spPr>
          <a:xfrm>
            <a:off x="2981325" y="3667125"/>
            <a:ext cx="514350" cy="3238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8E7E2BE1-4C22-43F5-A17D-EDDC2CF52538}"/>
              </a:ext>
            </a:extLst>
          </p:cNvPr>
          <p:cNvCxnSpPr>
            <a:cxnSpLocks/>
          </p:cNvCxnSpPr>
          <p:nvPr/>
        </p:nvCxnSpPr>
        <p:spPr>
          <a:xfrm>
            <a:off x="5819658" y="4757739"/>
            <a:ext cx="3837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35028505-C20C-493F-A403-A5B5C1162322}"/>
              </a:ext>
            </a:extLst>
          </p:cNvPr>
          <p:cNvCxnSpPr/>
          <p:nvPr/>
        </p:nvCxnSpPr>
        <p:spPr>
          <a:xfrm>
            <a:off x="8420100" y="4669997"/>
            <a:ext cx="571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1332456D-7AE5-47AF-BE6F-EAB722625FDD}"/>
              </a:ext>
            </a:extLst>
          </p:cNvPr>
          <p:cNvSpPr txBox="1"/>
          <p:nvPr/>
        </p:nvSpPr>
        <p:spPr>
          <a:xfrm>
            <a:off x="308113" y="258417"/>
            <a:ext cx="2430486" cy="461665"/>
          </a:xfrm>
          <a:prstGeom prst="rect">
            <a:avLst/>
          </a:prstGeom>
          <a:noFill/>
        </p:spPr>
        <p:txBody>
          <a:bodyPr wrap="square" rtlCol="0">
            <a:spAutoFit/>
          </a:bodyPr>
          <a:lstStyle/>
          <a:p>
            <a:r>
              <a:rPr lang="sv-SE" sz="2400" b="1" dirty="0"/>
              <a:t>Konsekvenskarta</a:t>
            </a:r>
          </a:p>
        </p:txBody>
      </p:sp>
    </p:spTree>
    <p:extLst>
      <p:ext uri="{BB962C8B-B14F-4D97-AF65-F5344CB8AC3E}">
        <p14:creationId xmlns:p14="http://schemas.microsoft.com/office/powerpoint/2010/main" val="92139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C76DD5-8274-48EB-9AD1-E95451ADDC0C}"/>
              </a:ext>
            </a:extLst>
          </p:cNvPr>
          <p:cNvPicPr>
            <a:picLocks noChangeAspect="1"/>
          </p:cNvPicPr>
          <p:nvPr/>
        </p:nvPicPr>
        <p:blipFill>
          <a:blip r:embed="rId3"/>
          <a:stretch>
            <a:fillRect/>
          </a:stretch>
        </p:blipFill>
        <p:spPr>
          <a:xfrm>
            <a:off x="5445444" y="114300"/>
            <a:ext cx="6011450" cy="6700763"/>
          </a:xfrm>
          <a:prstGeom prst="rect">
            <a:avLst/>
          </a:prstGeom>
        </p:spPr>
      </p:pic>
      <p:sp>
        <p:nvSpPr>
          <p:cNvPr id="3" name="Rubrik 2">
            <a:extLst>
              <a:ext uri="{FF2B5EF4-FFF2-40B4-BE49-F238E27FC236}">
                <a16:creationId xmlns:a16="http://schemas.microsoft.com/office/drawing/2014/main" id="{BEDAA5EE-C900-4A3B-B3B3-8B4F4C9CDB49}"/>
              </a:ext>
            </a:extLst>
          </p:cNvPr>
          <p:cNvSpPr>
            <a:spLocks noGrp="1"/>
          </p:cNvSpPr>
          <p:nvPr>
            <p:ph type="title"/>
          </p:nvPr>
        </p:nvSpPr>
        <p:spPr>
          <a:xfrm>
            <a:off x="839788" y="457200"/>
            <a:ext cx="3932237" cy="793376"/>
          </a:xfrm>
        </p:spPr>
        <p:txBody>
          <a:bodyPr/>
          <a:lstStyle/>
          <a:p>
            <a:r>
              <a:rPr lang="sv-SE" dirty="0"/>
              <a:t>Bildstod.se</a:t>
            </a:r>
          </a:p>
        </p:txBody>
      </p:sp>
      <p:sp>
        <p:nvSpPr>
          <p:cNvPr id="5" name="Platshållare för text 4">
            <a:extLst>
              <a:ext uri="{FF2B5EF4-FFF2-40B4-BE49-F238E27FC236}">
                <a16:creationId xmlns:a16="http://schemas.microsoft.com/office/drawing/2014/main" id="{9348723F-72F1-4035-9905-D4A3ED47DFD1}"/>
              </a:ext>
            </a:extLst>
          </p:cNvPr>
          <p:cNvSpPr>
            <a:spLocks noGrp="1"/>
          </p:cNvSpPr>
          <p:nvPr>
            <p:ph type="body" sz="half" idx="2"/>
          </p:nvPr>
        </p:nvSpPr>
        <p:spPr>
          <a:xfrm>
            <a:off x="839788" y="1371600"/>
            <a:ext cx="4605656" cy="4497388"/>
          </a:xfrm>
        </p:spPr>
        <p:txBody>
          <a:bodyPr>
            <a:normAutofit/>
          </a:bodyPr>
          <a:lstStyle/>
          <a:p>
            <a:pPr marL="285750" indent="-285750">
              <a:buFont typeface="Arial" panose="020B0604020202020204" pitchFamily="34" charset="0"/>
              <a:buChar char="•"/>
            </a:pPr>
            <a:r>
              <a:rPr lang="sv-SE" sz="2800" dirty="0"/>
              <a:t>Gratis verktyg för bildstöd</a:t>
            </a:r>
          </a:p>
          <a:p>
            <a:pPr marL="285750" indent="-285750">
              <a:buFont typeface="Arial" panose="020B0604020202020204" pitchFamily="34" charset="0"/>
              <a:buChar char="•"/>
            </a:pPr>
            <a:r>
              <a:rPr lang="sv-SE" sz="2800" dirty="0"/>
              <a:t>Färdiga mallar för att ta fram  kognitivt och kommunikativt stöd</a:t>
            </a:r>
          </a:p>
        </p:txBody>
      </p:sp>
    </p:spTree>
    <p:extLst>
      <p:ext uri="{BB962C8B-B14F-4D97-AF65-F5344CB8AC3E}">
        <p14:creationId xmlns:p14="http://schemas.microsoft.com/office/powerpoint/2010/main" val="287195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37FB93-9F25-47BE-85CE-E36BA54E0FE0}"/>
              </a:ext>
            </a:extLst>
          </p:cNvPr>
          <p:cNvSpPr>
            <a:spLocks noGrp="1"/>
          </p:cNvSpPr>
          <p:nvPr>
            <p:ph type="title"/>
          </p:nvPr>
        </p:nvSpPr>
        <p:spPr/>
        <p:txBody>
          <a:bodyPr/>
          <a:lstStyle/>
          <a:p>
            <a:r>
              <a:rPr lang="sv-SE" dirty="0"/>
              <a:t>Andra tips</a:t>
            </a:r>
          </a:p>
        </p:txBody>
      </p:sp>
      <p:sp>
        <p:nvSpPr>
          <p:cNvPr id="6" name="Platshållare för innehåll 5">
            <a:extLst>
              <a:ext uri="{FF2B5EF4-FFF2-40B4-BE49-F238E27FC236}">
                <a16:creationId xmlns:a16="http://schemas.microsoft.com/office/drawing/2014/main" id="{C351BA75-0791-48EE-866D-6BD465E61BC5}"/>
              </a:ext>
            </a:extLst>
          </p:cNvPr>
          <p:cNvSpPr>
            <a:spLocks noGrp="1"/>
          </p:cNvSpPr>
          <p:nvPr>
            <p:ph idx="1"/>
          </p:nvPr>
        </p:nvSpPr>
        <p:spPr/>
        <p:txBody>
          <a:bodyPr>
            <a:normAutofit lnSpcReduction="10000"/>
          </a:bodyPr>
          <a:lstStyle/>
          <a:p>
            <a:r>
              <a:rPr lang="sv-SE" dirty="0"/>
              <a:t>Använd företagens informationsmaterial</a:t>
            </a:r>
          </a:p>
          <a:p>
            <a:pPr lvl="1"/>
            <a:r>
              <a:rPr lang="sv-SE" dirty="0"/>
              <a:t>Filmer om produkter/tjänster</a:t>
            </a:r>
          </a:p>
          <a:p>
            <a:pPr lvl="1"/>
            <a:r>
              <a:rPr lang="sv-SE" dirty="0"/>
              <a:t>Broschyrer och annat fotomaterial</a:t>
            </a:r>
          </a:p>
          <a:p>
            <a:r>
              <a:rPr lang="sv-SE" dirty="0"/>
              <a:t>Anhöriga</a:t>
            </a:r>
          </a:p>
          <a:p>
            <a:pPr lvl="1"/>
            <a:r>
              <a:rPr lang="sv-SE" dirty="0"/>
              <a:t>Kan hjälpa till med information och kommunikation</a:t>
            </a:r>
          </a:p>
          <a:p>
            <a:pPr lvl="1"/>
            <a:r>
              <a:rPr lang="sv-SE" dirty="0"/>
              <a:t>Kan behöva egen information för att stödja</a:t>
            </a:r>
          </a:p>
          <a:p>
            <a:r>
              <a:rPr lang="sv-SE" dirty="0"/>
              <a:t>Tala är silver, visualisera är guld</a:t>
            </a:r>
          </a:p>
          <a:p>
            <a:pPr lvl="1"/>
            <a:r>
              <a:rPr lang="sv-SE" dirty="0"/>
              <a:t>Rita och skriv samtidigt som du talar</a:t>
            </a:r>
          </a:p>
          <a:p>
            <a:pPr lvl="1"/>
            <a:r>
              <a:rPr lang="sv-SE" dirty="0"/>
              <a:t>Ritade bilder, fotografier, konkreta föremål är exempel på kommunikationsstöd</a:t>
            </a:r>
          </a:p>
          <a:p>
            <a:pPr lvl="1"/>
            <a:r>
              <a:rPr lang="sv-SE" dirty="0"/>
              <a:t>Vänta in och ge personen möjlighet att uttrycka sig</a:t>
            </a:r>
          </a:p>
          <a:p>
            <a:pPr lvl="1"/>
            <a:endParaRPr lang="sv-SE" dirty="0"/>
          </a:p>
        </p:txBody>
      </p:sp>
    </p:spTree>
    <p:extLst>
      <p:ext uri="{BB962C8B-B14F-4D97-AF65-F5344CB8AC3E}">
        <p14:creationId xmlns:p14="http://schemas.microsoft.com/office/powerpoint/2010/main" val="293437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096FBA-A9EC-4E2B-8DD5-5FC2C557D2F1}"/>
              </a:ext>
            </a:extLst>
          </p:cNvPr>
          <p:cNvSpPr>
            <a:spLocks noGrp="1"/>
          </p:cNvSpPr>
          <p:nvPr>
            <p:ph type="title"/>
          </p:nvPr>
        </p:nvSpPr>
        <p:spPr>
          <a:xfrm>
            <a:off x="838200" y="0"/>
            <a:ext cx="10515600" cy="1325563"/>
          </a:xfrm>
        </p:spPr>
        <p:txBody>
          <a:bodyPr/>
          <a:lstStyle/>
          <a:p>
            <a:r>
              <a:rPr lang="sv-SE" dirty="0"/>
              <a:t>Ett konkret exempel</a:t>
            </a:r>
          </a:p>
        </p:txBody>
      </p:sp>
      <p:pic>
        <p:nvPicPr>
          <p:cNvPr id="4" name="Onlinemedia 3">
            <a:hlinkClick r:id="" action="ppaction://media"/>
            <a:extLst>
              <a:ext uri="{FF2B5EF4-FFF2-40B4-BE49-F238E27FC236}">
                <a16:creationId xmlns:a16="http://schemas.microsoft.com/office/drawing/2014/main" id="{AA9BC68E-5E21-40E6-B42D-476C0BE0AE98}"/>
              </a:ext>
            </a:extLst>
          </p:cNvPr>
          <p:cNvPicPr>
            <a:picLocks noRot="1" noChangeAspect="1"/>
          </p:cNvPicPr>
          <p:nvPr>
            <a:videoFile r:link="rId1"/>
          </p:nvPr>
        </p:nvPicPr>
        <p:blipFill>
          <a:blip r:embed="rId4"/>
          <a:stretch>
            <a:fillRect/>
          </a:stretch>
        </p:blipFill>
        <p:spPr>
          <a:xfrm>
            <a:off x="1128889" y="1207294"/>
            <a:ext cx="9615311" cy="5408612"/>
          </a:xfrm>
          <a:prstGeom prst="rect">
            <a:avLst/>
          </a:prstGeom>
        </p:spPr>
      </p:pic>
    </p:spTree>
    <p:extLst>
      <p:ext uri="{BB962C8B-B14F-4D97-AF65-F5344CB8AC3E}">
        <p14:creationId xmlns:p14="http://schemas.microsoft.com/office/powerpoint/2010/main" val="296138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1F9F3C-EE69-40DD-AC16-B6212A06C171}"/>
              </a:ext>
            </a:extLst>
          </p:cNvPr>
          <p:cNvSpPr>
            <a:spLocks noGrp="1"/>
          </p:cNvSpPr>
          <p:nvPr>
            <p:ph type="title"/>
          </p:nvPr>
        </p:nvSpPr>
        <p:spPr/>
        <p:txBody>
          <a:bodyPr/>
          <a:lstStyle/>
          <a:p>
            <a:r>
              <a:rPr lang="sv-SE" dirty="0"/>
              <a:t>Läs mer</a:t>
            </a:r>
          </a:p>
        </p:txBody>
      </p:sp>
      <p:sp>
        <p:nvSpPr>
          <p:cNvPr id="3" name="Platshållare för innehåll 2">
            <a:extLst>
              <a:ext uri="{FF2B5EF4-FFF2-40B4-BE49-F238E27FC236}">
                <a16:creationId xmlns:a16="http://schemas.microsoft.com/office/drawing/2014/main" id="{9E2D4178-0D39-48C7-BA1D-7E067A722B1A}"/>
              </a:ext>
            </a:extLst>
          </p:cNvPr>
          <p:cNvSpPr>
            <a:spLocks noGrp="1"/>
          </p:cNvSpPr>
          <p:nvPr>
            <p:ph idx="1"/>
          </p:nvPr>
        </p:nvSpPr>
        <p:spPr/>
        <p:txBody>
          <a:bodyPr>
            <a:normAutofit fontScale="92500" lnSpcReduction="10000"/>
          </a:bodyPr>
          <a:lstStyle/>
          <a:p>
            <a:r>
              <a:rPr lang="sv-SE" dirty="0"/>
              <a:t>Kunskapsguiden – stödja vuxna personers vilja </a:t>
            </a:r>
            <a:r>
              <a:rPr lang="sv-SE" dirty="0">
                <a:hlinkClick r:id="rId3"/>
              </a:rPr>
              <a:t>https://kunskapsguiden.se/omraden-och-teman/funktionshinder/stodja-vuxna-personers-vilja/</a:t>
            </a:r>
            <a:r>
              <a:rPr lang="sv-SE" dirty="0"/>
              <a:t> </a:t>
            </a:r>
          </a:p>
          <a:p>
            <a:r>
              <a:rPr lang="sv-SE" dirty="0"/>
              <a:t>Kunskapsguiden – stödja äldre personers vilja</a:t>
            </a:r>
            <a:br>
              <a:rPr lang="sv-SE" dirty="0"/>
            </a:br>
            <a:r>
              <a:rPr lang="sv-SE" dirty="0">
                <a:hlinkClick r:id="rId4"/>
              </a:rPr>
              <a:t>https://kunskapsguiden.se/omraden-och-teman/aldre/stodja-aldre-personers-vilja/</a:t>
            </a:r>
            <a:r>
              <a:rPr lang="sv-SE" dirty="0"/>
              <a:t> </a:t>
            </a:r>
          </a:p>
          <a:p>
            <a:r>
              <a:rPr lang="sv-SE" dirty="0"/>
              <a:t>Utredningen Framtidens teknik i omsorgens tjänst</a:t>
            </a:r>
            <a:br>
              <a:rPr lang="sv-SE" dirty="0"/>
            </a:br>
            <a:r>
              <a:rPr lang="sv-SE" dirty="0">
                <a:hlinkClick r:id="rId5"/>
              </a:rPr>
              <a:t>https://www.regeringen.se/rattsliga-dokument/statens-offentliga-utredningar/2020/03/sou-202014/</a:t>
            </a:r>
            <a:r>
              <a:rPr lang="sv-SE" dirty="0"/>
              <a:t> </a:t>
            </a:r>
          </a:p>
          <a:p>
            <a:r>
              <a:rPr lang="sv-SE" dirty="0" err="1"/>
              <a:t>MfD</a:t>
            </a:r>
            <a:r>
              <a:rPr lang="sv-SE" dirty="0"/>
              <a:t> remissvar på utredningen</a:t>
            </a:r>
            <a:br>
              <a:rPr lang="sv-SE" dirty="0"/>
            </a:br>
            <a:r>
              <a:rPr lang="sv-SE" dirty="0">
                <a:hlinkClick r:id="rId6"/>
              </a:rPr>
              <a:t>https://www.mfd.se/vart-uppdrag/remissvar/framtidens-teknik-i-omsorgens-tjanst/</a:t>
            </a:r>
            <a:r>
              <a:rPr lang="sv-SE" dirty="0"/>
              <a:t> </a:t>
            </a:r>
          </a:p>
        </p:txBody>
      </p:sp>
    </p:spTree>
    <p:extLst>
      <p:ext uri="{BB962C8B-B14F-4D97-AF65-F5344CB8AC3E}">
        <p14:creationId xmlns:p14="http://schemas.microsoft.com/office/powerpoint/2010/main" val="162832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C647E1-D62C-41E1-9F1E-4B83D1265858}"/>
              </a:ext>
            </a:extLst>
          </p:cNvPr>
          <p:cNvSpPr>
            <a:spLocks noGrp="1"/>
          </p:cNvSpPr>
          <p:nvPr>
            <p:ph type="title"/>
          </p:nvPr>
        </p:nvSpPr>
        <p:spPr/>
        <p:txBody>
          <a:bodyPr/>
          <a:lstStyle/>
          <a:p>
            <a:r>
              <a:rPr lang="sv-SE" dirty="0"/>
              <a:t>SoS Meddelandeblad 3/2019</a:t>
            </a:r>
          </a:p>
        </p:txBody>
      </p:sp>
      <p:sp>
        <p:nvSpPr>
          <p:cNvPr id="3" name="Platshållare för innehåll 2">
            <a:extLst>
              <a:ext uri="{FF2B5EF4-FFF2-40B4-BE49-F238E27FC236}">
                <a16:creationId xmlns:a16="http://schemas.microsoft.com/office/drawing/2014/main" id="{722CE4A4-5F55-4EBC-AADA-67F4812AA690}"/>
              </a:ext>
            </a:extLst>
          </p:cNvPr>
          <p:cNvSpPr>
            <a:spLocks noGrp="1"/>
          </p:cNvSpPr>
          <p:nvPr>
            <p:ph idx="1"/>
          </p:nvPr>
        </p:nvSpPr>
        <p:spPr/>
        <p:txBody>
          <a:bodyPr/>
          <a:lstStyle/>
          <a:p>
            <a:pPr marL="0" indent="0">
              <a:buNone/>
            </a:pPr>
            <a:r>
              <a:rPr lang="sv-SE" dirty="0"/>
              <a:t>Välfärdsteknik inom socialtjänsten och hälso- och sjukvården</a:t>
            </a:r>
            <a:endParaRPr lang="sv-SE" i="1" dirty="0"/>
          </a:p>
          <a:p>
            <a:endParaRPr lang="sv-SE" i="1" dirty="0"/>
          </a:p>
          <a:p>
            <a:r>
              <a:rPr lang="sv-SE" i="1" dirty="0"/>
              <a:t>Samma regler </a:t>
            </a:r>
            <a:r>
              <a:rPr lang="sv-SE" dirty="0"/>
              <a:t>gäller som för andra insatser – lagstiftning teknikneutral</a:t>
            </a:r>
          </a:p>
          <a:p>
            <a:r>
              <a:rPr lang="sv-SE" dirty="0"/>
              <a:t>Användningen av VT är </a:t>
            </a:r>
            <a:r>
              <a:rPr lang="sv-SE" i="1" dirty="0"/>
              <a:t>frivillig</a:t>
            </a:r>
          </a:p>
          <a:p>
            <a:r>
              <a:rPr lang="sv-SE" dirty="0"/>
              <a:t>Den enskilde behöver </a:t>
            </a:r>
            <a:r>
              <a:rPr lang="sv-SE" i="1" dirty="0"/>
              <a:t>samtycka</a:t>
            </a:r>
            <a:r>
              <a:rPr lang="sv-SE" dirty="0"/>
              <a:t> till insats och genomförande</a:t>
            </a:r>
          </a:p>
          <a:p>
            <a:r>
              <a:rPr lang="sv-SE" dirty="0"/>
              <a:t>Vid nedsatt beslutsförmåga – anpassa information och uppföljning</a:t>
            </a:r>
          </a:p>
          <a:p>
            <a:pPr marL="0" indent="0">
              <a:buNone/>
            </a:pPr>
            <a:endParaRPr lang="sv-SE" dirty="0"/>
          </a:p>
          <a:p>
            <a:endParaRPr lang="sv-SE" dirty="0"/>
          </a:p>
        </p:txBody>
      </p:sp>
    </p:spTree>
    <p:extLst>
      <p:ext uri="{BB962C8B-B14F-4D97-AF65-F5344CB8AC3E}">
        <p14:creationId xmlns:p14="http://schemas.microsoft.com/office/powerpoint/2010/main" val="361100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247A46-D9F4-4EA0-82DF-258B2EA4AB6C}"/>
              </a:ext>
            </a:extLst>
          </p:cNvPr>
          <p:cNvSpPr>
            <a:spLocks noGrp="1"/>
          </p:cNvSpPr>
          <p:nvPr>
            <p:ph type="title"/>
          </p:nvPr>
        </p:nvSpPr>
        <p:spPr/>
        <p:txBody>
          <a:bodyPr/>
          <a:lstStyle/>
          <a:p>
            <a:r>
              <a:rPr lang="sv-SE" dirty="0"/>
              <a:t>Samtycke</a:t>
            </a:r>
          </a:p>
        </p:txBody>
      </p:sp>
      <p:sp>
        <p:nvSpPr>
          <p:cNvPr id="3" name="Platshållare för innehåll 2">
            <a:extLst>
              <a:ext uri="{FF2B5EF4-FFF2-40B4-BE49-F238E27FC236}">
                <a16:creationId xmlns:a16="http://schemas.microsoft.com/office/drawing/2014/main" id="{3C3DAE71-E786-4767-9D89-A0265D429D3D}"/>
              </a:ext>
            </a:extLst>
          </p:cNvPr>
          <p:cNvSpPr>
            <a:spLocks noGrp="1"/>
          </p:cNvSpPr>
          <p:nvPr>
            <p:ph idx="1"/>
          </p:nvPr>
        </p:nvSpPr>
        <p:spPr/>
        <p:txBody>
          <a:bodyPr>
            <a:normAutofit lnSpcReduction="10000"/>
          </a:bodyPr>
          <a:lstStyle/>
          <a:p>
            <a:r>
              <a:rPr lang="sv-SE" dirty="0"/>
              <a:t>Att en enskild person accepterar eller godtar ett föreslaget villkor</a:t>
            </a:r>
          </a:p>
          <a:p>
            <a:pPr lvl="1"/>
            <a:r>
              <a:rPr lang="sv-SE" dirty="0"/>
              <a:t>T ex att en insats beviljas och genomförs</a:t>
            </a:r>
            <a:br>
              <a:rPr lang="sv-SE" dirty="0"/>
            </a:br>
            <a:endParaRPr lang="sv-SE" dirty="0"/>
          </a:p>
          <a:p>
            <a:r>
              <a:rPr lang="sv-SE" dirty="0"/>
              <a:t>Rätten till frivillighet, självbestämmande och inflytande gäller oavsett beslutsförmåga</a:t>
            </a:r>
            <a:br>
              <a:rPr lang="sv-SE" dirty="0"/>
            </a:br>
            <a:endParaRPr lang="sv-SE" dirty="0"/>
          </a:p>
          <a:p>
            <a:r>
              <a:rPr lang="sv-SE" dirty="0"/>
              <a:t>Det finns inga regler om hur ett samtycke ska vara utformat men dokumentationen är viktig</a:t>
            </a:r>
          </a:p>
          <a:p>
            <a:pPr marL="457200" lvl="1" indent="0">
              <a:buNone/>
            </a:pPr>
            <a:br>
              <a:rPr lang="sv-SE" dirty="0"/>
            </a:br>
            <a:br>
              <a:rPr lang="sv-SE" dirty="0"/>
            </a:br>
            <a:endParaRPr lang="sv-SE" dirty="0"/>
          </a:p>
          <a:p>
            <a:endParaRPr lang="sv-SE" dirty="0"/>
          </a:p>
        </p:txBody>
      </p:sp>
    </p:spTree>
    <p:extLst>
      <p:ext uri="{BB962C8B-B14F-4D97-AF65-F5344CB8AC3E}">
        <p14:creationId xmlns:p14="http://schemas.microsoft.com/office/powerpoint/2010/main" val="120421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121211-B2FA-47D2-87FC-B03936A6FD80}"/>
              </a:ext>
            </a:extLst>
          </p:cNvPr>
          <p:cNvSpPr>
            <a:spLocks noGrp="1"/>
          </p:cNvSpPr>
          <p:nvPr>
            <p:ph type="title"/>
          </p:nvPr>
        </p:nvSpPr>
        <p:spPr/>
        <p:txBody>
          <a:bodyPr/>
          <a:lstStyle/>
          <a:p>
            <a:r>
              <a:rPr lang="sv-SE" dirty="0"/>
              <a:t>Välfärdsteknik</a:t>
            </a:r>
          </a:p>
        </p:txBody>
      </p:sp>
      <p:sp>
        <p:nvSpPr>
          <p:cNvPr id="3" name="Platshållare för innehåll 2">
            <a:extLst>
              <a:ext uri="{FF2B5EF4-FFF2-40B4-BE49-F238E27FC236}">
                <a16:creationId xmlns:a16="http://schemas.microsoft.com/office/drawing/2014/main" id="{AB65A280-0AE5-43EF-910F-8AE7B176F0FD}"/>
              </a:ext>
            </a:extLst>
          </p:cNvPr>
          <p:cNvSpPr>
            <a:spLocks noGrp="1"/>
          </p:cNvSpPr>
          <p:nvPr>
            <p:ph idx="1"/>
          </p:nvPr>
        </p:nvSpPr>
        <p:spPr/>
        <p:txBody>
          <a:bodyPr/>
          <a:lstStyle/>
          <a:p>
            <a:r>
              <a:rPr lang="sv-SE" b="1" dirty="0"/>
              <a:t>Individnära teknik </a:t>
            </a:r>
            <a:r>
              <a:rPr lang="sv-SE" dirty="0"/>
              <a:t>– teknik som den enskilde använder eller som används i dennes direkta närhet</a:t>
            </a:r>
          </a:p>
          <a:p>
            <a:endParaRPr lang="sv-SE" dirty="0"/>
          </a:p>
          <a:p>
            <a:r>
              <a:rPr lang="sv-SE" b="1" dirty="0"/>
              <a:t>Processnära teknik </a:t>
            </a:r>
            <a:r>
              <a:rPr lang="sv-SE" dirty="0"/>
              <a:t>– teknik som förenklar, effektiviserar och kvalitetssäkrar verksamhetens uppdrag</a:t>
            </a:r>
          </a:p>
        </p:txBody>
      </p:sp>
    </p:spTree>
    <p:extLst>
      <p:ext uri="{BB962C8B-B14F-4D97-AF65-F5344CB8AC3E}">
        <p14:creationId xmlns:p14="http://schemas.microsoft.com/office/powerpoint/2010/main" val="52741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2C4503-95FB-41B9-85B5-26F92C0114D4}"/>
              </a:ext>
            </a:extLst>
          </p:cNvPr>
          <p:cNvSpPr>
            <a:spLocks noGrp="1"/>
          </p:cNvSpPr>
          <p:nvPr>
            <p:ph type="title"/>
          </p:nvPr>
        </p:nvSpPr>
        <p:spPr/>
        <p:txBody>
          <a:bodyPr/>
          <a:lstStyle/>
          <a:p>
            <a:r>
              <a:rPr lang="sv-SE" dirty="0"/>
              <a:t>Självbestämmande</a:t>
            </a:r>
          </a:p>
        </p:txBody>
      </p:sp>
      <p:sp>
        <p:nvSpPr>
          <p:cNvPr id="3" name="Platshållare för innehåll 2">
            <a:extLst>
              <a:ext uri="{FF2B5EF4-FFF2-40B4-BE49-F238E27FC236}">
                <a16:creationId xmlns:a16="http://schemas.microsoft.com/office/drawing/2014/main" id="{902D3835-DCC7-4BC2-8391-3EEC57666345}"/>
              </a:ext>
            </a:extLst>
          </p:cNvPr>
          <p:cNvSpPr>
            <a:spLocks noGrp="1"/>
          </p:cNvSpPr>
          <p:nvPr>
            <p:ph idx="1"/>
          </p:nvPr>
        </p:nvSpPr>
        <p:spPr/>
        <p:txBody>
          <a:bodyPr/>
          <a:lstStyle/>
          <a:p>
            <a:r>
              <a:rPr lang="sv-SE" dirty="0"/>
              <a:t>Få och förstå relevant information om insatsen</a:t>
            </a:r>
          </a:p>
          <a:p>
            <a:r>
              <a:rPr lang="sv-SE" dirty="0"/>
              <a:t>Kunna kommunicera och uttrycka sin vilja</a:t>
            </a:r>
          </a:p>
          <a:p>
            <a:r>
              <a:rPr lang="sv-SE" dirty="0"/>
              <a:t>Värdera och ta ställning till insatser</a:t>
            </a:r>
          </a:p>
          <a:p>
            <a:pPr lvl="1"/>
            <a:r>
              <a:rPr lang="sv-SE" dirty="0"/>
              <a:t>Konsekvenser av insatser</a:t>
            </a:r>
          </a:p>
          <a:p>
            <a:pPr lvl="1"/>
            <a:r>
              <a:rPr lang="sv-SE" dirty="0"/>
              <a:t>Göra jämförelser</a:t>
            </a:r>
          </a:p>
          <a:p>
            <a:pPr marL="457200" lvl="1" indent="0">
              <a:buNone/>
            </a:pPr>
            <a:endParaRPr lang="sv-SE" dirty="0"/>
          </a:p>
          <a:p>
            <a:pPr marL="457200" lvl="1" indent="0">
              <a:buNone/>
            </a:pPr>
            <a:endParaRPr lang="sv-SE" dirty="0"/>
          </a:p>
          <a:p>
            <a:pPr marL="457200" lvl="1" indent="0">
              <a:buNone/>
            </a:pPr>
            <a:r>
              <a:rPr lang="sv-SE" sz="2800" dirty="0"/>
              <a:t>Stöd anpassas utifrån personens förutsättningar</a:t>
            </a:r>
          </a:p>
        </p:txBody>
      </p:sp>
    </p:spTree>
    <p:extLst>
      <p:ext uri="{BB962C8B-B14F-4D97-AF65-F5344CB8AC3E}">
        <p14:creationId xmlns:p14="http://schemas.microsoft.com/office/powerpoint/2010/main" val="400351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48E64D-DA72-4755-AC5A-4E444D6FEF2F}"/>
              </a:ext>
            </a:extLst>
          </p:cNvPr>
          <p:cNvSpPr>
            <a:spLocks noGrp="1"/>
          </p:cNvSpPr>
          <p:nvPr>
            <p:ph type="title"/>
          </p:nvPr>
        </p:nvSpPr>
        <p:spPr/>
        <p:txBody>
          <a:bodyPr/>
          <a:lstStyle/>
          <a:p>
            <a:r>
              <a:rPr lang="sv-SE" dirty="0"/>
              <a:t>Nedsatt beslutsförmåga</a:t>
            </a:r>
          </a:p>
        </p:txBody>
      </p:sp>
      <p:sp>
        <p:nvSpPr>
          <p:cNvPr id="3" name="Platshållare för innehåll 2">
            <a:extLst>
              <a:ext uri="{FF2B5EF4-FFF2-40B4-BE49-F238E27FC236}">
                <a16:creationId xmlns:a16="http://schemas.microsoft.com/office/drawing/2014/main" id="{B0206696-2619-4EB1-939A-7097F633480D}"/>
              </a:ext>
            </a:extLst>
          </p:cNvPr>
          <p:cNvSpPr>
            <a:spLocks noGrp="1"/>
          </p:cNvSpPr>
          <p:nvPr>
            <p:ph idx="1"/>
          </p:nvPr>
        </p:nvSpPr>
        <p:spPr/>
        <p:txBody>
          <a:bodyPr/>
          <a:lstStyle/>
          <a:p>
            <a:r>
              <a:rPr lang="sv-SE" dirty="0"/>
              <a:t>Utgå från att alla med rätt stöd kan kommunicera, förstå en insats och ta ställning till den</a:t>
            </a:r>
          </a:p>
          <a:p>
            <a:r>
              <a:rPr lang="sv-SE" dirty="0"/>
              <a:t>Ta hjälp av någon som känner personen</a:t>
            </a:r>
          </a:p>
          <a:p>
            <a:r>
              <a:rPr lang="sv-SE" dirty="0"/>
              <a:t>Ta hjälp av någon i din organisation som har kompetens om kommunikationsstöd/AKK</a:t>
            </a:r>
          </a:p>
          <a:p>
            <a:r>
              <a:rPr lang="sv-SE" dirty="0"/>
              <a:t>Våga prova – nya kommunikationssätt kan inte försämra </a:t>
            </a:r>
          </a:p>
        </p:txBody>
      </p:sp>
    </p:spTree>
    <p:extLst>
      <p:ext uri="{BB962C8B-B14F-4D97-AF65-F5344CB8AC3E}">
        <p14:creationId xmlns:p14="http://schemas.microsoft.com/office/powerpoint/2010/main" val="321160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EAB477-4B1D-4F66-B026-5EB5C1B90933}"/>
              </a:ext>
            </a:extLst>
          </p:cNvPr>
          <p:cNvSpPr>
            <a:spLocks noGrp="1"/>
          </p:cNvSpPr>
          <p:nvPr>
            <p:ph type="title"/>
          </p:nvPr>
        </p:nvSpPr>
        <p:spPr/>
        <p:txBody>
          <a:bodyPr/>
          <a:lstStyle/>
          <a:p>
            <a:r>
              <a:rPr lang="sv-SE" dirty="0"/>
              <a:t>Individnära teknik</a:t>
            </a:r>
          </a:p>
        </p:txBody>
      </p:sp>
      <p:sp>
        <p:nvSpPr>
          <p:cNvPr id="3" name="Platshållare för innehåll 2">
            <a:extLst>
              <a:ext uri="{FF2B5EF4-FFF2-40B4-BE49-F238E27FC236}">
                <a16:creationId xmlns:a16="http://schemas.microsoft.com/office/drawing/2014/main" id="{E36BD346-B7E2-41DF-86C2-9EC93BCFEDBD}"/>
              </a:ext>
            </a:extLst>
          </p:cNvPr>
          <p:cNvSpPr>
            <a:spLocks noGrp="1"/>
          </p:cNvSpPr>
          <p:nvPr>
            <p:ph idx="1"/>
          </p:nvPr>
        </p:nvSpPr>
        <p:spPr/>
        <p:txBody>
          <a:bodyPr/>
          <a:lstStyle/>
          <a:p>
            <a:r>
              <a:rPr lang="sv-SE" dirty="0"/>
              <a:t>Teknik som individen själv i stunden kan välja att använda</a:t>
            </a:r>
          </a:p>
          <a:p>
            <a:pPr lvl="1"/>
            <a:r>
              <a:rPr lang="sv-SE" dirty="0"/>
              <a:t>Robotkatt, surfplatta</a:t>
            </a:r>
          </a:p>
          <a:p>
            <a:r>
              <a:rPr lang="sv-SE" dirty="0"/>
              <a:t>Teknik som uppfattas som meningsfull efter en tid – inlärning behövs</a:t>
            </a:r>
          </a:p>
          <a:p>
            <a:pPr lvl="1"/>
            <a:r>
              <a:rPr lang="sv-SE" dirty="0"/>
              <a:t>Kommunikationshjälpmedel, kognitiva hjälpmedel</a:t>
            </a:r>
          </a:p>
          <a:p>
            <a:r>
              <a:rPr lang="sv-SE" dirty="0"/>
              <a:t>Teknik som är svår att förstå, både syfte och funktion</a:t>
            </a:r>
          </a:p>
          <a:p>
            <a:pPr lvl="1"/>
            <a:r>
              <a:rPr lang="sv-SE" dirty="0"/>
              <a:t>Kamera för tillsyn, GPS-larm</a:t>
            </a:r>
          </a:p>
          <a:p>
            <a:pPr lvl="1"/>
            <a:endParaRPr lang="sv-SE" dirty="0"/>
          </a:p>
        </p:txBody>
      </p:sp>
    </p:spTree>
    <p:extLst>
      <p:ext uri="{BB962C8B-B14F-4D97-AF65-F5344CB8AC3E}">
        <p14:creationId xmlns:p14="http://schemas.microsoft.com/office/powerpoint/2010/main" val="209760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9F9FBB-399C-4EDF-A3E6-9F10D2D867FB}"/>
              </a:ext>
            </a:extLst>
          </p:cNvPr>
          <p:cNvSpPr>
            <a:spLocks noGrp="1"/>
          </p:cNvSpPr>
          <p:nvPr>
            <p:ph type="title"/>
          </p:nvPr>
        </p:nvSpPr>
        <p:spPr/>
        <p:txBody>
          <a:bodyPr/>
          <a:lstStyle/>
          <a:p>
            <a:r>
              <a:rPr lang="sv-SE" dirty="0"/>
              <a:t>Bästa tillgängliga vilja</a:t>
            </a:r>
          </a:p>
        </p:txBody>
      </p:sp>
      <p:sp>
        <p:nvSpPr>
          <p:cNvPr id="3" name="Platshållare för innehåll 2">
            <a:extLst>
              <a:ext uri="{FF2B5EF4-FFF2-40B4-BE49-F238E27FC236}">
                <a16:creationId xmlns:a16="http://schemas.microsoft.com/office/drawing/2014/main" id="{8C1727D1-FDAC-4366-BFB0-30E1BA802D23}"/>
              </a:ext>
            </a:extLst>
          </p:cNvPr>
          <p:cNvSpPr>
            <a:spLocks noGrp="1"/>
          </p:cNvSpPr>
          <p:nvPr>
            <p:ph idx="1"/>
          </p:nvPr>
        </p:nvSpPr>
        <p:spPr/>
        <p:txBody>
          <a:bodyPr/>
          <a:lstStyle/>
          <a:p>
            <a:r>
              <a:rPr lang="sv-SE" dirty="0"/>
              <a:t>Möjlighet att få prova en insats ger erfarenhet som kan ha betydelse för viljan</a:t>
            </a:r>
          </a:p>
          <a:p>
            <a:endParaRPr lang="sv-SE" dirty="0"/>
          </a:p>
          <a:p>
            <a:r>
              <a:rPr lang="sv-SE" dirty="0"/>
              <a:t>Reaktioner kan visa hur en person upplever en åtgärd – lyhördhet viktigt</a:t>
            </a:r>
          </a:p>
          <a:p>
            <a:endParaRPr lang="sv-SE" dirty="0"/>
          </a:p>
          <a:p>
            <a:r>
              <a:rPr lang="sv-SE" dirty="0"/>
              <a:t>Ett samtycke kan tas tillbaka – följ upp, var lyhörd, dokumentera</a:t>
            </a:r>
          </a:p>
        </p:txBody>
      </p:sp>
    </p:spTree>
    <p:extLst>
      <p:ext uri="{BB962C8B-B14F-4D97-AF65-F5344CB8AC3E}">
        <p14:creationId xmlns:p14="http://schemas.microsoft.com/office/powerpoint/2010/main" val="197693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E5BBE-1E2D-46D7-A839-4B724AAA9377}"/>
              </a:ext>
            </a:extLst>
          </p:cNvPr>
          <p:cNvSpPr>
            <a:spLocks noGrp="1"/>
          </p:cNvSpPr>
          <p:nvPr>
            <p:ph type="title"/>
          </p:nvPr>
        </p:nvSpPr>
        <p:spPr/>
        <p:txBody>
          <a:bodyPr/>
          <a:lstStyle/>
          <a:p>
            <a:r>
              <a:rPr lang="sv-SE" dirty="0"/>
              <a:t>Kunskapsguiden</a:t>
            </a:r>
          </a:p>
        </p:txBody>
      </p:sp>
      <p:sp>
        <p:nvSpPr>
          <p:cNvPr id="3" name="Platshållare för innehåll 2">
            <a:extLst>
              <a:ext uri="{FF2B5EF4-FFF2-40B4-BE49-F238E27FC236}">
                <a16:creationId xmlns:a16="http://schemas.microsoft.com/office/drawing/2014/main" id="{49E5F02E-5E14-4722-AEDC-8030D2E4A0D1}"/>
              </a:ext>
            </a:extLst>
          </p:cNvPr>
          <p:cNvSpPr>
            <a:spLocks noGrp="1"/>
          </p:cNvSpPr>
          <p:nvPr>
            <p:ph idx="1"/>
          </p:nvPr>
        </p:nvSpPr>
        <p:spPr/>
        <p:txBody>
          <a:bodyPr>
            <a:normAutofit lnSpcReduction="10000"/>
          </a:bodyPr>
          <a:lstStyle/>
          <a:p>
            <a:r>
              <a:rPr lang="sv-SE" dirty="0"/>
              <a:t>Tidslinje eller tankekarta kan underlätta och minska belastningen på tanke och kommunikationsförmåga</a:t>
            </a:r>
          </a:p>
          <a:p>
            <a:r>
              <a:rPr lang="sv-SE" dirty="0"/>
              <a:t>Samtalsmatta</a:t>
            </a:r>
          </a:p>
          <a:p>
            <a:r>
              <a:rPr lang="sv-SE" dirty="0"/>
              <a:t>Visuellt stöd för att tydliggöra vad det är personen förväntas ha en åsikt om och hur detta värderas, till exempel som viktigt eller inte viktigt, lätt eller svårt</a:t>
            </a:r>
          </a:p>
          <a:p>
            <a:r>
              <a:rPr lang="sv-SE" dirty="0"/>
              <a:t>Skriv ned ställningstagande – återkom senare för bekräftelse</a:t>
            </a:r>
          </a:p>
          <a:p>
            <a:r>
              <a:rPr lang="sv-SE" dirty="0"/>
              <a:t>Konkretisera frågan genom att enkelt och lättförståeligt formulera valmöjligheter, tankegångar, bedömning av risk och nytta samt eventuellt ställningstagande</a:t>
            </a:r>
          </a:p>
          <a:p>
            <a:endParaRPr lang="sv-SE" dirty="0"/>
          </a:p>
        </p:txBody>
      </p:sp>
    </p:spTree>
    <p:extLst>
      <p:ext uri="{BB962C8B-B14F-4D97-AF65-F5344CB8AC3E}">
        <p14:creationId xmlns:p14="http://schemas.microsoft.com/office/powerpoint/2010/main" val="3054488590"/>
      </p:ext>
    </p:extLst>
  </p:cSld>
  <p:clrMapOvr>
    <a:masterClrMapping/>
  </p:clrMapOvr>
</p:sld>
</file>

<file path=ppt/theme/theme1.xml><?xml version="1.0" encoding="utf-8"?>
<a:theme xmlns:a="http://schemas.openxmlformats.org/drawingml/2006/main" name="A till vän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BC61E0DD-F659-4D47-8B8F-3060788478B8}"/>
    </a:ext>
  </a:extLst>
</a:theme>
</file>

<file path=ppt/theme/theme2.xml><?xml version="1.0" encoding="utf-8"?>
<a:theme xmlns:a="http://schemas.openxmlformats.org/drawingml/2006/main" name="A till hög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3273CC15-AF7B-4AED-986E-56BCDCF6DB7F}"/>
    </a:ext>
  </a:extLst>
</a:theme>
</file>

<file path=ppt/theme/theme3.xml><?xml version="1.0" encoding="utf-8"?>
<a:theme xmlns:a="http://schemas.openxmlformats.org/drawingml/2006/main" name="Utan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1">
      <a:majorFont>
        <a:latin typeface="Playfair Displ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AgeHub_mall_presentation_2019" id="{3CB52A0E-4CC3-4D8F-81BA-B4222D1F87DF}" vid="{126A9563-C43F-48E6-9091-FFDF29FCF9F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F03B9A089030143B83EE578A2E41B0D" ma:contentTypeVersion="16" ma:contentTypeDescription="Skapa ett nytt dokument." ma:contentTypeScope="" ma:versionID="8a64294207a4ce7ee70d38d6ca4a9085">
  <xsd:schema xmlns:xsd="http://www.w3.org/2001/XMLSchema" xmlns:xs="http://www.w3.org/2001/XMLSchema" xmlns:p="http://schemas.microsoft.com/office/2006/metadata/properties" xmlns:ns2="13b1b8d1-aa94-46c4-8a35-83b3c6f68022" xmlns:ns3="b03d2598-3243-4486-8bbb-7ad083c35ae2" targetNamespace="http://schemas.microsoft.com/office/2006/metadata/properties" ma:root="true" ma:fieldsID="89aebdc11716c86643f08847ac6c44bf" ns2:_="" ns3:_="">
    <xsd:import namespace="13b1b8d1-aa94-46c4-8a35-83b3c6f68022"/>
    <xsd:import namespace="b03d2598-3243-4486-8bbb-7ad083c35a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1b8d1-aa94-46c4-8a35-83b3c6f68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0e40e98-bd9d-4019-9d5c-587d5cb5dfd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3d2598-3243-4486-8bbb-7ad083c35ae2"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2051ce3-5382-4744-a694-c7c4cadc1044}" ma:internalName="TaxCatchAll" ma:showField="CatchAllData" ma:web="b03d2598-3243-4486-8bbb-7ad083c35a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b1b8d1-aa94-46c4-8a35-83b3c6f68022">
      <Terms xmlns="http://schemas.microsoft.com/office/infopath/2007/PartnerControls"/>
    </lcf76f155ced4ddcb4097134ff3c332f>
    <TaxCatchAll xmlns="b03d2598-3243-4486-8bbb-7ad083c35ae2" xsi:nil="true"/>
  </documentManagement>
</p:properties>
</file>

<file path=customXml/itemProps1.xml><?xml version="1.0" encoding="utf-8"?>
<ds:datastoreItem xmlns:ds="http://schemas.openxmlformats.org/officeDocument/2006/customXml" ds:itemID="{BC1E8B31-8538-4512-A04E-D8FFD6A4C2B6}">
  <ds:schemaRefs>
    <ds:schemaRef ds:uri="http://schemas.microsoft.com/sharepoint/v3/contenttype/forms"/>
  </ds:schemaRefs>
</ds:datastoreItem>
</file>

<file path=customXml/itemProps2.xml><?xml version="1.0" encoding="utf-8"?>
<ds:datastoreItem xmlns:ds="http://schemas.openxmlformats.org/officeDocument/2006/customXml" ds:itemID="{1D4DBC13-7838-40C7-9E56-81737F12E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1b8d1-aa94-46c4-8a35-83b3c6f68022"/>
    <ds:schemaRef ds:uri="b03d2598-3243-4486-8bbb-7ad083c35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E13D83-C06C-4DAC-AB51-D258D6823D4A}">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b03d2598-3243-4486-8bbb-7ad083c35ae2"/>
    <ds:schemaRef ds:uri="13b1b8d1-aa94-46c4-8a35-83b3c6f6802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AllAgeHub_mall_presentation_2019</Template>
  <TotalTime>1557</TotalTime>
  <Words>1759</Words>
  <Application>Microsoft Office PowerPoint</Application>
  <PresentationFormat>Bredbild</PresentationFormat>
  <Paragraphs>147</Paragraphs>
  <Slides>19</Slides>
  <Notes>17</Notes>
  <HiddenSlides>0</HiddenSlides>
  <MMClips>2</MMClips>
  <ScaleCrop>false</ScaleCrop>
  <HeadingPairs>
    <vt:vector size="8" baseType="variant">
      <vt:variant>
        <vt:lpstr>Använt teckensnitt</vt:lpstr>
      </vt:variant>
      <vt:variant>
        <vt:i4>4</vt:i4>
      </vt:variant>
      <vt:variant>
        <vt:lpstr>Tema</vt:lpstr>
      </vt:variant>
      <vt:variant>
        <vt:i4>3</vt:i4>
      </vt:variant>
      <vt:variant>
        <vt:lpstr>Serverprogram för OLE-inbäddning</vt:lpstr>
      </vt:variant>
      <vt:variant>
        <vt:i4>1</vt:i4>
      </vt:variant>
      <vt:variant>
        <vt:lpstr>Bildrubriker</vt:lpstr>
      </vt:variant>
      <vt:variant>
        <vt:i4>19</vt:i4>
      </vt:variant>
    </vt:vector>
  </HeadingPairs>
  <TitlesOfParts>
    <vt:vector size="27" baseType="lpstr">
      <vt:lpstr>Arial</vt:lpstr>
      <vt:lpstr>Roboto</vt:lpstr>
      <vt:lpstr>Playfair Display</vt:lpstr>
      <vt:lpstr>Calibri</vt:lpstr>
      <vt:lpstr>A till vänster</vt:lpstr>
      <vt:lpstr>A till höger</vt:lpstr>
      <vt:lpstr>Utan A</vt:lpstr>
      <vt:lpstr>Dokument</vt:lpstr>
      <vt:lpstr>Samtycke - Stödmaterial</vt:lpstr>
      <vt:lpstr>SoS Meddelandeblad 3/2019</vt:lpstr>
      <vt:lpstr>Samtycke</vt:lpstr>
      <vt:lpstr>Välfärdsteknik</vt:lpstr>
      <vt:lpstr>Självbestämmande</vt:lpstr>
      <vt:lpstr>Nedsatt beslutsförmåga</vt:lpstr>
      <vt:lpstr>Individnära teknik</vt:lpstr>
      <vt:lpstr>Bästa tillgängliga vilja</vt:lpstr>
      <vt:lpstr>Kunskapsguiden</vt:lpstr>
      <vt:lpstr>Samtalsmatta</vt:lpstr>
      <vt:lpstr>Använda samtalsmatta</vt:lpstr>
      <vt:lpstr>PowerPoint-presentation</vt:lpstr>
      <vt:lpstr>PowerPoint-presentation</vt:lpstr>
      <vt:lpstr>PowerPoint-presentation</vt:lpstr>
      <vt:lpstr>PowerPoint-presentation</vt:lpstr>
      <vt:lpstr>Bildstod.se</vt:lpstr>
      <vt:lpstr>Andra tips</vt:lpstr>
      <vt:lpstr>Ett konkret exempel</vt:lpstr>
      <vt:lpstr>Läs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Samverkansplattformen AllAgeHub</dc:title>
  <dc:creator>Carolina Fornell</dc:creator>
  <cp:lastModifiedBy>Myriam Belbekri</cp:lastModifiedBy>
  <cp:revision>24</cp:revision>
  <dcterms:created xsi:type="dcterms:W3CDTF">2019-09-24T12:49:14Z</dcterms:created>
  <dcterms:modified xsi:type="dcterms:W3CDTF">2023-06-01T08:53:28Z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0x0101001F03B9A089030143B83EE578A2E41B0D</vt:lpwstr>
  </property>
  <property fmtid="{D5CDD505-2E9C-101B-9397-08002B2CF9AE}" pid="3" name="MediaServiceImageTags">
    <vt:lpwstr/>
  </property>
</Properties>
</file>