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9" r:id="rId4"/>
    <p:sldMasterId id="2147483657" r:id="rId5"/>
    <p:sldMasterId id="2147483663" r:id="rId6"/>
  </p:sldMasterIdLst>
  <p:notesMasterIdLst>
    <p:notesMasterId r:id="rId12"/>
  </p:notesMasterIdLst>
  <p:sldIdLst>
    <p:sldId id="335" r:id="rId7"/>
    <p:sldId id="369" r:id="rId8"/>
    <p:sldId id="364" r:id="rId9"/>
    <p:sldId id="367" r:id="rId10"/>
    <p:sldId id="371" r:id="rId11"/>
  </p:sldIdLst>
  <p:sldSz cx="12192000" cy="6858000"/>
  <p:notesSz cx="6858000" cy="9144000"/>
  <p:embeddedFontLs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Bodoni MT Black" panose="02070A03080606020203" pitchFamily="18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ca Björner" initials="UB" lastIdx="7" clrIdx="0">
    <p:extLst>
      <p:ext uri="{19B8F6BF-5375-455C-9EA6-DF929625EA0E}">
        <p15:presenceInfo xmlns:p15="http://schemas.microsoft.com/office/powerpoint/2012/main" userId="Ulrica Björ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A33"/>
    <a:srgbClr val="2DB9C7"/>
    <a:srgbClr val="BBD4C5"/>
    <a:srgbClr val="D687A7"/>
    <a:srgbClr val="EAC3D3"/>
    <a:srgbClr val="DADDE2"/>
    <a:srgbClr val="CCF0F4"/>
    <a:srgbClr val="F5DC99"/>
    <a:srgbClr val="F4D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78027" autoAdjust="0"/>
  </p:normalViewPr>
  <p:slideViewPr>
    <p:cSldViewPr snapToGrid="0">
      <p:cViewPr varScale="1">
        <p:scale>
          <a:sx n="59" d="100"/>
          <a:sy n="59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D47E7-D480-4954-A3E5-C030975D90D0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61C96-ED3C-4710-B8C2-E80301A59E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25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1C96-ED3C-4710-B8C2-E80301A59E4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8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1C96-ED3C-4710-B8C2-E80301A59E4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759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1C96-ED3C-4710-B8C2-E80301A59E4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64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solidFill>
                <a:prstClr val="black"/>
              </a:solidFill>
              <a:cs typeface="Cordia New" panose="020B0304020202020204" pitchFamily="34" charset="-3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1C96-ED3C-4710-B8C2-E80301A59E4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82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28822" y="1379941"/>
            <a:ext cx="6027313" cy="1938766"/>
          </a:xfrm>
        </p:spPr>
        <p:txBody>
          <a:bodyPr anchor="t">
            <a:normAutofit/>
          </a:bodyPr>
          <a:lstStyle>
            <a:lvl1pPr algn="l">
              <a:defRPr sz="375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28822" y="3614923"/>
            <a:ext cx="6027313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216-3E38-4BA1-94F0-8EAAB9A80E01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57C0-E922-40A5-AE07-FEC75597E9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1562736"/>
            <a:ext cx="3695064" cy="3695064"/>
          </a:xfrm>
          <a:prstGeom prst="rect">
            <a:avLst/>
          </a:prstGeom>
        </p:spPr>
      </p:pic>
      <p:cxnSp>
        <p:nvCxnSpPr>
          <p:cNvPr id="8" name="Rak koppling 7"/>
          <p:cNvCxnSpPr/>
          <p:nvPr userDrawn="1"/>
        </p:nvCxnSpPr>
        <p:spPr>
          <a:xfrm>
            <a:off x="4803821" y="965916"/>
            <a:ext cx="0" cy="47909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7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771862" y="6426893"/>
            <a:ext cx="1148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9896216-3E38-4BA1-94F0-8EAAB9A80E01}" type="datetimeFigureOut">
              <a:rPr lang="sv-SE" smtClean="0"/>
              <a:pPr/>
              <a:t>2018-05-28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09070" y="6426892"/>
            <a:ext cx="56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9C0C57C0-E922-40A5-AE07-FEC75597E9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60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1862" y="6426893"/>
            <a:ext cx="1148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9896216-3E38-4BA1-94F0-8EAAB9A80E01}" type="datetimeFigureOut">
              <a:rPr lang="sv-SE" smtClean="0"/>
              <a:pPr/>
              <a:t>2018-05-28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09070" y="6426892"/>
            <a:ext cx="56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9C0C57C0-E922-40A5-AE07-FEC75597E9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084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771862" y="6426893"/>
            <a:ext cx="1148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9896216-3E38-4BA1-94F0-8EAAB9A80E01}" type="datetimeFigureOut">
              <a:rPr lang="sv-SE" smtClean="0"/>
              <a:pPr/>
              <a:t>2018-05-28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09070" y="6426892"/>
            <a:ext cx="56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9C0C57C0-E922-40A5-AE07-FEC75597E9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070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1862" y="6426893"/>
            <a:ext cx="1148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9896216-3E38-4BA1-94F0-8EAAB9A80E01}" type="datetimeFigureOut">
              <a:rPr lang="sv-SE" smtClean="0"/>
              <a:pPr/>
              <a:t>2018-05-28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09070" y="6426892"/>
            <a:ext cx="56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9C0C57C0-E922-40A5-AE07-FEC75597E9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772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216-3E38-4BA1-94F0-8EAAB9A80E01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57C0-E922-40A5-AE07-FEC75597E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26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216-3E38-4BA1-94F0-8EAAB9A80E01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57C0-E922-40A5-AE07-FEC75597E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39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216-3E38-4BA1-94F0-8EAAB9A80E01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57C0-E922-40A5-AE07-FEC75597E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87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216-3E38-4BA1-94F0-8EAAB9A80E01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57C0-E922-40A5-AE07-FEC75597E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24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216-3E38-4BA1-94F0-8EAAB9A80E01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57C0-E922-40A5-AE07-FEC75597E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9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1862" y="6426893"/>
            <a:ext cx="1148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9896216-3E38-4BA1-94F0-8EAAB9A80E01}" type="datetimeFigureOut">
              <a:rPr lang="sv-SE" smtClean="0"/>
              <a:pPr/>
              <a:t>2018-05-28</a:t>
            </a:fld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09070" y="6426892"/>
            <a:ext cx="56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9C0C57C0-E922-40A5-AE07-FEC75597E9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905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1862" y="6426893"/>
            <a:ext cx="1148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9896216-3E38-4BA1-94F0-8EAAB9A80E01}" type="datetimeFigureOut">
              <a:rPr lang="sv-SE" smtClean="0"/>
              <a:pPr/>
              <a:t>2018-05-28</a:t>
            </a:fld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09070" y="6426892"/>
            <a:ext cx="56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9C0C57C0-E922-40A5-AE07-FEC75597E9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703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1862" y="6426893"/>
            <a:ext cx="1148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9896216-3E38-4BA1-94F0-8EAAB9A80E01}" type="datetimeFigureOut">
              <a:rPr lang="sv-SE" smtClean="0"/>
              <a:pPr/>
              <a:t>2018-05-28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09070" y="6426892"/>
            <a:ext cx="56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9C0C57C0-E922-40A5-AE07-FEC75597E9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818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25" kern="1200">
          <a:solidFill>
            <a:schemeClr val="tx1"/>
          </a:solidFill>
          <a:latin typeface="Bodoni MT Black" panose="02070A030806060202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915953" y="6439773"/>
            <a:ext cx="1263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9896216-3E38-4BA1-94F0-8EAAB9A80E01}" type="datetimeFigureOut">
              <a:rPr lang="sv-SE" smtClean="0"/>
              <a:pPr/>
              <a:t>2018-05-28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82189" y="6439772"/>
            <a:ext cx="624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9C0C57C0-E922-40A5-AE07-FEC75597E9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130" y="206299"/>
            <a:ext cx="652463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25" kern="1200">
          <a:solidFill>
            <a:schemeClr val="tx1"/>
          </a:solidFill>
          <a:latin typeface="Bodoni MT Black" panose="02070A030806060202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130" y="206299"/>
            <a:ext cx="652463" cy="652463"/>
          </a:xfrm>
          <a:prstGeom prst="rect">
            <a:avLst/>
          </a:prstGeom>
        </p:spPr>
      </p:pic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1862" y="6426893"/>
            <a:ext cx="1148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9896216-3E38-4BA1-94F0-8EAAB9A80E01}" type="datetimeFigureOut">
              <a:rPr lang="sv-SE" smtClean="0"/>
              <a:pPr/>
              <a:t>2018-05-28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09070" y="6426892"/>
            <a:ext cx="56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9C0C57C0-E922-40A5-AE07-FEC75597E9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241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25" kern="1200">
          <a:solidFill>
            <a:schemeClr val="tx1"/>
          </a:solidFill>
          <a:latin typeface="Bodoni MT Black" panose="02070A030806060202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5.sv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3.svg"/><Relationship Id="rId19" Type="http://schemas.openxmlformats.org/officeDocument/2006/relationships/image" Target="../media/image20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28821" y="993281"/>
            <a:ext cx="6539846" cy="2862876"/>
          </a:xfrm>
        </p:spPr>
        <p:txBody>
          <a:bodyPr>
            <a:normAutofit/>
          </a:bodyPr>
          <a:lstStyle/>
          <a:p>
            <a:r>
              <a:rPr lang="sv-SE" sz="6000" dirty="0" err="1"/>
              <a:t>Collaboration</a:t>
            </a:r>
            <a:r>
              <a:rPr lang="sv-SE" sz="6000" dirty="0"/>
              <a:t> </a:t>
            </a:r>
            <a:r>
              <a:rPr lang="sv-SE" sz="6000" dirty="0" err="1"/>
              <a:t>platform</a:t>
            </a:r>
            <a:r>
              <a:rPr lang="sv-SE" sz="6000" dirty="0"/>
              <a:t>, AllAgeHub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28821" y="3765293"/>
            <a:ext cx="6027313" cy="2229109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2DB9C7"/>
                </a:solidFill>
              </a:rPr>
              <a:t>VISION</a:t>
            </a:r>
          </a:p>
          <a:p>
            <a:r>
              <a:rPr lang="en-GB" dirty="0">
                <a:solidFill>
                  <a:srgbClr val="000000"/>
                </a:solidFill>
                <a:latin typeface="Cordia New"/>
              </a:rPr>
              <a:t>Research, development and innovation that promotes accessible housing </a:t>
            </a:r>
            <a:br>
              <a:rPr lang="en-GB" dirty="0">
                <a:solidFill>
                  <a:srgbClr val="000000"/>
                </a:solidFill>
                <a:latin typeface="Cordia New"/>
              </a:rPr>
            </a:br>
            <a:r>
              <a:rPr lang="en-GB" dirty="0">
                <a:solidFill>
                  <a:srgbClr val="000000"/>
                </a:solidFill>
                <a:latin typeface="Cordia New"/>
              </a:rPr>
              <a:t>and assistive technology services, so that all people can live independent </a:t>
            </a:r>
            <a:br>
              <a:rPr lang="en-GB" dirty="0">
                <a:solidFill>
                  <a:srgbClr val="000000"/>
                </a:solidFill>
                <a:latin typeface="Cordia New"/>
              </a:rPr>
            </a:br>
            <a:r>
              <a:rPr lang="en-GB" dirty="0">
                <a:solidFill>
                  <a:srgbClr val="000000"/>
                </a:solidFill>
                <a:latin typeface="Cordia New"/>
              </a:rPr>
              <a:t>and safe lives regardless of disability or age.</a:t>
            </a:r>
          </a:p>
          <a:p>
            <a:r>
              <a:rPr lang="sv-SE" b="1" dirty="0" err="1"/>
              <a:t>Development</a:t>
            </a:r>
            <a:r>
              <a:rPr lang="sv-SE" b="1" dirty="0"/>
              <a:t> </a:t>
            </a:r>
            <a:r>
              <a:rPr lang="sv-SE" b="1" dirty="0" err="1"/>
              <a:t>phase</a:t>
            </a:r>
            <a:r>
              <a:rPr lang="sv-SE" b="1" dirty="0"/>
              <a:t>: 2017-2019</a:t>
            </a:r>
          </a:p>
          <a:p>
            <a:br>
              <a:rPr lang="sv-SE" b="1" dirty="0"/>
            </a:br>
            <a:r>
              <a:rPr lang="sv-SE" b="1" dirty="0"/>
              <a:t>www.allagehub.se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64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5AC3A00-F369-4B9B-A62F-996F9B3C03FD}"/>
              </a:ext>
            </a:extLst>
          </p:cNvPr>
          <p:cNvSpPr txBox="1">
            <a:spLocks/>
          </p:cNvSpPr>
          <p:nvPr/>
        </p:nvSpPr>
        <p:spPr>
          <a:xfrm>
            <a:off x="996696" y="1008570"/>
            <a:ext cx="9482618" cy="16651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4800" dirty="0">
                <a:solidFill>
                  <a:srgbClr val="2DB9C7"/>
                </a:solidFill>
                <a:latin typeface="Bodoni MT Black" panose="02070A03080606020203" pitchFamily="18" charset="0"/>
              </a:rPr>
              <a:t>A joint initiative launched </a:t>
            </a:r>
            <a:br>
              <a:rPr lang="en-GB" sz="4800" dirty="0">
                <a:solidFill>
                  <a:srgbClr val="2DB9C7"/>
                </a:solidFill>
                <a:latin typeface="Bodoni MT Black" panose="02070A03080606020203" pitchFamily="18" charset="0"/>
              </a:rPr>
            </a:br>
            <a:r>
              <a:rPr lang="en-GB" sz="4800" dirty="0">
                <a:solidFill>
                  <a:srgbClr val="2DB9C7"/>
                </a:solidFill>
                <a:latin typeface="Bodoni MT Black" panose="02070A03080606020203" pitchFamily="18" charset="0"/>
              </a:rPr>
              <a:t>by twelve municipalities</a:t>
            </a:r>
            <a:endParaRPr lang="sv-SE" sz="48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0A1C633-CCFC-4666-9BB4-43E49FF8FCC6}"/>
              </a:ext>
            </a:extLst>
          </p:cNvPr>
          <p:cNvSpPr/>
          <p:nvPr/>
        </p:nvSpPr>
        <p:spPr>
          <a:xfrm>
            <a:off x="996696" y="2673699"/>
            <a:ext cx="7549896" cy="301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GB" sz="6600" dirty="0">
                <a:solidFill>
                  <a:srgbClr val="000000"/>
                </a:solidFill>
                <a:latin typeface="Cordia New"/>
              </a:rPr>
              <a:t>with the Göteborg Region Association of Local Authorities acting as the project owner, 2017-2019.</a:t>
            </a:r>
            <a:endParaRPr lang="sv-SE" sz="6600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D7FAC941-0651-4E69-A149-250B00947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9344" y="2112162"/>
            <a:ext cx="3326267" cy="359822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C0596EC-5374-48A2-950E-D3D9D5251760}"/>
              </a:ext>
            </a:extLst>
          </p:cNvPr>
          <p:cNvSpPr/>
          <p:nvPr/>
        </p:nvSpPr>
        <p:spPr>
          <a:xfrm>
            <a:off x="9050388" y="2144532"/>
            <a:ext cx="16412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2DB9C7"/>
                </a:solidFill>
              </a:rPr>
              <a:t>Ale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Alingsås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Göteborg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Härryda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Kungälv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Lerum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Lilla Edet 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Mölndal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Partille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Stenungsund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Tjörn</a:t>
            </a:r>
          </a:p>
          <a:p>
            <a:pPr algn="ctr"/>
            <a:r>
              <a:rPr lang="sv-SE" b="1" dirty="0">
                <a:solidFill>
                  <a:srgbClr val="2DB9C7"/>
                </a:solidFill>
              </a:rPr>
              <a:t>Öckerö</a:t>
            </a:r>
          </a:p>
        </p:txBody>
      </p:sp>
    </p:spTree>
    <p:extLst>
      <p:ext uri="{BB962C8B-B14F-4D97-AF65-F5344CB8AC3E}">
        <p14:creationId xmlns:p14="http://schemas.microsoft.com/office/powerpoint/2010/main" val="425533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71F7FE-DB2F-4517-9D89-FAF0BB38CFF9}"/>
              </a:ext>
            </a:extLst>
          </p:cNvPr>
          <p:cNvSpPr txBox="1">
            <a:spLocks/>
          </p:cNvSpPr>
          <p:nvPr/>
        </p:nvSpPr>
        <p:spPr>
          <a:xfrm>
            <a:off x="611611" y="446960"/>
            <a:ext cx="9170744" cy="1123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Bodoni MT Black" panose="02070A03080606020203" pitchFamily="18" charset="0"/>
                <a:ea typeface="+mj-ea"/>
                <a:cs typeface="+mj-cs"/>
              </a:defRPr>
            </a:lvl1pPr>
          </a:lstStyle>
          <a:p>
            <a:r>
              <a:rPr lang="sv-SE" sz="4800" dirty="0" err="1"/>
              <a:t>What</a:t>
            </a:r>
            <a:r>
              <a:rPr lang="sv-SE" sz="4800" dirty="0"/>
              <a:t> AllAgeHub do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83204F7A-5951-4F50-B17F-DC1955EF5A91}"/>
              </a:ext>
            </a:extLst>
          </p:cNvPr>
          <p:cNvCxnSpPr>
            <a:cxnSpLocks/>
          </p:cNvCxnSpPr>
          <p:nvPr/>
        </p:nvCxnSpPr>
        <p:spPr>
          <a:xfrm>
            <a:off x="3200400" y="1570008"/>
            <a:ext cx="0" cy="44293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F52EECD2-7917-453E-90F4-A81396A1CABB}"/>
              </a:ext>
            </a:extLst>
          </p:cNvPr>
          <p:cNvCxnSpPr>
            <a:cxnSpLocks/>
          </p:cNvCxnSpPr>
          <p:nvPr/>
        </p:nvCxnSpPr>
        <p:spPr>
          <a:xfrm flipH="1">
            <a:off x="3375103" y="3985721"/>
            <a:ext cx="486604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A1AA6AD-E4B1-4C0C-9C7D-E8B2A37966E5}"/>
              </a:ext>
            </a:extLst>
          </p:cNvPr>
          <p:cNvCxnSpPr>
            <a:cxnSpLocks/>
          </p:cNvCxnSpPr>
          <p:nvPr/>
        </p:nvCxnSpPr>
        <p:spPr>
          <a:xfrm flipH="1">
            <a:off x="8619592" y="4019174"/>
            <a:ext cx="317768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C67C93DB-9939-40E2-8A69-61585942D307}"/>
              </a:ext>
            </a:extLst>
          </p:cNvPr>
          <p:cNvCxnSpPr>
            <a:cxnSpLocks/>
          </p:cNvCxnSpPr>
          <p:nvPr/>
        </p:nvCxnSpPr>
        <p:spPr>
          <a:xfrm>
            <a:off x="8465469" y="1570008"/>
            <a:ext cx="0" cy="44293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6386A592-1205-4B67-8821-4827052803F6}"/>
              </a:ext>
            </a:extLst>
          </p:cNvPr>
          <p:cNvSpPr txBox="1"/>
          <p:nvPr/>
        </p:nvSpPr>
        <p:spPr>
          <a:xfrm>
            <a:off x="5146291" y="4182751"/>
            <a:ext cx="3049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8FB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We have a new approach </a:t>
            </a:r>
            <a:br>
              <a:rPr lang="en-US" sz="2400" b="1" dirty="0">
                <a:solidFill>
                  <a:srgbClr val="E38FB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to successfully meet the future needs of healthcare and social care services for people regardless of disability or age.</a:t>
            </a:r>
            <a:endParaRPr lang="sv-SE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5BDE942E-A802-4BC8-B8AC-FD9CCFC8E41A}"/>
              </a:ext>
            </a:extLst>
          </p:cNvPr>
          <p:cNvGrpSpPr/>
          <p:nvPr/>
        </p:nvGrpSpPr>
        <p:grpSpPr>
          <a:xfrm>
            <a:off x="3397405" y="1529118"/>
            <a:ext cx="4910420" cy="2235891"/>
            <a:chOff x="3397405" y="1529118"/>
            <a:chExt cx="4910420" cy="2235891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626DC02-457A-4A45-A89A-28C3E4073639}"/>
                </a:ext>
              </a:extLst>
            </p:cNvPr>
            <p:cNvSpPr txBox="1"/>
            <p:nvPr/>
          </p:nvSpPr>
          <p:spPr>
            <a:xfrm>
              <a:off x="3397405" y="1598194"/>
              <a:ext cx="35121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E9B9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Products and services do not always correspond to users needs. </a:t>
              </a:r>
              <a:br>
                <a:rPr lang="en-GB" sz="2400" b="1" dirty="0">
                  <a:solidFill>
                    <a:srgbClr val="E9B9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</a:b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We identify and fill the gap </a:t>
              </a:r>
              <a:b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</a:b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between what society provides </a:t>
              </a:r>
              <a:b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</a:b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and what people actually need.</a:t>
              </a:r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AB6D0DE0-4497-4A39-9EA4-08D78C8C2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40555" y="3096794"/>
              <a:ext cx="798148" cy="668215"/>
            </a:xfrm>
            <a:prstGeom prst="rect">
              <a:avLst/>
            </a:prstGeom>
          </p:spPr>
        </p:pic>
        <p:pic>
          <p:nvPicPr>
            <p:cNvPr id="11" name="Bild 10">
              <a:extLst>
                <a:ext uri="{FF2B5EF4-FFF2-40B4-BE49-F238E27FC236}">
                  <a16:creationId xmlns:a16="http://schemas.microsoft.com/office/drawing/2014/main" id="{0CB5D0AF-2036-40C7-80DF-4C92EB4B5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98109" y="2259495"/>
              <a:ext cx="461791" cy="684725"/>
            </a:xfrm>
            <a:prstGeom prst="rect">
              <a:avLst/>
            </a:prstGeom>
          </p:spPr>
        </p:pic>
        <p:pic>
          <p:nvPicPr>
            <p:cNvPr id="12" name="Bild 11">
              <a:extLst>
                <a:ext uri="{FF2B5EF4-FFF2-40B4-BE49-F238E27FC236}">
                  <a16:creationId xmlns:a16="http://schemas.microsoft.com/office/drawing/2014/main" id="{DA7BA479-DF62-4727-BBEB-BD64A4E2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105556">
              <a:off x="7212293" y="1529118"/>
              <a:ext cx="542108" cy="918570"/>
            </a:xfrm>
            <a:prstGeom prst="rect">
              <a:avLst/>
            </a:prstGeom>
          </p:spPr>
        </p:pic>
        <p:pic>
          <p:nvPicPr>
            <p:cNvPr id="13" name="Bild 12">
              <a:extLst>
                <a:ext uri="{FF2B5EF4-FFF2-40B4-BE49-F238E27FC236}">
                  <a16:creationId xmlns:a16="http://schemas.microsoft.com/office/drawing/2014/main" id="{748A8801-B1C7-4E3C-A90C-A8ACC16BC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25606" y="2423147"/>
              <a:ext cx="582219" cy="880098"/>
            </a:xfrm>
            <a:prstGeom prst="rect">
              <a:avLst/>
            </a:prstGeom>
          </p:spPr>
        </p:pic>
      </p:grpSp>
      <p:pic>
        <p:nvPicPr>
          <p:cNvPr id="14" name="Bild 13">
            <a:extLst>
              <a:ext uri="{FF2B5EF4-FFF2-40B4-BE49-F238E27FC236}">
                <a16:creationId xmlns:a16="http://schemas.microsoft.com/office/drawing/2014/main" id="{F9083A19-9AAA-48B4-B942-70ABDA08F2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077416">
            <a:off x="3509610" y="4203544"/>
            <a:ext cx="1458506" cy="172985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E18EF77C-2F0E-498F-8B7A-76E9E0668C38}"/>
              </a:ext>
            </a:extLst>
          </p:cNvPr>
          <p:cNvSpPr/>
          <p:nvPr/>
        </p:nvSpPr>
        <p:spPr>
          <a:xfrm>
            <a:off x="671434" y="4628384"/>
            <a:ext cx="2235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We support twelve municipalities </a:t>
            </a:r>
            <a:br>
              <a:rPr lang="sv-SE" sz="24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sv-SE" sz="2400" b="1" dirty="0" err="1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with</a:t>
            </a:r>
            <a:r>
              <a:rPr lang="sv-SE" sz="2400" b="1" dirty="0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sv-SE" sz="2400" b="1" dirty="0" err="1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implementing</a:t>
            </a:r>
            <a:r>
              <a:rPr lang="sv-SE" sz="2400" b="1" dirty="0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br>
              <a:rPr lang="sv-SE" sz="2400" b="1" dirty="0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sv-SE" sz="2400" b="1" dirty="0" err="1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assistive</a:t>
            </a:r>
            <a:r>
              <a:rPr lang="sv-SE" sz="2400" b="1" dirty="0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sv-SE" sz="2400" b="1" dirty="0" err="1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technology</a:t>
            </a:r>
            <a:r>
              <a:rPr lang="sv-SE" sz="2400" b="1" dirty="0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896E617-5B2E-41E1-8C41-51C29F3CC829}"/>
              </a:ext>
            </a:extLst>
          </p:cNvPr>
          <p:cNvSpPr/>
          <p:nvPr/>
        </p:nvSpPr>
        <p:spPr>
          <a:xfrm>
            <a:off x="8691453" y="2676069"/>
            <a:ext cx="3432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We enable companies to </a:t>
            </a:r>
            <a:b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develop products and services in </a:t>
            </a:r>
            <a:r>
              <a:rPr lang="en-US" sz="2400" b="1" dirty="0">
                <a:solidFill>
                  <a:srgbClr val="2DB9C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collaboration with their target group.</a:t>
            </a:r>
            <a:endParaRPr lang="sv-SE" sz="2400" b="1" dirty="0">
              <a:solidFill>
                <a:srgbClr val="2DB9C7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62D3CC0-D554-4741-AE40-42220E215CDE}"/>
              </a:ext>
            </a:extLst>
          </p:cNvPr>
          <p:cNvGrpSpPr/>
          <p:nvPr/>
        </p:nvGrpSpPr>
        <p:grpSpPr>
          <a:xfrm>
            <a:off x="251631" y="1439456"/>
            <a:ext cx="2815355" cy="3201986"/>
            <a:chOff x="251631" y="1539815"/>
            <a:chExt cx="2815355" cy="3201986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B117130E-13BE-404E-97D7-E41F217EA2C6}"/>
                </a:ext>
              </a:extLst>
            </p:cNvPr>
            <p:cNvGrpSpPr/>
            <p:nvPr/>
          </p:nvGrpSpPr>
          <p:grpSpPr>
            <a:xfrm>
              <a:off x="275355" y="1721923"/>
              <a:ext cx="2791631" cy="3019878"/>
              <a:chOff x="8310944" y="862423"/>
              <a:chExt cx="3326267" cy="3598226"/>
            </a:xfrm>
          </p:grpSpPr>
          <p:pic>
            <p:nvPicPr>
              <p:cNvPr id="23" name="Bild 22">
                <a:extLst>
                  <a:ext uri="{FF2B5EF4-FFF2-40B4-BE49-F238E27FC236}">
                    <a16:creationId xmlns:a16="http://schemas.microsoft.com/office/drawing/2014/main" id="{11964C4A-1FEE-4B7A-BCA3-643328EB6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310944" y="862423"/>
                <a:ext cx="3326267" cy="3598226"/>
              </a:xfrm>
              <a:prstGeom prst="rect">
                <a:avLst/>
              </a:prstGeom>
            </p:spPr>
          </p:pic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3B56D8A4-2916-4770-940C-598FFD8517BB}"/>
                  </a:ext>
                </a:extLst>
              </p:cNvPr>
              <p:cNvSpPr/>
              <p:nvPr/>
            </p:nvSpPr>
            <p:spPr>
              <a:xfrm>
                <a:off x="9151988" y="1026858"/>
                <a:ext cx="1641275" cy="3190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Ale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Alingsås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Göteborg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Härryda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Kungälv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Lerum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Lilla Edet 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Mölndal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Partille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Stenungsund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Tjörn</a:t>
                </a:r>
              </a:p>
              <a:p>
                <a:pPr algn="ctr"/>
                <a:r>
                  <a:rPr lang="sv-SE" sz="1400" b="1" dirty="0">
                    <a:solidFill>
                      <a:srgbClr val="2DB9C7"/>
                    </a:solidFill>
                  </a:rPr>
                  <a:t>Öckerö</a:t>
                </a:r>
              </a:p>
            </p:txBody>
          </p:sp>
        </p:grpSp>
        <p:pic>
          <p:nvPicPr>
            <p:cNvPr id="19" name="Bild 18">
              <a:extLst>
                <a:ext uri="{FF2B5EF4-FFF2-40B4-BE49-F238E27FC236}">
                  <a16:creationId xmlns:a16="http://schemas.microsoft.com/office/drawing/2014/main" id="{57D48467-A8EE-427A-9188-8798AB08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1183621">
              <a:off x="324208" y="2183027"/>
              <a:ext cx="396806" cy="468452"/>
            </a:xfrm>
            <a:prstGeom prst="rect">
              <a:avLst/>
            </a:prstGeom>
          </p:spPr>
        </p:pic>
        <p:pic>
          <p:nvPicPr>
            <p:cNvPr id="20" name="Bild 19">
              <a:extLst>
                <a:ext uri="{FF2B5EF4-FFF2-40B4-BE49-F238E27FC236}">
                  <a16:creationId xmlns:a16="http://schemas.microsoft.com/office/drawing/2014/main" id="{BCDE20EA-018F-4936-96EC-CBC9A28A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796955">
              <a:off x="2196453" y="1728526"/>
              <a:ext cx="514895" cy="519753"/>
            </a:xfrm>
            <a:prstGeom prst="rect">
              <a:avLst/>
            </a:prstGeom>
          </p:spPr>
        </p:pic>
        <p:pic>
          <p:nvPicPr>
            <p:cNvPr id="21" name="Bild 20">
              <a:extLst>
                <a:ext uri="{FF2B5EF4-FFF2-40B4-BE49-F238E27FC236}">
                  <a16:creationId xmlns:a16="http://schemas.microsoft.com/office/drawing/2014/main" id="{83DA4ACF-56F4-4493-A686-BE18A6BE8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1042121">
              <a:off x="945345" y="1539815"/>
              <a:ext cx="356900" cy="542408"/>
            </a:xfrm>
            <a:prstGeom prst="rect">
              <a:avLst/>
            </a:prstGeom>
          </p:spPr>
        </p:pic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FD915B80-442C-41CE-9132-3A2BDE544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21048988">
              <a:off x="251631" y="3066566"/>
              <a:ext cx="644423" cy="634354"/>
            </a:xfrm>
            <a:prstGeom prst="rect">
              <a:avLst/>
            </a:prstGeom>
          </p:spPr>
        </p:pic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3BACDA44-58EC-4250-8A8C-502E2939CC48}"/>
              </a:ext>
            </a:extLst>
          </p:cNvPr>
          <p:cNvGrpSpPr/>
          <p:nvPr/>
        </p:nvGrpSpPr>
        <p:grpSpPr>
          <a:xfrm>
            <a:off x="9318282" y="344224"/>
            <a:ext cx="1583046" cy="2219991"/>
            <a:chOff x="9390239" y="266712"/>
            <a:chExt cx="1439133" cy="2018174"/>
          </a:xfrm>
        </p:grpSpPr>
        <p:pic>
          <p:nvPicPr>
            <p:cNvPr id="26" name="Bild 25">
              <a:extLst>
                <a:ext uri="{FF2B5EF4-FFF2-40B4-BE49-F238E27FC236}">
                  <a16:creationId xmlns:a16="http://schemas.microsoft.com/office/drawing/2014/main" id="{DEC9EE3D-8CC2-4A91-B49C-58021241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527397">
              <a:off x="9640883" y="594635"/>
              <a:ext cx="346131" cy="410528"/>
            </a:xfrm>
            <a:prstGeom prst="rect">
              <a:avLst/>
            </a:prstGeom>
          </p:spPr>
        </p:pic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B02BE52E-B7EC-424B-8287-28F718E07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390239" y="1430895"/>
              <a:ext cx="1439133" cy="853991"/>
            </a:xfrm>
            <a:prstGeom prst="rect">
              <a:avLst/>
            </a:prstGeom>
          </p:spPr>
        </p:pic>
        <p:pic>
          <p:nvPicPr>
            <p:cNvPr id="28" name="Bild 27">
              <a:extLst>
                <a:ext uri="{FF2B5EF4-FFF2-40B4-BE49-F238E27FC236}">
                  <a16:creationId xmlns:a16="http://schemas.microsoft.com/office/drawing/2014/main" id="{F9D8AAC7-26B8-4EBF-80E8-8838FBC89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20556454">
              <a:off x="9963638" y="1153773"/>
              <a:ext cx="346131" cy="410528"/>
            </a:xfrm>
            <a:prstGeom prst="rect">
              <a:avLst/>
            </a:prstGeom>
          </p:spPr>
        </p:pic>
        <p:pic>
          <p:nvPicPr>
            <p:cNvPr id="29" name="Bild 28">
              <a:extLst>
                <a:ext uri="{FF2B5EF4-FFF2-40B4-BE49-F238E27FC236}">
                  <a16:creationId xmlns:a16="http://schemas.microsoft.com/office/drawing/2014/main" id="{545DBACD-0EB4-4269-A928-9657A1BF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967172" y="266712"/>
              <a:ext cx="418818" cy="496739"/>
            </a:xfrm>
            <a:prstGeom prst="rect">
              <a:avLst/>
            </a:prstGeom>
          </p:spPr>
        </p:pic>
        <p:pic>
          <p:nvPicPr>
            <p:cNvPr id="30" name="Bild 29">
              <a:extLst>
                <a:ext uri="{FF2B5EF4-FFF2-40B4-BE49-F238E27FC236}">
                  <a16:creationId xmlns:a16="http://schemas.microsoft.com/office/drawing/2014/main" id="{D25D8B2A-C189-4A9B-A8E9-6B48070B6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137489" y="875833"/>
              <a:ext cx="307720" cy="257625"/>
            </a:xfrm>
            <a:prstGeom prst="rect">
              <a:avLst/>
            </a:prstGeom>
          </p:spPr>
        </p:pic>
        <p:pic>
          <p:nvPicPr>
            <p:cNvPr id="31" name="Bild 30">
              <a:extLst>
                <a:ext uri="{FF2B5EF4-FFF2-40B4-BE49-F238E27FC236}">
                  <a16:creationId xmlns:a16="http://schemas.microsoft.com/office/drawing/2014/main" id="{49546B89-BF19-44A1-BFC3-C811C298E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887440">
              <a:off x="9604987" y="1098037"/>
              <a:ext cx="307720" cy="257625"/>
            </a:xfrm>
            <a:prstGeom prst="rect">
              <a:avLst/>
            </a:prstGeom>
          </p:spPr>
        </p:pic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C3B40CBF-A5DB-48E6-91AB-E498F40DDC8A}"/>
              </a:ext>
            </a:extLst>
          </p:cNvPr>
          <p:cNvSpPr/>
          <p:nvPr/>
        </p:nvSpPr>
        <p:spPr>
          <a:xfrm>
            <a:off x="8724162" y="4246810"/>
            <a:ext cx="3065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BBA33"/>
                </a:solidFill>
                <a:latin typeface="Cordia New"/>
              </a:rPr>
              <a:t>We leverage existing knowledge and develop </a:t>
            </a:r>
            <a:br>
              <a:rPr lang="en-GB" sz="2400" b="1" dirty="0">
                <a:solidFill>
                  <a:srgbClr val="EBBA33"/>
                </a:solidFill>
                <a:latin typeface="Cordia New"/>
              </a:rPr>
            </a:br>
            <a:r>
              <a:rPr lang="en-GB" sz="2400" b="1" dirty="0">
                <a:solidFill>
                  <a:srgbClr val="EBBA33"/>
                </a:solidFill>
                <a:latin typeface="Cordia New"/>
              </a:rPr>
              <a:t>new knowledge </a:t>
            </a:r>
            <a:r>
              <a:rPr lang="en-GB" sz="2400" dirty="0">
                <a:solidFill>
                  <a:srgbClr val="000000"/>
                </a:solidFill>
                <a:latin typeface="Cordia New"/>
              </a:rPr>
              <a:t>regarding assistive technology and accessible housing.</a:t>
            </a:r>
          </a:p>
        </p:txBody>
      </p:sp>
      <p:pic>
        <p:nvPicPr>
          <p:cNvPr id="33" name="Bild 32">
            <a:extLst>
              <a:ext uri="{FF2B5EF4-FFF2-40B4-BE49-F238E27FC236}">
                <a16:creationId xmlns:a16="http://schemas.microsoft.com/office/drawing/2014/main" id="{060E0746-7619-4D9C-8B9E-61CC136A352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087097" y="4276747"/>
            <a:ext cx="810854" cy="9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2B0083FF-6058-4E07-A432-E395D484C5F3}"/>
              </a:ext>
            </a:extLst>
          </p:cNvPr>
          <p:cNvGrpSpPr/>
          <p:nvPr/>
        </p:nvGrpSpPr>
        <p:grpSpPr>
          <a:xfrm>
            <a:off x="6536335" y="590353"/>
            <a:ext cx="4887952" cy="4887952"/>
            <a:chOff x="1515852" y="2336212"/>
            <a:chExt cx="3210983" cy="3210983"/>
          </a:xfrm>
        </p:grpSpPr>
        <p:pic>
          <p:nvPicPr>
            <p:cNvPr id="3" name="Bild 2">
              <a:extLst>
                <a:ext uri="{FF2B5EF4-FFF2-40B4-BE49-F238E27FC236}">
                  <a16:creationId xmlns:a16="http://schemas.microsoft.com/office/drawing/2014/main" id="{0B910BA3-7A99-4341-ACFF-C93BE74C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15852" y="2336212"/>
              <a:ext cx="3210983" cy="3210983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08DA87AA-4029-480E-8AE9-6DE703D8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683" y="3307291"/>
              <a:ext cx="1099493" cy="1099493"/>
            </a:xfrm>
            <a:prstGeom prst="rect">
              <a:avLst/>
            </a:prstGeom>
          </p:spPr>
        </p:pic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DA6C85D9-AD98-4C27-9531-0178DD30AB16}"/>
              </a:ext>
            </a:extLst>
          </p:cNvPr>
          <p:cNvSpPr/>
          <p:nvPr/>
        </p:nvSpPr>
        <p:spPr>
          <a:xfrm>
            <a:off x="7595814" y="971763"/>
            <a:ext cx="2728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Public sector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BF57E6D-2ED9-4640-938B-B12999325B69}"/>
              </a:ext>
            </a:extLst>
          </p:cNvPr>
          <p:cNvSpPr/>
          <p:nvPr/>
        </p:nvSpPr>
        <p:spPr>
          <a:xfrm rot="16200000">
            <a:off x="6310553" y="2759161"/>
            <a:ext cx="157850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Business world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BA30EB1-5344-408D-8326-08E146450E29}"/>
              </a:ext>
            </a:extLst>
          </p:cNvPr>
          <p:cNvSpPr/>
          <p:nvPr/>
        </p:nvSpPr>
        <p:spPr>
          <a:xfrm>
            <a:off x="8391002" y="4716045"/>
            <a:ext cx="125989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sv-SE" sz="1400" b="1" dirty="0">
                <a:latin typeface="Bodoni MT Black" panose="02070A03080606020203" pitchFamily="18" charset="0"/>
              </a:rPr>
              <a:t>Civil society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18C39C-10B3-4928-8B55-FA072548450F}"/>
              </a:ext>
            </a:extLst>
          </p:cNvPr>
          <p:cNvSpPr/>
          <p:nvPr/>
        </p:nvSpPr>
        <p:spPr>
          <a:xfrm rot="5400000">
            <a:off x="10320110" y="3101161"/>
            <a:ext cx="10695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Academia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CDB302B-29BB-4565-8338-81E7F612E604}"/>
              </a:ext>
            </a:extLst>
          </p:cNvPr>
          <p:cNvSpPr txBox="1">
            <a:spLocks/>
          </p:cNvSpPr>
          <p:nvPr/>
        </p:nvSpPr>
        <p:spPr>
          <a:xfrm>
            <a:off x="971747" y="1695780"/>
            <a:ext cx="5223557" cy="8647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2DB9C7"/>
              </a:buClr>
              <a:defRPr/>
            </a:pPr>
            <a:r>
              <a:rPr lang="sv-SE" sz="1600" b="1" dirty="0"/>
              <a:t>  Twelve municipalities: </a:t>
            </a:r>
            <a:r>
              <a:rPr lang="sv-SE" sz="1600" dirty="0"/>
              <a:t>Ale, Alingsås, Göteborg, Härryda,</a:t>
            </a:r>
            <a:br>
              <a:rPr lang="sv-SE" sz="1600" dirty="0"/>
            </a:br>
            <a:r>
              <a:rPr lang="sv-SE" sz="1600" dirty="0"/>
              <a:t>   Kungälv, Lerum, Lilla Edet, Mölndal, Partille, Stenungsund, Tjörn och Öckerö.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8E7A5CE6-BCB8-4B6F-88E6-70964AED2FAD}"/>
              </a:ext>
            </a:extLst>
          </p:cNvPr>
          <p:cNvSpPr txBox="1">
            <a:spLocks/>
          </p:cNvSpPr>
          <p:nvPr/>
        </p:nvSpPr>
        <p:spPr>
          <a:xfrm>
            <a:off x="611610" y="446959"/>
            <a:ext cx="11290104" cy="759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Bodoni MT Black" panose="02070A03080606020203" pitchFamily="18" charset="0"/>
                <a:ea typeface="+mj-ea"/>
                <a:cs typeface="+mj-cs"/>
              </a:defRPr>
            </a:lvl1pPr>
          </a:lstStyle>
          <a:p>
            <a:r>
              <a:rPr lang="sv-SE" sz="4800" dirty="0" err="1"/>
              <a:t>Collaborators</a:t>
            </a:r>
            <a:endParaRPr lang="sv-SE" sz="4800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1B7CA82D-EAA4-4C8A-A88D-DDE88F4A42A1}"/>
              </a:ext>
            </a:extLst>
          </p:cNvPr>
          <p:cNvSpPr txBox="1">
            <a:spLocks/>
          </p:cNvSpPr>
          <p:nvPr/>
        </p:nvSpPr>
        <p:spPr>
          <a:xfrm>
            <a:off x="971748" y="1356352"/>
            <a:ext cx="6075010" cy="209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2DB9C7"/>
              </a:buClr>
              <a:defRPr/>
            </a:pPr>
            <a:r>
              <a:rPr lang="sv-SE" sz="1600" b="1" dirty="0"/>
              <a:t>Göteborgsregionens kommunalförbund, GR </a:t>
            </a:r>
            <a:r>
              <a:rPr lang="sv-SE" sz="1600" b="1" i="1" dirty="0"/>
              <a:t>(Projektägare under etableringsfasen)</a:t>
            </a:r>
            <a:endParaRPr lang="sv-SE" sz="1600" i="1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9E08248-6BBF-4643-9BA5-C8EBB64524E2}"/>
              </a:ext>
            </a:extLst>
          </p:cNvPr>
          <p:cNvSpPr/>
          <p:nvPr/>
        </p:nvSpPr>
        <p:spPr>
          <a:xfrm>
            <a:off x="971747" y="5005552"/>
            <a:ext cx="4684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1E1D0"/>
              </a:buClr>
              <a:buFont typeface="Arial" panose="020B0604020202020204" pitchFamily="34" charset="0"/>
              <a:buChar char="•"/>
              <a:defRPr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AgeCap, Göteborgs Universitet</a:t>
            </a:r>
          </a:p>
          <a:p>
            <a:pPr marL="285750" lvl="0" indent="-285750">
              <a:buClr>
                <a:srgbClr val="C1E1D0"/>
              </a:buClr>
              <a:buFont typeface="Arial" panose="020B0604020202020204" pitchFamily="34" charset="0"/>
              <a:buChar char="•"/>
              <a:defRPr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Centrum för personcentrerad vård, GPCC, Göteborgs Universitet</a:t>
            </a:r>
          </a:p>
          <a:p>
            <a:pPr marL="285750" lvl="0" indent="-285750">
              <a:buClr>
                <a:srgbClr val="C1E1D0"/>
              </a:buClr>
              <a:buFont typeface="Arial" panose="020B0604020202020204" pitchFamily="34" charset="0"/>
              <a:buChar char="•"/>
              <a:defRPr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Centrum för vårdens arkitektur, CVA, Chalmers</a:t>
            </a:r>
          </a:p>
          <a:p>
            <a:pPr marL="285750" lvl="0" indent="-285750">
              <a:buClr>
                <a:srgbClr val="C1E1D0"/>
              </a:buClr>
              <a:buFont typeface="Arial" panose="020B0604020202020204" pitchFamily="34" charset="0"/>
              <a:buChar char="•"/>
              <a:defRPr/>
            </a:pPr>
            <a:r>
              <a:rPr lang="sv-SE" sz="16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Building</a:t>
            </a: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sv-SE" sz="16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futures</a:t>
            </a: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, Chalmers</a:t>
            </a:r>
          </a:p>
          <a:p>
            <a:pPr marL="285750" lvl="0" indent="-285750">
              <a:buClr>
                <a:srgbClr val="C1E1D0"/>
              </a:buClr>
              <a:buFont typeface="Arial" panose="020B0604020202020204" pitchFamily="34" charset="0"/>
              <a:buChar char="•"/>
              <a:defRPr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Centrum för välfärdsstudier, CVS, Högskolan i Borås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D5551A9-268F-45F1-B3C8-70DC934A2964}"/>
              </a:ext>
            </a:extLst>
          </p:cNvPr>
          <p:cNvSpPr/>
          <p:nvPr/>
        </p:nvSpPr>
        <p:spPr>
          <a:xfrm>
            <a:off x="971748" y="2261386"/>
            <a:ext cx="394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DB9C7"/>
              </a:buClr>
              <a:buFont typeface="Arial" panose="020B0604020202020204" pitchFamily="34" charset="0"/>
              <a:buChar char="•"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Västra Götalandsregionen, Koncernstab Hälso- och sjukvård, avdelning Vårdens digitalisering och DART.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766682C-BC8A-41B1-A79A-087A2B76B448}"/>
              </a:ext>
            </a:extLst>
          </p:cNvPr>
          <p:cNvSpPr/>
          <p:nvPr/>
        </p:nvSpPr>
        <p:spPr>
          <a:xfrm>
            <a:off x="5729108" y="5109070"/>
            <a:ext cx="39342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Financiers: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16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Twelve municipalities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1600" b="1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Vinnova</a:t>
            </a:r>
            <a:endParaRPr lang="sv-SE" sz="1600" b="1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16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Västra Götalandsregionen, </a:t>
            </a:r>
            <a:r>
              <a:rPr lang="sv-SE" sz="16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Regionutvecklingsnämnden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BC132F5-BF52-4A12-B1DE-ECE41EF3D4AA}"/>
              </a:ext>
            </a:extLst>
          </p:cNvPr>
          <p:cNvSpPr/>
          <p:nvPr/>
        </p:nvSpPr>
        <p:spPr>
          <a:xfrm>
            <a:off x="971748" y="3814395"/>
            <a:ext cx="3284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687A7"/>
              </a:buClr>
              <a:buFont typeface="Arial" panose="020B0604020202020204" pitchFamily="34" charset="0"/>
              <a:buChar char="•"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Fastighetskoncernen Framtiden AB </a:t>
            </a:r>
          </a:p>
          <a:p>
            <a:pPr marL="285750" indent="-285750">
              <a:buClr>
                <a:srgbClr val="D687A7"/>
              </a:buClr>
              <a:buFont typeface="Arial" panose="020B0604020202020204" pitchFamily="34" charset="0"/>
              <a:buChar char="•"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Johanneberg Science Park</a:t>
            </a:r>
          </a:p>
          <a:p>
            <a:pPr marL="285750" indent="-285750">
              <a:buClr>
                <a:srgbClr val="D687A7"/>
              </a:buClr>
              <a:buFont typeface="Arial" panose="020B0604020202020204" pitchFamily="34" charset="0"/>
              <a:buChar char="•"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Sahlgrenska Science Park.</a:t>
            </a:r>
          </a:p>
          <a:p>
            <a:pPr marL="285750" indent="-285750">
              <a:buClr>
                <a:srgbClr val="D687A7"/>
              </a:buClr>
              <a:buFont typeface="Arial" panose="020B0604020202020204" pitchFamily="34" charset="0"/>
              <a:buChar char="•"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Business region Göteborg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AA5A85B-8C6C-48E7-B07C-EAC70A398635}"/>
              </a:ext>
            </a:extLst>
          </p:cNvPr>
          <p:cNvSpPr/>
          <p:nvPr/>
        </p:nvSpPr>
        <p:spPr>
          <a:xfrm>
            <a:off x="971748" y="3036065"/>
            <a:ext cx="3284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BBA33"/>
              </a:buClr>
              <a:buFont typeface="Arial" panose="020B0604020202020204" pitchFamily="34" charset="0"/>
              <a:buChar char="•"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Pensionärernas riksorganisation, PRO</a:t>
            </a:r>
          </a:p>
          <a:p>
            <a:pPr marL="285750" indent="-285750">
              <a:buClr>
                <a:srgbClr val="EBBA33"/>
              </a:buClr>
              <a:buFont typeface="Arial" panose="020B0604020202020204" pitchFamily="34" charset="0"/>
              <a:buChar char="•"/>
            </a:pPr>
            <a:r>
              <a:rPr lang="sv-SE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Sveriges Pensionärsförbund, SPF Seniorerna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BE55002-FC5C-44E5-BF1B-D3F4BC35216E}"/>
              </a:ext>
            </a:extLst>
          </p:cNvPr>
          <p:cNvSpPr/>
          <p:nvPr/>
        </p:nvSpPr>
        <p:spPr>
          <a:xfrm>
            <a:off x="670560" y="1377049"/>
            <a:ext cx="221009" cy="1469112"/>
          </a:xfrm>
          <a:prstGeom prst="rect">
            <a:avLst/>
          </a:prstGeom>
          <a:solidFill>
            <a:srgbClr val="99D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22738C2-1501-41A8-94C9-396F3071F435}"/>
              </a:ext>
            </a:extLst>
          </p:cNvPr>
          <p:cNvSpPr/>
          <p:nvPr/>
        </p:nvSpPr>
        <p:spPr>
          <a:xfrm>
            <a:off x="670560" y="3017012"/>
            <a:ext cx="221009" cy="549378"/>
          </a:xfrm>
          <a:prstGeom prst="rect">
            <a:avLst/>
          </a:prstGeom>
          <a:solidFill>
            <a:srgbClr val="F5D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77A5620-21FD-4904-8B2D-E714CDE1B3DC}"/>
              </a:ext>
            </a:extLst>
          </p:cNvPr>
          <p:cNvSpPr/>
          <p:nvPr/>
        </p:nvSpPr>
        <p:spPr>
          <a:xfrm>
            <a:off x="670560" y="3804348"/>
            <a:ext cx="221009" cy="999300"/>
          </a:xfrm>
          <a:prstGeom prst="rect">
            <a:avLst/>
          </a:prstGeom>
          <a:solidFill>
            <a:srgbClr val="EAC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C231642-F071-4A26-AA5E-6BD8464EE8B8}"/>
              </a:ext>
            </a:extLst>
          </p:cNvPr>
          <p:cNvSpPr/>
          <p:nvPr/>
        </p:nvSpPr>
        <p:spPr>
          <a:xfrm>
            <a:off x="670560" y="5041604"/>
            <a:ext cx="221009" cy="1139740"/>
          </a:xfrm>
          <a:prstGeom prst="rect">
            <a:avLst/>
          </a:prstGeom>
          <a:solidFill>
            <a:srgbClr val="DC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22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4" grpId="0"/>
      <p:bldP spid="15" grpId="0"/>
      <p:bldP spid="16" grpId="0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 87">
            <a:extLst>
              <a:ext uri="{FF2B5EF4-FFF2-40B4-BE49-F238E27FC236}">
                <a16:creationId xmlns:a16="http://schemas.microsoft.com/office/drawing/2014/main" id="{95EC7CA7-A28A-4B3A-AA47-05B685006B59}"/>
              </a:ext>
            </a:extLst>
          </p:cNvPr>
          <p:cNvGrpSpPr/>
          <p:nvPr/>
        </p:nvGrpSpPr>
        <p:grpSpPr>
          <a:xfrm>
            <a:off x="4928891" y="125559"/>
            <a:ext cx="6622767" cy="6624950"/>
            <a:chOff x="5034766" y="135184"/>
            <a:chExt cx="6622767" cy="6624950"/>
          </a:xfrm>
        </p:grpSpPr>
        <p:grpSp>
          <p:nvGrpSpPr>
            <p:cNvPr id="85" name="Grupp 84">
              <a:extLst>
                <a:ext uri="{FF2B5EF4-FFF2-40B4-BE49-F238E27FC236}">
                  <a16:creationId xmlns:a16="http://schemas.microsoft.com/office/drawing/2014/main" id="{094A1AB2-962A-4C7C-A60D-FAF4C6F45AA0}"/>
                </a:ext>
              </a:extLst>
            </p:cNvPr>
            <p:cNvGrpSpPr/>
            <p:nvPr/>
          </p:nvGrpSpPr>
          <p:grpSpPr>
            <a:xfrm>
              <a:off x="5034766" y="135184"/>
              <a:ext cx="6622767" cy="6624950"/>
              <a:chOff x="5034766" y="135184"/>
              <a:chExt cx="6622767" cy="6624950"/>
            </a:xfrm>
          </p:grpSpPr>
          <p:grpSp>
            <p:nvGrpSpPr>
              <p:cNvPr id="83" name="Grupp 82">
                <a:extLst>
                  <a:ext uri="{FF2B5EF4-FFF2-40B4-BE49-F238E27FC236}">
                    <a16:creationId xmlns:a16="http://schemas.microsoft.com/office/drawing/2014/main" id="{991BC6CE-12D5-4B55-8A63-25BD5CBF1687}"/>
                  </a:ext>
                </a:extLst>
              </p:cNvPr>
              <p:cNvGrpSpPr/>
              <p:nvPr/>
            </p:nvGrpSpPr>
            <p:grpSpPr>
              <a:xfrm>
                <a:off x="5034766" y="1128953"/>
                <a:ext cx="3282375" cy="4639603"/>
                <a:chOff x="5034766" y="1128953"/>
                <a:chExt cx="3282375" cy="4639603"/>
              </a:xfrm>
            </p:grpSpPr>
            <p:pic>
              <p:nvPicPr>
                <p:cNvPr id="71" name="Bild 70">
                  <a:extLst>
                    <a:ext uri="{FF2B5EF4-FFF2-40B4-BE49-F238E27FC236}">
                      <a16:creationId xmlns:a16="http://schemas.microsoft.com/office/drawing/2014/main" id="{83F9D39D-7CB7-4A5E-99B1-5C8B015933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4356152" y="1807567"/>
                  <a:ext cx="4639603" cy="3282375"/>
                </a:xfrm>
                <a:prstGeom prst="rect">
                  <a:avLst/>
                </a:prstGeom>
              </p:spPr>
            </p:pic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594E41B2-A297-401C-8D26-FF1BBCCB770E}"/>
                    </a:ext>
                  </a:extLst>
                </p:cNvPr>
                <p:cNvSpPr/>
                <p:nvPr/>
              </p:nvSpPr>
              <p:spPr>
                <a:xfrm rot="16200000">
                  <a:off x="5053166" y="3331233"/>
                  <a:ext cx="1319126" cy="430887"/>
                </a:xfrm>
                <a:prstGeom prst="rect">
                  <a:avLst/>
                </a:prstGeom>
              </p:spPr>
              <p:txBody>
                <a:bodyPr wrap="square">
                  <a:prstTxWarp prst="textArchUp">
                    <a:avLst/>
                  </a:prstTxWarp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ctr"/>
                  <a:r>
                    <a:rPr lang="sv-SE" sz="2200" i="1" dirty="0">
                      <a:solidFill>
                        <a:prstClr val="black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Learning</a:t>
                  </a:r>
                  <a:endParaRPr lang="sv-SE" sz="2200" i="1" dirty="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1" name="Grupp 80">
                <a:extLst>
                  <a:ext uri="{FF2B5EF4-FFF2-40B4-BE49-F238E27FC236}">
                    <a16:creationId xmlns:a16="http://schemas.microsoft.com/office/drawing/2014/main" id="{AF638F64-F888-4CD9-80E1-359AB87E704F}"/>
                  </a:ext>
                </a:extLst>
              </p:cNvPr>
              <p:cNvGrpSpPr/>
              <p:nvPr/>
            </p:nvGrpSpPr>
            <p:grpSpPr>
              <a:xfrm>
                <a:off x="8375158" y="1130663"/>
                <a:ext cx="3282375" cy="4639603"/>
                <a:chOff x="8375158" y="1130663"/>
                <a:chExt cx="3282375" cy="4639603"/>
              </a:xfrm>
            </p:grpSpPr>
            <p:pic>
              <p:nvPicPr>
                <p:cNvPr id="73" name="Bild 72">
                  <a:extLst>
                    <a:ext uri="{FF2B5EF4-FFF2-40B4-BE49-F238E27FC236}">
                      <a16:creationId xmlns:a16="http://schemas.microsoft.com/office/drawing/2014/main" id="{8BAD3615-CF0D-44D2-B2F1-3B9F1F825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7696544" y="1809277"/>
                  <a:ext cx="4639603" cy="3282375"/>
                </a:xfrm>
                <a:prstGeom prst="rect">
                  <a:avLst/>
                </a:prstGeom>
              </p:spPr>
            </p:pic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E6A67DBC-EA36-416F-A499-3BBE39E26954}"/>
                    </a:ext>
                  </a:extLst>
                </p:cNvPr>
                <p:cNvSpPr/>
                <p:nvPr/>
              </p:nvSpPr>
              <p:spPr>
                <a:xfrm rot="5400000">
                  <a:off x="10303330" y="3215772"/>
                  <a:ext cx="1425991" cy="430887"/>
                </a:xfrm>
                <a:prstGeom prst="rect">
                  <a:avLst/>
                </a:prstGeom>
              </p:spPr>
              <p:txBody>
                <a:bodyPr wrap="none">
                  <a:prstTxWarp prst="textArchUp">
                    <a:avLst/>
                  </a:prstTxWarp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ctr"/>
                  <a:r>
                    <a:rPr lang="sv-SE" sz="2200" i="1" dirty="0">
                      <a:solidFill>
                        <a:prstClr val="black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Research</a:t>
                  </a:r>
                </a:p>
              </p:txBody>
            </p:sp>
          </p:grpSp>
          <p:grpSp>
            <p:nvGrpSpPr>
              <p:cNvPr id="84" name="Grupp 83">
                <a:extLst>
                  <a:ext uri="{FF2B5EF4-FFF2-40B4-BE49-F238E27FC236}">
                    <a16:creationId xmlns:a16="http://schemas.microsoft.com/office/drawing/2014/main" id="{5173C18D-40EF-420B-B1EC-973253459CF1}"/>
                  </a:ext>
                </a:extLst>
              </p:cNvPr>
              <p:cNvGrpSpPr/>
              <p:nvPr/>
            </p:nvGrpSpPr>
            <p:grpSpPr>
              <a:xfrm>
                <a:off x="6020433" y="3477759"/>
                <a:ext cx="4639603" cy="3282375"/>
                <a:chOff x="6020433" y="3477759"/>
                <a:chExt cx="4639603" cy="3282375"/>
              </a:xfrm>
            </p:grpSpPr>
            <p:pic>
              <p:nvPicPr>
                <p:cNvPr id="72" name="Bild 71">
                  <a:extLst>
                    <a:ext uri="{FF2B5EF4-FFF2-40B4-BE49-F238E27FC236}">
                      <a16:creationId xmlns:a16="http://schemas.microsoft.com/office/drawing/2014/main" id="{D719E51C-0075-454C-8EF8-0383BCAB1F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6020433" y="3477759"/>
                  <a:ext cx="4639603" cy="3282375"/>
                </a:xfrm>
                <a:prstGeom prst="rect">
                  <a:avLst/>
                </a:prstGeom>
              </p:spPr>
            </p:pic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58222071-697C-486C-A5CC-52FAA8930A88}"/>
                    </a:ext>
                  </a:extLst>
                </p:cNvPr>
                <p:cNvSpPr/>
                <p:nvPr/>
              </p:nvSpPr>
              <p:spPr>
                <a:xfrm>
                  <a:off x="7376833" y="5987903"/>
                  <a:ext cx="2002471" cy="430887"/>
                </a:xfrm>
                <a:prstGeom prst="rect">
                  <a:avLst/>
                </a:prstGeom>
              </p:spPr>
              <p:txBody>
                <a:bodyPr wrap="none">
                  <a:prstTxWarp prst="textArchDown">
                    <a:avLst/>
                  </a:prstTxWarp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ctr"/>
                  <a:r>
                    <a:rPr lang="sv-SE" sz="2200" i="1" dirty="0">
                      <a:solidFill>
                        <a:prstClr val="black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Innovation</a:t>
                  </a:r>
                </a:p>
              </p:txBody>
            </p:sp>
          </p:grpSp>
          <p:grpSp>
            <p:nvGrpSpPr>
              <p:cNvPr id="82" name="Grupp 81">
                <a:extLst>
                  <a:ext uri="{FF2B5EF4-FFF2-40B4-BE49-F238E27FC236}">
                    <a16:creationId xmlns:a16="http://schemas.microsoft.com/office/drawing/2014/main" id="{E4623359-1CB8-4FEE-8899-4E8CE91307A1}"/>
                  </a:ext>
                </a:extLst>
              </p:cNvPr>
              <p:cNvGrpSpPr/>
              <p:nvPr/>
            </p:nvGrpSpPr>
            <p:grpSpPr>
              <a:xfrm>
                <a:off x="6021801" y="135184"/>
                <a:ext cx="4639603" cy="3282375"/>
                <a:chOff x="6021801" y="135184"/>
                <a:chExt cx="4639603" cy="3282375"/>
              </a:xfrm>
            </p:grpSpPr>
            <p:pic>
              <p:nvPicPr>
                <p:cNvPr id="70" name="Bild 69">
                  <a:extLst>
                    <a:ext uri="{FF2B5EF4-FFF2-40B4-BE49-F238E27FC236}">
                      <a16:creationId xmlns:a16="http://schemas.microsoft.com/office/drawing/2014/main" id="{E9BD7F1A-B369-4B6F-9F64-15B7BFE585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1801" y="135184"/>
                  <a:ext cx="4639603" cy="3282375"/>
                </a:xfrm>
                <a:prstGeom prst="rect">
                  <a:avLst/>
                </a:prstGeom>
              </p:spPr>
            </p:pic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ADA7AB30-3210-4126-BF12-D167B0952527}"/>
                    </a:ext>
                  </a:extLst>
                </p:cNvPr>
                <p:cNvSpPr/>
                <p:nvPr/>
              </p:nvSpPr>
              <p:spPr>
                <a:xfrm>
                  <a:off x="7109397" y="575816"/>
                  <a:ext cx="2427344" cy="487416"/>
                </a:xfrm>
                <a:prstGeom prst="rect">
                  <a:avLst/>
                </a:prstGeom>
              </p:spPr>
              <p:txBody>
                <a:bodyPr wrap="none">
                  <a:prstTxWarp prst="textArchUp">
                    <a:avLst/>
                  </a:prstTxWarp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ctr"/>
                  <a:r>
                    <a:rPr lang="sv-SE" sz="2200" i="1" dirty="0" err="1">
                      <a:solidFill>
                        <a:prstClr val="black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Interactive</a:t>
                  </a:r>
                  <a:r>
                    <a:rPr lang="sv-SE" sz="2200" i="1" dirty="0">
                      <a:solidFill>
                        <a:prstClr val="black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 </a:t>
                  </a:r>
                  <a:r>
                    <a:rPr lang="sv-SE" sz="2200" i="1" dirty="0" err="1">
                      <a:solidFill>
                        <a:prstClr val="black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rPr>
                    <a:t>environment</a:t>
                  </a:r>
                  <a:endParaRPr lang="sv-SE" sz="2200" i="1" dirty="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6" name="Pil: upp-ned 5">
              <a:extLst>
                <a:ext uri="{FF2B5EF4-FFF2-40B4-BE49-F238E27FC236}">
                  <a16:creationId xmlns:a16="http://schemas.microsoft.com/office/drawing/2014/main" id="{4809E3E8-3096-40A1-8FF9-2090FD089590}"/>
                </a:ext>
              </a:extLst>
            </p:cNvPr>
            <p:cNvSpPr/>
            <p:nvPr/>
          </p:nvSpPr>
          <p:spPr>
            <a:xfrm rot="2607144">
              <a:off x="6049898" y="1094467"/>
              <a:ext cx="132175" cy="281991"/>
            </a:xfrm>
            <a:prstGeom prst="upDownArrow">
              <a:avLst/>
            </a:prstGeom>
            <a:solidFill>
              <a:srgbClr val="D68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Pil: upp-ned 61">
              <a:extLst>
                <a:ext uri="{FF2B5EF4-FFF2-40B4-BE49-F238E27FC236}">
                  <a16:creationId xmlns:a16="http://schemas.microsoft.com/office/drawing/2014/main" id="{5D0491BB-8A3F-4FA2-AE09-1264A4D771D4}"/>
                </a:ext>
              </a:extLst>
            </p:cNvPr>
            <p:cNvSpPr/>
            <p:nvPr/>
          </p:nvSpPr>
          <p:spPr>
            <a:xfrm rot="2607144">
              <a:off x="10502238" y="5509246"/>
              <a:ext cx="132175" cy="281991"/>
            </a:xfrm>
            <a:prstGeom prst="upDownArrow">
              <a:avLst/>
            </a:prstGeom>
            <a:solidFill>
              <a:srgbClr val="BBD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Pil: upp-ned 62">
              <a:extLst>
                <a:ext uri="{FF2B5EF4-FFF2-40B4-BE49-F238E27FC236}">
                  <a16:creationId xmlns:a16="http://schemas.microsoft.com/office/drawing/2014/main" id="{19CC98E8-76CA-4BC6-8994-7D8F6215D62C}"/>
                </a:ext>
              </a:extLst>
            </p:cNvPr>
            <p:cNvSpPr/>
            <p:nvPr/>
          </p:nvSpPr>
          <p:spPr>
            <a:xfrm rot="18900000">
              <a:off x="6063148" y="5509099"/>
              <a:ext cx="132175" cy="281991"/>
            </a:xfrm>
            <a:prstGeom prst="upDownArrow">
              <a:avLst/>
            </a:prstGeom>
            <a:solidFill>
              <a:srgbClr val="EBB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Pil: upp-ned 63">
              <a:extLst>
                <a:ext uri="{FF2B5EF4-FFF2-40B4-BE49-F238E27FC236}">
                  <a16:creationId xmlns:a16="http://schemas.microsoft.com/office/drawing/2014/main" id="{834238CB-3F80-471A-BDDB-1276CFD1B5AF}"/>
                </a:ext>
              </a:extLst>
            </p:cNvPr>
            <p:cNvSpPr/>
            <p:nvPr/>
          </p:nvSpPr>
          <p:spPr>
            <a:xfrm rot="18900000">
              <a:off x="10508056" y="1096313"/>
              <a:ext cx="132175" cy="281991"/>
            </a:xfrm>
            <a:prstGeom prst="upDownArrow">
              <a:avLst/>
            </a:prstGeom>
            <a:solidFill>
              <a:srgbClr val="2DB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4" name="Rubrik 1">
            <a:extLst>
              <a:ext uri="{FF2B5EF4-FFF2-40B4-BE49-F238E27FC236}">
                <a16:creationId xmlns:a16="http://schemas.microsoft.com/office/drawing/2014/main" id="{3BF99B31-4AF9-446B-ACAC-B948C70D1F1E}"/>
              </a:ext>
            </a:extLst>
          </p:cNvPr>
          <p:cNvSpPr txBox="1">
            <a:spLocks/>
          </p:cNvSpPr>
          <p:nvPr/>
        </p:nvSpPr>
        <p:spPr>
          <a:xfrm>
            <a:off x="611611" y="557322"/>
            <a:ext cx="4423686" cy="7128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Bodoni MT Black" panose="02070A03080606020203" pitchFamily="18" charset="0"/>
                <a:ea typeface="+mj-ea"/>
                <a:cs typeface="+mj-cs"/>
              </a:defRPr>
            </a:lvl1pPr>
          </a:lstStyle>
          <a:p>
            <a:r>
              <a:rPr lang="sv-SE" sz="4800" dirty="0"/>
              <a:t>AllAgeHub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E00A131-4DF9-405D-8512-A1ACCFED1FE8}"/>
              </a:ext>
            </a:extLst>
          </p:cNvPr>
          <p:cNvSpPr/>
          <p:nvPr/>
        </p:nvSpPr>
        <p:spPr>
          <a:xfrm>
            <a:off x="483655" y="1465199"/>
            <a:ext cx="387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The starting point of everything we do is to solve the challenges identified </a:t>
            </a:r>
            <a:br>
              <a:rPr lang="en-US" sz="3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3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by users and municipalities.</a:t>
            </a:r>
            <a:endParaRPr lang="sv-SE" sz="30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9A98B72-1056-4E7B-A1D5-B7B2F559D999}"/>
              </a:ext>
            </a:extLst>
          </p:cNvPr>
          <p:cNvSpPr/>
          <p:nvPr/>
        </p:nvSpPr>
        <p:spPr>
          <a:xfrm>
            <a:off x="474450" y="3612817"/>
            <a:ext cx="26292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Four perspectives.</a:t>
            </a:r>
            <a:endParaRPr lang="sv-SE" sz="2400" dirty="0">
              <a:solidFill>
                <a:prstClr val="black"/>
              </a:solidFill>
              <a:cs typeface="Cordia New" panose="020B0304020202020204" pitchFamily="34" charset="-34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80634033-4503-441B-9B1C-7D8A45BF3D13}"/>
              </a:ext>
            </a:extLst>
          </p:cNvPr>
          <p:cNvSpPr/>
          <p:nvPr/>
        </p:nvSpPr>
        <p:spPr>
          <a:xfrm>
            <a:off x="474450" y="4433898"/>
            <a:ext cx="46714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Twelve municipalities in cooperation.</a:t>
            </a:r>
          </a:p>
        </p:txBody>
      </p:sp>
      <p:pic>
        <p:nvPicPr>
          <p:cNvPr id="61" name="Bild 60">
            <a:extLst>
              <a:ext uri="{FF2B5EF4-FFF2-40B4-BE49-F238E27FC236}">
                <a16:creationId xmlns:a16="http://schemas.microsoft.com/office/drawing/2014/main" id="{8B82615A-F3BE-46FC-9C32-B940D05D3D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7586" y="996563"/>
            <a:ext cx="4840173" cy="4840173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273DFA0B-BC1B-43C4-BE35-7A6ED7B7D890}"/>
              </a:ext>
            </a:extLst>
          </p:cNvPr>
          <p:cNvGrpSpPr/>
          <p:nvPr/>
        </p:nvGrpSpPr>
        <p:grpSpPr>
          <a:xfrm>
            <a:off x="6102359" y="1283019"/>
            <a:ext cx="4140218" cy="4222837"/>
            <a:chOff x="6102359" y="1283019"/>
            <a:chExt cx="4140218" cy="4222837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A7189DD4-0371-4D3A-B738-9C903B2EF32C}"/>
                </a:ext>
              </a:extLst>
            </p:cNvPr>
            <p:cNvSpPr/>
            <p:nvPr/>
          </p:nvSpPr>
          <p:spPr>
            <a:xfrm rot="18628914">
              <a:off x="5918804" y="1896980"/>
              <a:ext cx="1505896" cy="277973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sv-SE" sz="2000" b="1" i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Market intelligence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EB4E2F96-B8E5-4AF6-9D45-210D5A6D98FC}"/>
                </a:ext>
              </a:extLst>
            </p:cNvPr>
            <p:cNvSpPr/>
            <p:nvPr/>
          </p:nvSpPr>
          <p:spPr>
            <a:xfrm rot="2120310">
              <a:off x="8736681" y="1593131"/>
              <a:ext cx="1505896" cy="277973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sv-SE" sz="2000" b="1" i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Market intelligence</a:t>
              </a: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C4E80AFD-A534-4F9B-A27C-A98F1A45130C}"/>
                </a:ext>
              </a:extLst>
            </p:cNvPr>
            <p:cNvSpPr/>
            <p:nvPr/>
          </p:nvSpPr>
          <p:spPr>
            <a:xfrm rot="18500879">
              <a:off x="9197143" y="4613921"/>
              <a:ext cx="1505896" cy="277973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sv-SE" sz="2000" b="1" i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Market intelligence</a:t>
              </a: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D17E5CFF-8A55-41E8-B63E-4523B4042A54}"/>
                </a:ext>
              </a:extLst>
            </p:cNvPr>
            <p:cNvSpPr/>
            <p:nvPr/>
          </p:nvSpPr>
          <p:spPr>
            <a:xfrm rot="2380594">
              <a:off x="6102359" y="4916768"/>
              <a:ext cx="1505896" cy="277973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sv-SE" sz="2000" b="1" i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Market intelligence</a:t>
              </a:r>
            </a:p>
          </p:txBody>
        </p:sp>
      </p:grpSp>
      <p:pic>
        <p:nvPicPr>
          <p:cNvPr id="44" name="Bild 43">
            <a:extLst>
              <a:ext uri="{FF2B5EF4-FFF2-40B4-BE49-F238E27FC236}">
                <a16:creationId xmlns:a16="http://schemas.microsoft.com/office/drawing/2014/main" id="{DE4A48B2-B774-4206-8780-E9A8B0E983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17758" y="1262910"/>
            <a:ext cx="4267200" cy="4267200"/>
          </a:xfrm>
          <a:prstGeom prst="rect">
            <a:avLst/>
          </a:prstGeom>
        </p:spPr>
      </p:pic>
      <p:sp>
        <p:nvSpPr>
          <p:cNvPr id="69" name="Rektangel 68">
            <a:extLst>
              <a:ext uri="{FF2B5EF4-FFF2-40B4-BE49-F238E27FC236}">
                <a16:creationId xmlns:a16="http://schemas.microsoft.com/office/drawing/2014/main" id="{F0E4A906-8527-4ABE-B3F7-162AA471CA7C}"/>
              </a:ext>
            </a:extLst>
          </p:cNvPr>
          <p:cNvSpPr/>
          <p:nvPr/>
        </p:nvSpPr>
        <p:spPr>
          <a:xfrm>
            <a:off x="6345675" y="1479116"/>
            <a:ext cx="3787195" cy="3834908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pPr algn="ctr"/>
            <a:r>
              <a:rPr lang="sv-SE" sz="1400" dirty="0">
                <a:solidFill>
                  <a:srgbClr val="2DB9C7"/>
                </a:solidFill>
              </a:rPr>
              <a:t>Ale          Alingsås          Göteborg            Härryda         Kungälv          Lerum           Lilla Edet            Mölndal            Partille            Stenungsund          Tjörn          Öckerö</a:t>
            </a:r>
          </a:p>
        </p:txBody>
      </p:sp>
      <p:pic>
        <p:nvPicPr>
          <p:cNvPr id="43" name="Bild 42">
            <a:extLst>
              <a:ext uri="{FF2B5EF4-FFF2-40B4-BE49-F238E27FC236}">
                <a16:creationId xmlns:a16="http://schemas.microsoft.com/office/drawing/2014/main" id="{850EE930-D3DA-418B-BDAF-FC5E0F2950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05077" y="1632819"/>
            <a:ext cx="3457575" cy="3457575"/>
          </a:xfrm>
          <a:prstGeom prst="rect">
            <a:avLst/>
          </a:prstGeom>
        </p:spPr>
      </p:pic>
      <p:grpSp>
        <p:nvGrpSpPr>
          <p:cNvPr id="75" name="Grupp 74">
            <a:extLst>
              <a:ext uri="{FF2B5EF4-FFF2-40B4-BE49-F238E27FC236}">
                <a16:creationId xmlns:a16="http://schemas.microsoft.com/office/drawing/2014/main" id="{D4704F73-3382-4079-A11C-491F726D77D8}"/>
              </a:ext>
            </a:extLst>
          </p:cNvPr>
          <p:cNvGrpSpPr/>
          <p:nvPr/>
        </p:nvGrpSpPr>
        <p:grpSpPr>
          <a:xfrm>
            <a:off x="7245176" y="2564750"/>
            <a:ext cx="1989531" cy="1650285"/>
            <a:chOff x="7329686" y="2583678"/>
            <a:chExt cx="1989531" cy="1650285"/>
          </a:xfrm>
        </p:grpSpPr>
        <p:pic>
          <p:nvPicPr>
            <p:cNvPr id="29" name="Bild 28">
              <a:extLst>
                <a:ext uri="{FF2B5EF4-FFF2-40B4-BE49-F238E27FC236}">
                  <a16:creationId xmlns:a16="http://schemas.microsoft.com/office/drawing/2014/main" id="{40D4DF82-936B-490F-B550-A5F7B5DC1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749065" y="3688682"/>
              <a:ext cx="917520" cy="545281"/>
            </a:xfrm>
            <a:prstGeom prst="rect">
              <a:avLst/>
            </a:prstGeom>
          </p:spPr>
        </p:pic>
        <p:pic>
          <p:nvPicPr>
            <p:cNvPr id="30" name="Bild 29">
              <a:extLst>
                <a:ext uri="{FF2B5EF4-FFF2-40B4-BE49-F238E27FC236}">
                  <a16:creationId xmlns:a16="http://schemas.microsoft.com/office/drawing/2014/main" id="{ACDB118F-C34E-4BA1-8C75-967AB38BD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931903" y="2583678"/>
              <a:ext cx="911575" cy="541747"/>
            </a:xfrm>
            <a:prstGeom prst="rect">
              <a:avLst/>
            </a:prstGeom>
          </p:spPr>
        </p:pic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0993F81E-D48B-4D40-8604-01CD56244CCE}"/>
                </a:ext>
              </a:extLst>
            </p:cNvPr>
            <p:cNvSpPr/>
            <p:nvPr/>
          </p:nvSpPr>
          <p:spPr>
            <a:xfrm>
              <a:off x="7329686" y="3207972"/>
              <a:ext cx="19895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>
                  <a:solidFill>
                    <a:prstClr val="black"/>
                  </a:solidFill>
                  <a:latin typeface="Bodoni MT Black" panose="02070A03080606020203" pitchFamily="18" charset="0"/>
                  <a:cs typeface="Cordia New" panose="020B0304020202020204" pitchFamily="34" charset="-34"/>
                </a:rPr>
                <a:t>Challenges</a:t>
              </a:r>
              <a:endParaRPr lang="sv-SE" dirty="0">
                <a:latin typeface="Bodoni MT Black" panose="02070A03080606020203" pitchFamily="18" charset="0"/>
              </a:endParaRP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42BE76DD-AF56-435A-9312-D13177C4B7AA}"/>
              </a:ext>
            </a:extLst>
          </p:cNvPr>
          <p:cNvGrpSpPr/>
          <p:nvPr/>
        </p:nvGrpSpPr>
        <p:grpSpPr>
          <a:xfrm>
            <a:off x="6725743" y="1900241"/>
            <a:ext cx="3007909" cy="2931024"/>
            <a:chOff x="6725743" y="1900241"/>
            <a:chExt cx="3007909" cy="2931024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7B5BBB67-0AE9-4DDA-B12C-7B4D7C1CB130}"/>
                </a:ext>
              </a:extLst>
            </p:cNvPr>
            <p:cNvSpPr/>
            <p:nvPr/>
          </p:nvSpPr>
          <p:spPr>
            <a:xfrm>
              <a:off x="7187621" y="1900241"/>
              <a:ext cx="20742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odoni MT Black" panose="02070A03080606020203" pitchFamily="18" charset="0"/>
                  <a:ea typeface="+mn-ea"/>
                  <a:cs typeface="+mn-cs"/>
                </a:rPr>
                <a:t>Public sector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775AC1E8-6A92-4CFB-9EBD-C529B7DA338B}"/>
                </a:ext>
              </a:extLst>
            </p:cNvPr>
            <p:cNvSpPr/>
            <p:nvPr/>
          </p:nvSpPr>
          <p:spPr>
            <a:xfrm rot="16200000">
              <a:off x="6090377" y="3222836"/>
              <a:ext cx="157850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odoni MT Black" panose="02070A03080606020203" pitchFamily="18" charset="0"/>
                  <a:ea typeface="+mn-ea"/>
                  <a:cs typeface="+mn-cs"/>
                </a:rPr>
                <a:t>Business world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C0C03DC8-A7F7-4B14-A2D5-450028999A83}"/>
                </a:ext>
              </a:extLst>
            </p:cNvPr>
            <p:cNvSpPr/>
            <p:nvPr/>
          </p:nvSpPr>
          <p:spPr>
            <a:xfrm>
              <a:off x="7607018" y="4523488"/>
              <a:ext cx="1259897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sv-SE" sz="1400" b="1" dirty="0">
                  <a:latin typeface="Bodoni MT Black" panose="02070A03080606020203" pitchFamily="18" charset="0"/>
                </a:rPr>
                <a:t>Civil society</a:t>
              </a: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D38A08A2-84F3-4C6A-85D8-58CB60BE1131}"/>
                </a:ext>
              </a:extLst>
            </p:cNvPr>
            <p:cNvSpPr/>
            <p:nvPr/>
          </p:nvSpPr>
          <p:spPr>
            <a:xfrm rot="5400000">
              <a:off x="9045002" y="3206734"/>
              <a:ext cx="1069524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odoni MT Black" panose="02070A03080606020203" pitchFamily="18" charset="0"/>
                  <a:ea typeface="+mn-ea"/>
                  <a:cs typeface="+mn-cs"/>
                </a:rPr>
                <a:t>Academia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Rektangel 44">
            <a:extLst>
              <a:ext uri="{FF2B5EF4-FFF2-40B4-BE49-F238E27FC236}">
                <a16:creationId xmlns:a16="http://schemas.microsoft.com/office/drawing/2014/main" id="{8763DF0E-C17D-4A5A-A3A7-55C32D93A89F}"/>
              </a:ext>
            </a:extLst>
          </p:cNvPr>
          <p:cNvSpPr/>
          <p:nvPr/>
        </p:nvSpPr>
        <p:spPr>
          <a:xfrm>
            <a:off x="472872" y="5186030"/>
            <a:ext cx="2868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Market intelligence.</a:t>
            </a:r>
          </a:p>
        </p:txBody>
      </p:sp>
    </p:spTree>
    <p:extLst>
      <p:ext uri="{BB962C8B-B14F-4D97-AF65-F5344CB8AC3E}">
        <p14:creationId xmlns:p14="http://schemas.microsoft.com/office/powerpoint/2010/main" val="40924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69" grpId="0"/>
      <p:bldP spid="45" grpId="0"/>
    </p:bldLst>
  </p:timing>
</p:sld>
</file>

<file path=ppt/theme/theme1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553E66F-D728-49D8-A503-70D4BD48F452}" vid="{E555EB94-43AE-4C68-95D4-A0D090799CAE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553E66F-D728-49D8-A503-70D4BD48F452}" vid="{163D43AE-6DC8-4FA4-B735-996967332E31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553E66F-D728-49D8-A503-70D4BD48F452}" vid="{C3A59A82-3C1D-418D-866F-6CCDCFA95F9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315612ABDA0E43BC9D5E5936A253BC" ma:contentTypeVersion="2" ma:contentTypeDescription="Skapa ett nytt dokument." ma:contentTypeScope="" ma:versionID="4eb5988ca60545550c1bdccd11a68dc1">
  <xsd:schema xmlns:xsd="http://www.w3.org/2001/XMLSchema" xmlns:xs="http://www.w3.org/2001/XMLSchema" xmlns:p="http://schemas.microsoft.com/office/2006/metadata/properties" xmlns:ns2="f210a71f-677a-4722-b9a1-b5af6615b774" targetNamespace="http://schemas.microsoft.com/office/2006/metadata/properties" ma:root="true" ma:fieldsID="c9a6acb41f3f12c26e9cd6e61c5536c7" ns2:_="">
    <xsd:import namespace="f210a71f-677a-4722-b9a1-b5af6615b7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0a71f-677a-4722-b9a1-b5af6615b7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733D75-D732-44B9-9CC1-560FFEC81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0a71f-677a-4722-b9a1-b5af6615b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E13D83-C06C-4DAC-AB51-D258D6823D4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f210a71f-677a-4722-b9a1-b5af6615b77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C1E8B31-8538-4512-A04E-D8FFD6A4C2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AAH_PP_mall</Template>
  <TotalTime>2056</TotalTime>
  <Words>264</Words>
  <Application>Microsoft Office PowerPoint</Application>
  <PresentationFormat>Bredbild</PresentationFormat>
  <Paragraphs>83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Cordia New</vt:lpstr>
      <vt:lpstr>Bodoni MT Black</vt:lpstr>
      <vt:lpstr>Calibri</vt:lpstr>
      <vt:lpstr>Arial</vt:lpstr>
      <vt:lpstr>3_Office-tema</vt:lpstr>
      <vt:lpstr>1_Office-tema</vt:lpstr>
      <vt:lpstr>2_Office-tema</vt:lpstr>
      <vt:lpstr>Collaboration platform, AllAgeHub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Välfärdsteknik  och tillgängliga boendemiljöer</dc:title>
  <dc:creator>Anna Karlsson</dc:creator>
  <cp:lastModifiedBy>Anna Karlsson</cp:lastModifiedBy>
  <cp:revision>116</cp:revision>
  <dcterms:created xsi:type="dcterms:W3CDTF">2017-04-12T11:54:54Z</dcterms:created>
  <dcterms:modified xsi:type="dcterms:W3CDTF">2018-05-28T08:30:16Z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0x010100DD315612ABDA0E43BC9D5E5936A253BC</vt:lpwstr>
  </property>
</Properties>
</file>